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60" r:id="rId4"/>
    <p:sldId id="271" r:id="rId5"/>
    <p:sldId id="267" r:id="rId6"/>
    <p:sldId id="263" r:id="rId7"/>
    <p:sldId id="269" r:id="rId8"/>
    <p:sldId id="264" r:id="rId9"/>
    <p:sldId id="258" r:id="rId10"/>
    <p:sldId id="261" r:id="rId11"/>
    <p:sldId id="305" r:id="rId12"/>
    <p:sldId id="301" r:id="rId13"/>
    <p:sldId id="302" r:id="rId14"/>
    <p:sldId id="272" r:id="rId15"/>
    <p:sldId id="278" r:id="rId16"/>
    <p:sldId id="295" r:id="rId17"/>
    <p:sldId id="279" r:id="rId18"/>
    <p:sldId id="277" r:id="rId19"/>
    <p:sldId id="282" r:id="rId20"/>
    <p:sldId id="283" r:id="rId21"/>
    <p:sldId id="284" r:id="rId22"/>
    <p:sldId id="285" r:id="rId23"/>
    <p:sldId id="286" r:id="rId24"/>
    <p:sldId id="280" r:id="rId25"/>
    <p:sldId id="304" r:id="rId26"/>
    <p:sldId id="290" r:id="rId27"/>
    <p:sldId id="289" r:id="rId28"/>
    <p:sldId id="307" r:id="rId29"/>
    <p:sldId id="281" r:id="rId30"/>
    <p:sldId id="273" r:id="rId31"/>
    <p:sldId id="274" r:id="rId32"/>
    <p:sldId id="275" r:id="rId33"/>
    <p:sldId id="276" r:id="rId34"/>
    <p:sldId id="291" r:id="rId35"/>
    <p:sldId id="296" r:id="rId36"/>
    <p:sldId id="303" r:id="rId37"/>
    <p:sldId id="306" r:id="rId38"/>
    <p:sldId id="292" r:id="rId39"/>
    <p:sldId id="297" r:id="rId40"/>
    <p:sldId id="298" r:id="rId41"/>
    <p:sldId id="308" r:id="rId42"/>
    <p:sldId id="259" r:id="rId4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ZEK Laura" initials="BL" lastIdx="3" clrIdx="0">
    <p:extLst>
      <p:ext uri="{19B8F6BF-5375-455C-9EA6-DF929625EA0E}">
        <p15:presenceInfo xmlns:p15="http://schemas.microsoft.com/office/powerpoint/2012/main" userId="S-1-5-21-4276358278-3772456312-481434233-267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41A"/>
    <a:srgbClr val="6EAA89"/>
    <a:srgbClr val="004FA0"/>
    <a:srgbClr val="8FAADC"/>
    <a:srgbClr val="B30D78"/>
    <a:srgbClr val="004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3557" autoAdjust="0"/>
  </p:normalViewPr>
  <p:slideViewPr>
    <p:cSldViewPr snapToGrid="0" showGuides="1">
      <p:cViewPr varScale="1">
        <p:scale>
          <a:sx n="115" d="100"/>
          <a:sy n="115" d="100"/>
        </p:scale>
        <p:origin x="20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56"/>
    </p:cViewPr>
  </p:sorterViewPr>
  <p:notesViewPr>
    <p:cSldViewPr snapToGrid="0">
      <p:cViewPr varScale="1">
        <p:scale>
          <a:sx n="49" d="100"/>
          <a:sy n="49" d="100"/>
        </p:scale>
        <p:origin x="274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FCE-46F9-8938-CD20A6E7508C}"/>
              </c:ext>
            </c:extLst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CE-46F9-8938-CD20A6E7508C}"/>
              </c:ext>
            </c:extLst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FCE-46F9-8938-CD20A6E7508C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CE-46F9-8938-CD20A6E7508C}"/>
              </c:ext>
            </c:extLst>
          </c:dPt>
          <c:dLbls>
            <c:dLbl>
              <c:idx val="0"/>
              <c:layout>
                <c:manualLayout>
                  <c:x val="0.23947470065662418"/>
                  <c:y val="-9.24095733263806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CE-46F9-8938-CD20A6E7508C}"/>
                </c:ext>
              </c:extLst>
            </c:dLbl>
            <c:dLbl>
              <c:idx val="1"/>
              <c:layout>
                <c:manualLayout>
                  <c:x val="0.16222479721900349"/>
                  <c:y val="1.31528765574054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CE-46F9-8938-CD20A6E7508C}"/>
                </c:ext>
              </c:extLst>
            </c:dLbl>
            <c:dLbl>
              <c:idx val="2"/>
              <c:layout>
                <c:manualLayout>
                  <c:x val="-0.29869962662546673"/>
                  <c:y val="2.95939722541621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CE-46F9-8938-CD20A6E7508C}"/>
                </c:ext>
              </c:extLst>
            </c:dLbl>
            <c:dLbl>
              <c:idx val="3"/>
              <c:layout>
                <c:manualLayout>
                  <c:x val="-0.1544998068752414"/>
                  <c:y val="-0.1512580804101626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CE-46F9-8938-CD20A6E750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ln>
                      <a:noFill/>
                    </a:ln>
                    <a:solidFill>
                      <a:schemeClr val="accent6"/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A+</c:v>
                </c:pt>
                <c:pt idx="1">
                  <c:v>A</c:v>
                </c:pt>
                <c:pt idx="2">
                  <c:v>B</c:v>
                </c:pt>
                <c:pt idx="3">
                  <c:v>C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0.04</c:v>
                </c:pt>
                <c:pt idx="1">
                  <c:v>0.28999999999999998</c:v>
                </c:pt>
                <c:pt idx="2">
                  <c:v>0.38</c:v>
                </c:pt>
                <c:pt idx="3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CE-46F9-8938-CD20A6E75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993A9A-8109-4B3C-BC2F-6A451F35672B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ED1F7688-40E4-47AC-89C4-3899A0984B8E}">
      <dgm:prSet phldrT="[Texte]" custT="1"/>
      <dgm:spPr/>
      <dgm:t>
        <a:bodyPr/>
        <a:lstStyle/>
        <a:p>
          <a:pPr algn="ctr"/>
          <a:r>
            <a:rPr lang="fr-FR" sz="1200" b="1" dirty="0"/>
            <a:t>DGITM </a:t>
          </a:r>
          <a:r>
            <a:rPr lang="fr-FR" sz="1200" dirty="0"/>
            <a:t>Direction générale des infrastructures, des transports et de la mobilité</a:t>
          </a:r>
        </a:p>
        <a:p>
          <a:pPr algn="ctr"/>
          <a:r>
            <a:rPr lang="fr-FR" sz="1000" dirty="0"/>
            <a:t>Clermont-Ferrand – Valéry MAUDUIT </a:t>
          </a:r>
        </a:p>
        <a:p>
          <a:pPr algn="ctr"/>
          <a:r>
            <a:rPr lang="fr-FR" sz="1000" dirty="0"/>
            <a:t>Nancy – Martine BOURY</a:t>
          </a:r>
        </a:p>
      </dgm:t>
    </dgm:pt>
    <dgm:pt modelId="{A69701FD-157E-4D68-895D-C60449C52C33}" type="parTrans" cxnId="{69945911-610D-437E-8B99-D5F4C3E69958}">
      <dgm:prSet/>
      <dgm:spPr/>
      <dgm:t>
        <a:bodyPr/>
        <a:lstStyle/>
        <a:p>
          <a:pPr algn="ctr"/>
          <a:endParaRPr lang="fr-FR" sz="1000"/>
        </a:p>
      </dgm:t>
    </dgm:pt>
    <dgm:pt modelId="{B617C151-B97F-4B1E-B493-96EF857161C6}" type="sibTrans" cxnId="{69945911-610D-437E-8B99-D5F4C3E69958}">
      <dgm:prSet/>
      <dgm:spPr/>
      <dgm:t>
        <a:bodyPr/>
        <a:lstStyle/>
        <a:p>
          <a:pPr algn="ctr"/>
          <a:endParaRPr lang="fr-FR" sz="1000"/>
        </a:p>
      </dgm:t>
    </dgm:pt>
    <dgm:pt modelId="{E9AF5154-3444-4C44-AD5D-F860E55AAF07}">
      <dgm:prSet phldrT="[Texte]" custT="1"/>
      <dgm:spPr/>
      <dgm:t>
        <a:bodyPr/>
        <a:lstStyle/>
        <a:p>
          <a:pPr algn="ctr"/>
          <a:r>
            <a:rPr lang="fr-FR" sz="1200" b="1" dirty="0"/>
            <a:t>DGPR </a:t>
          </a:r>
          <a:r>
            <a:rPr lang="fr-FR" sz="1200" dirty="0"/>
            <a:t>Direction générale de la prévention des risques</a:t>
          </a:r>
        </a:p>
        <a:p>
          <a:pPr algn="ctr"/>
          <a:r>
            <a:rPr lang="fr-FR" sz="1000" dirty="0"/>
            <a:t>Aix-en-Provence – Delphine TARDIF </a:t>
          </a:r>
        </a:p>
        <a:p>
          <a:pPr algn="ctr"/>
          <a:r>
            <a:rPr lang="fr-FR" sz="1000" dirty="0"/>
            <a:t>Rouen – Dominique LEPICARD</a:t>
          </a:r>
        </a:p>
      </dgm:t>
    </dgm:pt>
    <dgm:pt modelId="{13F1CC9B-2234-48D7-B00A-121FF78183A6}" type="parTrans" cxnId="{08143247-7A60-421B-AD3C-01C13AE41188}">
      <dgm:prSet/>
      <dgm:spPr/>
      <dgm:t>
        <a:bodyPr/>
        <a:lstStyle/>
        <a:p>
          <a:pPr algn="ctr"/>
          <a:endParaRPr lang="fr-FR" sz="1000"/>
        </a:p>
      </dgm:t>
    </dgm:pt>
    <dgm:pt modelId="{D703985A-938B-4785-8257-ABB3CDD21968}" type="sibTrans" cxnId="{08143247-7A60-421B-AD3C-01C13AE41188}">
      <dgm:prSet/>
      <dgm:spPr/>
      <dgm:t>
        <a:bodyPr/>
        <a:lstStyle/>
        <a:p>
          <a:pPr algn="ctr"/>
          <a:endParaRPr lang="fr-FR" sz="1000"/>
        </a:p>
      </dgm:t>
    </dgm:pt>
    <dgm:pt modelId="{CF237831-75AB-4209-9607-759A4E164896}">
      <dgm:prSet phldrT="[Texte]" custT="1"/>
      <dgm:spPr/>
      <dgm:t>
        <a:bodyPr/>
        <a:lstStyle/>
        <a:p>
          <a:pPr algn="ctr"/>
          <a:r>
            <a:rPr lang="fr-FR" sz="1200" b="1" dirty="0"/>
            <a:t>DGEC </a:t>
          </a:r>
          <a:r>
            <a:rPr lang="fr-FR" sz="1200" dirty="0"/>
            <a:t>Direction générale de l'énergie et du climat</a:t>
          </a:r>
        </a:p>
        <a:p>
          <a:pPr algn="ctr"/>
          <a:r>
            <a:rPr lang="fr-FR" sz="1000" dirty="0"/>
            <a:t>Nantes – Lionel BENCHETRIT    </a:t>
          </a:r>
        </a:p>
        <a:p>
          <a:pPr algn="ctr"/>
          <a:r>
            <a:rPr lang="fr-FR" sz="1000" dirty="0"/>
            <a:t>Rouen – Dominique LEPICARD</a:t>
          </a:r>
        </a:p>
      </dgm:t>
    </dgm:pt>
    <dgm:pt modelId="{552651EB-9803-4662-ADDD-FB9D59EE67F6}" type="parTrans" cxnId="{5DC60679-9EB2-4EA3-8C0D-34B11916E5F2}">
      <dgm:prSet/>
      <dgm:spPr/>
      <dgm:t>
        <a:bodyPr/>
        <a:lstStyle/>
        <a:p>
          <a:pPr algn="ctr"/>
          <a:endParaRPr lang="fr-FR" sz="1000"/>
        </a:p>
      </dgm:t>
    </dgm:pt>
    <dgm:pt modelId="{D9F9CB79-A5B0-4ADC-9527-68F37D14AFE1}" type="sibTrans" cxnId="{5DC60679-9EB2-4EA3-8C0D-34B11916E5F2}">
      <dgm:prSet/>
      <dgm:spPr/>
      <dgm:t>
        <a:bodyPr/>
        <a:lstStyle/>
        <a:p>
          <a:pPr algn="ctr"/>
          <a:endParaRPr lang="fr-FR" sz="1000"/>
        </a:p>
      </dgm:t>
    </dgm:pt>
    <dgm:pt modelId="{E6AAA045-455E-4F9F-A492-8DEB05F0E008}">
      <dgm:prSet phldrT="[Texte]" custT="1"/>
      <dgm:spPr/>
      <dgm:t>
        <a:bodyPr/>
        <a:lstStyle/>
        <a:p>
          <a:pPr algn="ctr">
            <a:spcAft>
              <a:spcPct val="35000"/>
            </a:spcAft>
          </a:pPr>
          <a:r>
            <a:rPr lang="fr-FR" sz="1200" b="1" dirty="0"/>
            <a:t>DGALN </a:t>
          </a:r>
          <a:r>
            <a:rPr lang="fr-FR" sz="1200" dirty="0"/>
            <a:t>Direction générale de l'aménagement, du logement et de la nature</a:t>
          </a:r>
        </a:p>
        <a:p>
          <a:pPr algn="ctr">
            <a:spcAft>
              <a:spcPct val="35000"/>
            </a:spcAft>
          </a:pPr>
          <a:r>
            <a:rPr lang="fr-FR" sz="1000" b="1" dirty="0"/>
            <a:t>DHUP</a:t>
          </a:r>
          <a:r>
            <a:rPr lang="fr-FR" sz="1000" dirty="0"/>
            <a:t> Direction de l’habitat, de l’urbanisme et des paysages</a:t>
          </a:r>
        </a:p>
        <a:p>
          <a:pPr algn="l">
            <a:spcAft>
              <a:spcPts val="0"/>
            </a:spcAft>
          </a:pPr>
          <a:r>
            <a:rPr lang="fr-FR" sz="900" b="1" i="1" dirty="0"/>
            <a:t>Règlementation, Politique technique et Qualité de la Construction</a:t>
          </a:r>
          <a:r>
            <a:rPr lang="fr-FR" sz="900" b="1" dirty="0"/>
            <a:t>                 </a:t>
          </a:r>
          <a:r>
            <a:rPr lang="fr-FR" sz="900" dirty="0"/>
            <a:t>Toulouse – Ghislaine ARILLA </a:t>
          </a:r>
        </a:p>
        <a:p>
          <a:pPr algn="l">
            <a:spcAft>
              <a:spcPct val="35000"/>
            </a:spcAft>
          </a:pPr>
          <a:r>
            <a:rPr lang="fr-FR" sz="900" dirty="0"/>
            <a:t>Tours – </a:t>
          </a:r>
          <a:r>
            <a:rPr lang="fr-FR" sz="900" dirty="0" err="1"/>
            <a:t>Eric</a:t>
          </a:r>
          <a:r>
            <a:rPr lang="fr-FR" sz="900" dirty="0"/>
            <a:t> PRETESEILLE</a:t>
          </a:r>
        </a:p>
        <a:p>
          <a:pPr algn="l">
            <a:spcAft>
              <a:spcPts val="0"/>
            </a:spcAft>
          </a:pPr>
          <a:r>
            <a:rPr lang="fr-FR" sz="900" b="1" i="1" dirty="0"/>
            <a:t>Urbanisme, Aménagement Sites, Paysages et Publicité                                                  </a:t>
          </a:r>
          <a:r>
            <a:rPr lang="fr-FR" sz="900" dirty="0"/>
            <a:t>Arras – Emilie RENARD</a:t>
          </a:r>
        </a:p>
        <a:p>
          <a:pPr algn="l">
            <a:spcAft>
              <a:spcPct val="35000"/>
            </a:spcAft>
          </a:pPr>
          <a:r>
            <a:rPr lang="fr-FR" sz="900" dirty="0"/>
            <a:t>Toulouse – Daniel RODIER</a:t>
          </a:r>
        </a:p>
        <a:p>
          <a:pPr algn="l">
            <a:spcAft>
              <a:spcPts val="0"/>
            </a:spcAft>
          </a:pPr>
          <a:r>
            <a:rPr lang="fr-FR" sz="900" b="1" i="1" dirty="0"/>
            <a:t>Habitat, Logement, Politique de la ville, Habitat indigne                                        </a:t>
          </a:r>
          <a:r>
            <a:rPr lang="fr-FR" sz="900" dirty="0"/>
            <a:t>Mâcon – </a:t>
          </a:r>
          <a:r>
            <a:rPr lang="fr-FR" sz="900" dirty="0" err="1"/>
            <a:t>Aniela</a:t>
          </a:r>
          <a:r>
            <a:rPr lang="fr-FR" sz="900" dirty="0"/>
            <a:t> CALANDRA</a:t>
          </a:r>
        </a:p>
        <a:p>
          <a:pPr algn="l">
            <a:spcAft>
              <a:spcPct val="35000"/>
            </a:spcAft>
          </a:pPr>
          <a:r>
            <a:rPr lang="fr-FR" sz="900" dirty="0"/>
            <a:t>Paris – Aurore NATIVITE</a:t>
          </a:r>
        </a:p>
        <a:p>
          <a:pPr algn="ctr">
            <a:spcAft>
              <a:spcPct val="35000"/>
            </a:spcAft>
          </a:pPr>
          <a:r>
            <a:rPr lang="fr-FR" sz="1000" b="1" dirty="0"/>
            <a:t>DEB </a:t>
          </a:r>
          <a:r>
            <a:rPr lang="fr-FR" sz="1000" dirty="0"/>
            <a:t>direction de l'eau et de la biodiversité </a:t>
          </a:r>
        </a:p>
        <a:p>
          <a:pPr algn="l">
            <a:spcAft>
              <a:spcPts val="0"/>
            </a:spcAft>
          </a:pPr>
          <a:r>
            <a:rPr lang="fr-FR" sz="900" dirty="0"/>
            <a:t>Toulouse – Daniel RODIER</a:t>
          </a:r>
        </a:p>
        <a:p>
          <a:pPr algn="l">
            <a:spcAft>
              <a:spcPct val="35000"/>
            </a:spcAft>
          </a:pPr>
          <a:r>
            <a:rPr lang="fr-FR" sz="900" dirty="0"/>
            <a:t>Tours - Annie CLAIN</a:t>
          </a:r>
        </a:p>
      </dgm:t>
    </dgm:pt>
    <dgm:pt modelId="{A1A78951-897E-49BB-93AF-9E062BC0291F}" type="parTrans" cxnId="{EE0C11DD-8308-430C-A213-2EA5C4E98453}">
      <dgm:prSet/>
      <dgm:spPr/>
      <dgm:t>
        <a:bodyPr/>
        <a:lstStyle/>
        <a:p>
          <a:pPr algn="ctr"/>
          <a:endParaRPr lang="fr-FR" sz="1000"/>
        </a:p>
      </dgm:t>
    </dgm:pt>
    <dgm:pt modelId="{B5DCD1AB-E1E4-4159-A058-259C27ABF7E3}" type="sibTrans" cxnId="{EE0C11DD-8308-430C-A213-2EA5C4E98453}">
      <dgm:prSet/>
      <dgm:spPr/>
      <dgm:t>
        <a:bodyPr/>
        <a:lstStyle/>
        <a:p>
          <a:pPr algn="ctr"/>
          <a:endParaRPr lang="fr-FR" sz="1000"/>
        </a:p>
      </dgm:t>
    </dgm:pt>
    <dgm:pt modelId="{399B7994-0DE4-494D-AA96-E51806C3DA41}">
      <dgm:prSet custT="1"/>
      <dgm:spPr/>
      <dgm:t>
        <a:bodyPr/>
        <a:lstStyle/>
        <a:p>
          <a:pPr algn="ctr"/>
          <a:r>
            <a:rPr lang="fr-FR" sz="1200" b="1" dirty="0"/>
            <a:t>DGAMPA </a:t>
          </a:r>
          <a:r>
            <a:rPr lang="fr-FR" sz="1200" dirty="0"/>
            <a:t>Direction générale des affaires maritimes, de la pêche et de l’aquaculture </a:t>
          </a:r>
        </a:p>
        <a:p>
          <a:pPr algn="ctr"/>
          <a:r>
            <a:rPr lang="fr-FR" sz="1000" dirty="0"/>
            <a:t>Aix-en-Provence – Isabelle ALLA </a:t>
          </a:r>
        </a:p>
        <a:p>
          <a:pPr algn="ctr"/>
          <a:r>
            <a:rPr lang="fr-FR" sz="1000" dirty="0"/>
            <a:t>Nantes – Lionel BENCHETRIT</a:t>
          </a:r>
        </a:p>
      </dgm:t>
    </dgm:pt>
    <dgm:pt modelId="{B874808B-EE3D-4ECF-B148-FD72F33D3E31}" type="parTrans" cxnId="{A479F701-4038-4B3C-9103-EA9E6FF8548E}">
      <dgm:prSet/>
      <dgm:spPr/>
      <dgm:t>
        <a:bodyPr/>
        <a:lstStyle/>
        <a:p>
          <a:pPr algn="ctr"/>
          <a:endParaRPr lang="fr-FR" sz="1000"/>
        </a:p>
      </dgm:t>
    </dgm:pt>
    <dgm:pt modelId="{1A1FC82A-C20F-440D-A4D3-445BA0166DD4}" type="sibTrans" cxnId="{A479F701-4038-4B3C-9103-EA9E6FF8548E}">
      <dgm:prSet/>
      <dgm:spPr/>
      <dgm:t>
        <a:bodyPr/>
        <a:lstStyle/>
        <a:p>
          <a:pPr algn="ctr"/>
          <a:endParaRPr lang="fr-FR" sz="1000"/>
        </a:p>
      </dgm:t>
    </dgm:pt>
    <dgm:pt modelId="{398B5E54-6D01-4728-805F-B4772F938C1B}">
      <dgm:prSet phldrT="[Texte]" custT="1"/>
      <dgm:spPr/>
      <dgm:t>
        <a:bodyPr/>
        <a:lstStyle/>
        <a:p>
          <a:pPr algn="ctr"/>
          <a:r>
            <a:rPr lang="fr-FR" sz="1200" b="1" dirty="0"/>
            <a:t>Transition écologique</a:t>
          </a:r>
        </a:p>
        <a:p>
          <a:pPr algn="ctr"/>
          <a:r>
            <a:rPr lang="fr-FR" sz="1000" dirty="0"/>
            <a:t>Direction CMVRH – Pierre ROUX </a:t>
          </a:r>
        </a:p>
        <a:p>
          <a:pPr algn="ctr"/>
          <a:r>
            <a:rPr lang="fr-FR" sz="1000" dirty="0"/>
            <a:t>Clermont-Ferrand – Valéry MAUDUIT</a:t>
          </a:r>
        </a:p>
      </dgm:t>
    </dgm:pt>
    <dgm:pt modelId="{AC61FEFB-0B02-4901-A64F-216B9D9BB5CC}" type="parTrans" cxnId="{CAE5B589-354B-44FA-B29D-58375CB394BA}">
      <dgm:prSet/>
      <dgm:spPr/>
      <dgm:t>
        <a:bodyPr/>
        <a:lstStyle/>
        <a:p>
          <a:pPr algn="ctr"/>
          <a:endParaRPr lang="fr-FR" sz="1000"/>
        </a:p>
      </dgm:t>
    </dgm:pt>
    <dgm:pt modelId="{DC066AE3-4064-45B6-9729-F81D9D0D5247}" type="sibTrans" cxnId="{CAE5B589-354B-44FA-B29D-58375CB394BA}">
      <dgm:prSet/>
      <dgm:spPr/>
      <dgm:t>
        <a:bodyPr/>
        <a:lstStyle/>
        <a:p>
          <a:pPr algn="ctr"/>
          <a:endParaRPr lang="fr-FR" sz="1000"/>
        </a:p>
      </dgm:t>
    </dgm:pt>
    <dgm:pt modelId="{1E77BB78-A461-4FB2-8E13-1FB4E4E9B880}">
      <dgm:prSet phldrT="[Texte]" custT="1"/>
      <dgm:spPr/>
      <dgm:t>
        <a:bodyPr/>
        <a:lstStyle/>
        <a:p>
          <a:pPr algn="ctr"/>
          <a:r>
            <a:rPr lang="fr-FR" sz="1200" b="1" dirty="0"/>
            <a:t>CGDD </a:t>
          </a:r>
          <a:r>
            <a:rPr lang="fr-FR" sz="1200" dirty="0"/>
            <a:t>Commissariat général au développement durable</a:t>
          </a:r>
        </a:p>
        <a:p>
          <a:pPr algn="ctr"/>
          <a:r>
            <a:rPr lang="fr-FR" sz="1000" dirty="0"/>
            <a:t>Aix-en-Provence – Isabelle ALLA </a:t>
          </a:r>
        </a:p>
        <a:p>
          <a:pPr algn="ctr"/>
          <a:r>
            <a:rPr lang="fr-FR" sz="1000" dirty="0"/>
            <a:t>CMA – Hubert CALLIER</a:t>
          </a:r>
        </a:p>
      </dgm:t>
    </dgm:pt>
    <dgm:pt modelId="{E5C1852E-2E20-4EDD-ABD8-4AF1F9FA3556}" type="parTrans" cxnId="{7B85414F-2096-49D9-94C3-DF9708F20943}">
      <dgm:prSet/>
      <dgm:spPr/>
      <dgm:t>
        <a:bodyPr/>
        <a:lstStyle/>
        <a:p>
          <a:pPr algn="ctr"/>
          <a:endParaRPr lang="fr-FR" sz="1000"/>
        </a:p>
      </dgm:t>
    </dgm:pt>
    <dgm:pt modelId="{642E4CF2-0ECA-4938-9170-71BC0E76D430}" type="sibTrans" cxnId="{7B85414F-2096-49D9-94C3-DF9708F20943}">
      <dgm:prSet/>
      <dgm:spPr/>
      <dgm:t>
        <a:bodyPr/>
        <a:lstStyle/>
        <a:p>
          <a:pPr algn="ctr"/>
          <a:endParaRPr lang="fr-FR" sz="1000"/>
        </a:p>
      </dgm:t>
    </dgm:pt>
    <dgm:pt modelId="{1135FA3A-5C49-4413-BDCB-6841E50F65AA}" type="pres">
      <dgm:prSet presAssocID="{67993A9A-8109-4B3C-BC2F-6A451F35672B}" presName="Name0" presStyleCnt="0">
        <dgm:presLayoutVars>
          <dgm:dir/>
          <dgm:resizeHandles val="exact"/>
        </dgm:presLayoutVars>
      </dgm:prSet>
      <dgm:spPr/>
    </dgm:pt>
    <dgm:pt modelId="{D60602DE-FACD-44E4-B270-B4CB77CED645}" type="pres">
      <dgm:prSet presAssocID="{ED1F7688-40E4-47AC-89C4-3899A0984B8E}" presName="composite" presStyleCnt="0"/>
      <dgm:spPr/>
    </dgm:pt>
    <dgm:pt modelId="{DE7994CB-2253-45F6-9E1E-0CFE983EEB10}" type="pres">
      <dgm:prSet presAssocID="{ED1F7688-40E4-47AC-89C4-3899A0984B8E}" presName="rect1" presStyleLbl="trAlignAcc1" presStyleIdx="0" presStyleCnt="7" custScaleY="153821">
        <dgm:presLayoutVars>
          <dgm:bulletEnabled val="1"/>
        </dgm:presLayoutVars>
      </dgm:prSet>
      <dgm:spPr/>
    </dgm:pt>
    <dgm:pt modelId="{1CE9D8FA-A3DC-450D-8C7C-CF2D42607957}" type="pres">
      <dgm:prSet presAssocID="{ED1F7688-40E4-47AC-89C4-3899A0984B8E}" presName="rect2" presStyleLbl="fgImgPlace1" presStyleIdx="0" presStyleCnt="7"/>
      <dgm:spPr/>
    </dgm:pt>
    <dgm:pt modelId="{61694051-3683-4205-A8EA-C112FC0B13F4}" type="pres">
      <dgm:prSet presAssocID="{B617C151-B97F-4B1E-B493-96EF857161C6}" presName="sibTrans" presStyleCnt="0"/>
      <dgm:spPr/>
    </dgm:pt>
    <dgm:pt modelId="{3B2B0F75-97EA-445E-B433-3A867654A10A}" type="pres">
      <dgm:prSet presAssocID="{E9AF5154-3444-4C44-AD5D-F860E55AAF07}" presName="composite" presStyleCnt="0"/>
      <dgm:spPr/>
    </dgm:pt>
    <dgm:pt modelId="{A385F9F3-ACCD-492E-9C5F-62BDEEE37593}" type="pres">
      <dgm:prSet presAssocID="{E9AF5154-3444-4C44-AD5D-F860E55AAF07}" presName="rect1" presStyleLbl="trAlignAcc1" presStyleIdx="1" presStyleCnt="7" custScaleY="157985">
        <dgm:presLayoutVars>
          <dgm:bulletEnabled val="1"/>
        </dgm:presLayoutVars>
      </dgm:prSet>
      <dgm:spPr/>
    </dgm:pt>
    <dgm:pt modelId="{47C52E6E-F72D-4C95-B9D7-8BA3794D77D7}" type="pres">
      <dgm:prSet presAssocID="{E9AF5154-3444-4C44-AD5D-F860E55AAF07}" presName="rect2" presStyleLbl="fgImgPlace1" presStyleIdx="1" presStyleCnt="7"/>
      <dgm:spPr/>
    </dgm:pt>
    <dgm:pt modelId="{9FEBF953-B28B-4AAD-A6FF-AE3C2FC359C3}" type="pres">
      <dgm:prSet presAssocID="{D703985A-938B-4785-8257-ABB3CDD21968}" presName="sibTrans" presStyleCnt="0"/>
      <dgm:spPr/>
    </dgm:pt>
    <dgm:pt modelId="{DD528E97-A2F0-4A6F-B0CC-247E6C07956D}" type="pres">
      <dgm:prSet presAssocID="{CF237831-75AB-4209-9607-759A4E164896}" presName="composite" presStyleCnt="0"/>
      <dgm:spPr/>
    </dgm:pt>
    <dgm:pt modelId="{70A96B97-6AC6-4B0E-BE14-43E608C5868A}" type="pres">
      <dgm:prSet presAssocID="{CF237831-75AB-4209-9607-759A4E164896}" presName="rect1" presStyleLbl="trAlignAcc1" presStyleIdx="2" presStyleCnt="7" custScaleY="157985">
        <dgm:presLayoutVars>
          <dgm:bulletEnabled val="1"/>
        </dgm:presLayoutVars>
      </dgm:prSet>
      <dgm:spPr/>
    </dgm:pt>
    <dgm:pt modelId="{646BB1DC-88C9-4E65-B603-B73F5C6E528E}" type="pres">
      <dgm:prSet presAssocID="{CF237831-75AB-4209-9607-759A4E164896}" presName="rect2" presStyleLbl="fgImgPlace1" presStyleIdx="2" presStyleCnt="7"/>
      <dgm:spPr/>
    </dgm:pt>
    <dgm:pt modelId="{262B8A85-AB80-4592-80AC-611B12DBE15C}" type="pres">
      <dgm:prSet presAssocID="{D9F9CB79-A5B0-4ADC-9527-68F37D14AFE1}" presName="sibTrans" presStyleCnt="0"/>
      <dgm:spPr/>
    </dgm:pt>
    <dgm:pt modelId="{C055D99C-A7BD-43FD-A65D-4A48B763CDAB}" type="pres">
      <dgm:prSet presAssocID="{E6AAA045-455E-4F9F-A492-8DEB05F0E008}" presName="composite" presStyleCnt="0"/>
      <dgm:spPr/>
    </dgm:pt>
    <dgm:pt modelId="{CECE7B45-5FE0-4F49-B81E-226CDF01CE3A}" type="pres">
      <dgm:prSet presAssocID="{E6AAA045-455E-4F9F-A492-8DEB05F0E008}" presName="rect1" presStyleLbl="trAlignAcc1" presStyleIdx="3" presStyleCnt="7" custScaleX="98318" custScaleY="401323" custLinFactY="21895" custLinFactNeighborX="196" custLinFactNeighborY="100000">
        <dgm:presLayoutVars>
          <dgm:bulletEnabled val="1"/>
        </dgm:presLayoutVars>
      </dgm:prSet>
      <dgm:spPr/>
    </dgm:pt>
    <dgm:pt modelId="{5FAFDC54-1456-4961-AA0A-FA43F099D17B}" type="pres">
      <dgm:prSet presAssocID="{E6AAA045-455E-4F9F-A492-8DEB05F0E008}" presName="rect2" presStyleLbl="fgImgPlace1" presStyleIdx="3" presStyleCnt="7" custLinFactNeighborX="-2059" custLinFactNeighborY="2020"/>
      <dgm:spPr/>
    </dgm:pt>
    <dgm:pt modelId="{747169AE-2FDA-4019-A7C6-6A8796177864}" type="pres">
      <dgm:prSet presAssocID="{B5DCD1AB-E1E4-4159-A058-259C27ABF7E3}" presName="sibTrans" presStyleCnt="0"/>
      <dgm:spPr/>
    </dgm:pt>
    <dgm:pt modelId="{644C24FB-4752-427C-915C-59F14C4C785F}" type="pres">
      <dgm:prSet presAssocID="{399B7994-0DE4-494D-AA96-E51806C3DA41}" presName="composite" presStyleCnt="0"/>
      <dgm:spPr/>
    </dgm:pt>
    <dgm:pt modelId="{FD4DD80C-6046-413D-9066-117EC6CC2A50}" type="pres">
      <dgm:prSet presAssocID="{399B7994-0DE4-494D-AA96-E51806C3DA41}" presName="rect1" presStyleLbl="trAlignAcc1" presStyleIdx="4" presStyleCnt="7" custScaleY="155317" custLinFactNeighborX="-54271" custLinFactNeighborY="-47799">
        <dgm:presLayoutVars>
          <dgm:bulletEnabled val="1"/>
        </dgm:presLayoutVars>
      </dgm:prSet>
      <dgm:spPr/>
    </dgm:pt>
    <dgm:pt modelId="{BE1D6389-51CC-4627-A025-2756DA5A38B5}" type="pres">
      <dgm:prSet presAssocID="{399B7994-0DE4-494D-AA96-E51806C3DA41}" presName="rect2" presStyleLbl="fgImgPlace1" presStyleIdx="4" presStyleCnt="7" custLinFactX="-100000" custLinFactNeighborX="-147199" custLinFactNeighborY="-40936"/>
      <dgm:spPr/>
    </dgm:pt>
    <dgm:pt modelId="{619F90A2-1073-4BDF-A09D-2E7D4A79A66E}" type="pres">
      <dgm:prSet presAssocID="{1A1FC82A-C20F-440D-A4D3-445BA0166DD4}" presName="sibTrans" presStyleCnt="0"/>
      <dgm:spPr/>
    </dgm:pt>
    <dgm:pt modelId="{90B97416-A47E-474A-B1C5-842F98BB7810}" type="pres">
      <dgm:prSet presAssocID="{398B5E54-6D01-4728-805F-B4772F938C1B}" presName="composite" presStyleCnt="0"/>
      <dgm:spPr/>
    </dgm:pt>
    <dgm:pt modelId="{885A768A-594D-4753-B83B-0C63ADE1687A}" type="pres">
      <dgm:prSet presAssocID="{398B5E54-6D01-4728-805F-B4772F938C1B}" presName="rect1" presStyleLbl="trAlignAcc1" presStyleIdx="5" presStyleCnt="7" custScaleY="155922" custLinFactNeighborX="-53817" custLinFactNeighborY="-48102">
        <dgm:presLayoutVars>
          <dgm:bulletEnabled val="1"/>
        </dgm:presLayoutVars>
      </dgm:prSet>
      <dgm:spPr/>
    </dgm:pt>
    <dgm:pt modelId="{0EA51D2E-9422-4E80-BDDE-9018CEA55A93}" type="pres">
      <dgm:prSet presAssocID="{398B5E54-6D01-4728-805F-B4772F938C1B}" presName="rect2" presStyleLbl="fgImgPlace1" presStyleIdx="5" presStyleCnt="7" custLinFactX="-100000" custLinFactNeighborX="-151953" custLinFactNeighborY="-40936"/>
      <dgm:spPr/>
    </dgm:pt>
    <dgm:pt modelId="{95CFF9DA-4CD1-4BA5-90FD-4372023D72B0}" type="pres">
      <dgm:prSet presAssocID="{DC066AE3-4064-45B6-9729-F81D9D0D5247}" presName="sibTrans" presStyleCnt="0"/>
      <dgm:spPr/>
    </dgm:pt>
    <dgm:pt modelId="{34ED6380-C1C2-4139-907C-0EDDEC6CBD34}" type="pres">
      <dgm:prSet presAssocID="{1E77BB78-A461-4FB2-8E13-1FB4E4E9B880}" presName="composite" presStyleCnt="0"/>
      <dgm:spPr/>
    </dgm:pt>
    <dgm:pt modelId="{333B2837-4200-40DF-A2D4-BB90C87A4830}" type="pres">
      <dgm:prSet presAssocID="{1E77BB78-A461-4FB2-8E13-1FB4E4E9B880}" presName="rect1" presStyleLbl="trAlignAcc1" presStyleIdx="6" presStyleCnt="7" custScaleY="159465" custLinFactNeighborX="-55115" custLinFactNeighborY="-49873">
        <dgm:presLayoutVars>
          <dgm:bulletEnabled val="1"/>
        </dgm:presLayoutVars>
      </dgm:prSet>
      <dgm:spPr/>
    </dgm:pt>
    <dgm:pt modelId="{91C9B5E2-5A87-44C9-BD5A-771D2E3AA47A}" type="pres">
      <dgm:prSet presAssocID="{1E77BB78-A461-4FB2-8E13-1FB4E4E9B880}" presName="rect2" presStyleLbl="fgImgPlace1" presStyleIdx="6" presStyleCnt="7" custLinFactX="-100000" custLinFactNeighborX="-151953" custLinFactNeighborY="-40936"/>
      <dgm:spPr/>
    </dgm:pt>
  </dgm:ptLst>
  <dgm:cxnLst>
    <dgm:cxn modelId="{A479F701-4038-4B3C-9103-EA9E6FF8548E}" srcId="{67993A9A-8109-4B3C-BC2F-6A451F35672B}" destId="{399B7994-0DE4-494D-AA96-E51806C3DA41}" srcOrd="4" destOrd="0" parTransId="{B874808B-EE3D-4ECF-B148-FD72F33D3E31}" sibTransId="{1A1FC82A-C20F-440D-A4D3-445BA0166DD4}"/>
    <dgm:cxn modelId="{69945911-610D-437E-8B99-D5F4C3E69958}" srcId="{67993A9A-8109-4B3C-BC2F-6A451F35672B}" destId="{ED1F7688-40E4-47AC-89C4-3899A0984B8E}" srcOrd="0" destOrd="0" parTransId="{A69701FD-157E-4D68-895D-C60449C52C33}" sibTransId="{B617C151-B97F-4B1E-B493-96EF857161C6}"/>
    <dgm:cxn modelId="{0DFC941A-FF83-4900-B06E-622351B20FF2}" type="presOf" srcId="{E6AAA045-455E-4F9F-A492-8DEB05F0E008}" destId="{CECE7B45-5FE0-4F49-B81E-226CDF01CE3A}" srcOrd="0" destOrd="0" presId="urn:microsoft.com/office/officeart/2008/layout/PictureStrips"/>
    <dgm:cxn modelId="{00992B63-A788-4827-9825-567FFE0FA69D}" type="presOf" srcId="{ED1F7688-40E4-47AC-89C4-3899A0984B8E}" destId="{DE7994CB-2253-45F6-9E1E-0CFE983EEB10}" srcOrd="0" destOrd="0" presId="urn:microsoft.com/office/officeart/2008/layout/PictureStrips"/>
    <dgm:cxn modelId="{08143247-7A60-421B-AD3C-01C13AE41188}" srcId="{67993A9A-8109-4B3C-BC2F-6A451F35672B}" destId="{E9AF5154-3444-4C44-AD5D-F860E55AAF07}" srcOrd="1" destOrd="0" parTransId="{13F1CC9B-2234-48D7-B00A-121FF78183A6}" sibTransId="{D703985A-938B-4785-8257-ABB3CDD21968}"/>
    <dgm:cxn modelId="{7B85414F-2096-49D9-94C3-DF9708F20943}" srcId="{67993A9A-8109-4B3C-BC2F-6A451F35672B}" destId="{1E77BB78-A461-4FB2-8E13-1FB4E4E9B880}" srcOrd="6" destOrd="0" parTransId="{E5C1852E-2E20-4EDD-ABD8-4AF1F9FA3556}" sibTransId="{642E4CF2-0ECA-4938-9170-71BC0E76D430}"/>
    <dgm:cxn modelId="{B2992073-4889-475D-AB4B-25EE86D9358E}" type="presOf" srcId="{E9AF5154-3444-4C44-AD5D-F860E55AAF07}" destId="{A385F9F3-ACCD-492E-9C5F-62BDEEE37593}" srcOrd="0" destOrd="0" presId="urn:microsoft.com/office/officeart/2008/layout/PictureStrips"/>
    <dgm:cxn modelId="{5DC60679-9EB2-4EA3-8C0D-34B11916E5F2}" srcId="{67993A9A-8109-4B3C-BC2F-6A451F35672B}" destId="{CF237831-75AB-4209-9607-759A4E164896}" srcOrd="2" destOrd="0" parTransId="{552651EB-9803-4662-ADDD-FB9D59EE67F6}" sibTransId="{D9F9CB79-A5B0-4ADC-9527-68F37D14AFE1}"/>
    <dgm:cxn modelId="{CAE5B589-354B-44FA-B29D-58375CB394BA}" srcId="{67993A9A-8109-4B3C-BC2F-6A451F35672B}" destId="{398B5E54-6D01-4728-805F-B4772F938C1B}" srcOrd="5" destOrd="0" parTransId="{AC61FEFB-0B02-4901-A64F-216B9D9BB5CC}" sibTransId="{DC066AE3-4064-45B6-9729-F81D9D0D5247}"/>
    <dgm:cxn modelId="{58F762AA-6D7B-4BFA-9D22-874A8859B48C}" type="presOf" srcId="{67993A9A-8109-4B3C-BC2F-6A451F35672B}" destId="{1135FA3A-5C49-4413-BDCB-6841E50F65AA}" srcOrd="0" destOrd="0" presId="urn:microsoft.com/office/officeart/2008/layout/PictureStrips"/>
    <dgm:cxn modelId="{027C90BB-12B3-435B-9515-044FA6F596D8}" type="presOf" srcId="{398B5E54-6D01-4728-805F-B4772F938C1B}" destId="{885A768A-594D-4753-B83B-0C63ADE1687A}" srcOrd="0" destOrd="0" presId="urn:microsoft.com/office/officeart/2008/layout/PictureStrips"/>
    <dgm:cxn modelId="{93919FD0-D795-4D9D-92D2-C3D100D44DCB}" type="presOf" srcId="{1E77BB78-A461-4FB2-8E13-1FB4E4E9B880}" destId="{333B2837-4200-40DF-A2D4-BB90C87A4830}" srcOrd="0" destOrd="0" presId="urn:microsoft.com/office/officeart/2008/layout/PictureStrips"/>
    <dgm:cxn modelId="{EE0C11DD-8308-430C-A213-2EA5C4E98453}" srcId="{67993A9A-8109-4B3C-BC2F-6A451F35672B}" destId="{E6AAA045-455E-4F9F-A492-8DEB05F0E008}" srcOrd="3" destOrd="0" parTransId="{A1A78951-897E-49BB-93AF-9E062BC0291F}" sibTransId="{B5DCD1AB-E1E4-4159-A058-259C27ABF7E3}"/>
    <dgm:cxn modelId="{0F396BFE-543D-452E-85AA-1447484599AA}" type="presOf" srcId="{399B7994-0DE4-494D-AA96-E51806C3DA41}" destId="{FD4DD80C-6046-413D-9066-117EC6CC2A50}" srcOrd="0" destOrd="0" presId="urn:microsoft.com/office/officeart/2008/layout/PictureStrips"/>
    <dgm:cxn modelId="{5C66B7FF-11A4-44A5-9EC5-812C42942369}" type="presOf" srcId="{CF237831-75AB-4209-9607-759A4E164896}" destId="{70A96B97-6AC6-4B0E-BE14-43E608C5868A}" srcOrd="0" destOrd="0" presId="urn:microsoft.com/office/officeart/2008/layout/PictureStrips"/>
    <dgm:cxn modelId="{A00D7FFB-873E-4410-887F-7F67C234AD83}" type="presParOf" srcId="{1135FA3A-5C49-4413-BDCB-6841E50F65AA}" destId="{D60602DE-FACD-44E4-B270-B4CB77CED645}" srcOrd="0" destOrd="0" presId="urn:microsoft.com/office/officeart/2008/layout/PictureStrips"/>
    <dgm:cxn modelId="{F442BF7E-5632-49F2-A6FC-E19061A94CD9}" type="presParOf" srcId="{D60602DE-FACD-44E4-B270-B4CB77CED645}" destId="{DE7994CB-2253-45F6-9E1E-0CFE983EEB10}" srcOrd="0" destOrd="0" presId="urn:microsoft.com/office/officeart/2008/layout/PictureStrips"/>
    <dgm:cxn modelId="{3EA6C784-3C0F-4135-A86F-E55D2B5F6015}" type="presParOf" srcId="{D60602DE-FACD-44E4-B270-B4CB77CED645}" destId="{1CE9D8FA-A3DC-450D-8C7C-CF2D42607957}" srcOrd="1" destOrd="0" presId="urn:microsoft.com/office/officeart/2008/layout/PictureStrips"/>
    <dgm:cxn modelId="{B36B5D20-EE15-4A40-A5A7-5040D62876EA}" type="presParOf" srcId="{1135FA3A-5C49-4413-BDCB-6841E50F65AA}" destId="{61694051-3683-4205-A8EA-C112FC0B13F4}" srcOrd="1" destOrd="0" presId="urn:microsoft.com/office/officeart/2008/layout/PictureStrips"/>
    <dgm:cxn modelId="{4D82C9B0-838F-4663-BF7A-0566518FCF84}" type="presParOf" srcId="{1135FA3A-5C49-4413-BDCB-6841E50F65AA}" destId="{3B2B0F75-97EA-445E-B433-3A867654A10A}" srcOrd="2" destOrd="0" presId="urn:microsoft.com/office/officeart/2008/layout/PictureStrips"/>
    <dgm:cxn modelId="{9D5AE5FC-41C0-414D-84D7-42B44D6A4517}" type="presParOf" srcId="{3B2B0F75-97EA-445E-B433-3A867654A10A}" destId="{A385F9F3-ACCD-492E-9C5F-62BDEEE37593}" srcOrd="0" destOrd="0" presId="urn:microsoft.com/office/officeart/2008/layout/PictureStrips"/>
    <dgm:cxn modelId="{4D6DE14B-20C6-421B-A0EA-12B2D36F1268}" type="presParOf" srcId="{3B2B0F75-97EA-445E-B433-3A867654A10A}" destId="{47C52E6E-F72D-4C95-B9D7-8BA3794D77D7}" srcOrd="1" destOrd="0" presId="urn:microsoft.com/office/officeart/2008/layout/PictureStrips"/>
    <dgm:cxn modelId="{970E6F79-DDBF-46D4-B8D0-9B7C27E92D1B}" type="presParOf" srcId="{1135FA3A-5C49-4413-BDCB-6841E50F65AA}" destId="{9FEBF953-B28B-4AAD-A6FF-AE3C2FC359C3}" srcOrd="3" destOrd="0" presId="urn:microsoft.com/office/officeart/2008/layout/PictureStrips"/>
    <dgm:cxn modelId="{B5BEE3C9-CD90-469F-AA14-F50917644220}" type="presParOf" srcId="{1135FA3A-5C49-4413-BDCB-6841E50F65AA}" destId="{DD528E97-A2F0-4A6F-B0CC-247E6C07956D}" srcOrd="4" destOrd="0" presId="urn:microsoft.com/office/officeart/2008/layout/PictureStrips"/>
    <dgm:cxn modelId="{B1D8A155-1728-46B7-AF68-B44295AC368F}" type="presParOf" srcId="{DD528E97-A2F0-4A6F-B0CC-247E6C07956D}" destId="{70A96B97-6AC6-4B0E-BE14-43E608C5868A}" srcOrd="0" destOrd="0" presId="urn:microsoft.com/office/officeart/2008/layout/PictureStrips"/>
    <dgm:cxn modelId="{67F7BEBC-57D5-4ABD-814C-14F43985AE0F}" type="presParOf" srcId="{DD528E97-A2F0-4A6F-B0CC-247E6C07956D}" destId="{646BB1DC-88C9-4E65-B603-B73F5C6E528E}" srcOrd="1" destOrd="0" presId="urn:microsoft.com/office/officeart/2008/layout/PictureStrips"/>
    <dgm:cxn modelId="{5A7A12FD-8248-4C80-9CB8-D3989546B8FC}" type="presParOf" srcId="{1135FA3A-5C49-4413-BDCB-6841E50F65AA}" destId="{262B8A85-AB80-4592-80AC-611B12DBE15C}" srcOrd="5" destOrd="0" presId="urn:microsoft.com/office/officeart/2008/layout/PictureStrips"/>
    <dgm:cxn modelId="{A2C8CD2F-CB4C-4AEB-A1F0-FA0967C35600}" type="presParOf" srcId="{1135FA3A-5C49-4413-BDCB-6841E50F65AA}" destId="{C055D99C-A7BD-43FD-A65D-4A48B763CDAB}" srcOrd="6" destOrd="0" presId="urn:microsoft.com/office/officeart/2008/layout/PictureStrips"/>
    <dgm:cxn modelId="{CA8D9472-2EDA-444A-A874-C8069BD2F829}" type="presParOf" srcId="{C055D99C-A7BD-43FD-A65D-4A48B763CDAB}" destId="{CECE7B45-5FE0-4F49-B81E-226CDF01CE3A}" srcOrd="0" destOrd="0" presId="urn:microsoft.com/office/officeart/2008/layout/PictureStrips"/>
    <dgm:cxn modelId="{30B8CFBC-A3DB-41E5-A7FA-B7CCBFD60D4D}" type="presParOf" srcId="{C055D99C-A7BD-43FD-A65D-4A48B763CDAB}" destId="{5FAFDC54-1456-4961-AA0A-FA43F099D17B}" srcOrd="1" destOrd="0" presId="urn:microsoft.com/office/officeart/2008/layout/PictureStrips"/>
    <dgm:cxn modelId="{E9D7BB4C-F1A4-4637-8ADB-859B19031DA0}" type="presParOf" srcId="{1135FA3A-5C49-4413-BDCB-6841E50F65AA}" destId="{747169AE-2FDA-4019-A7C6-6A8796177864}" srcOrd="7" destOrd="0" presId="urn:microsoft.com/office/officeart/2008/layout/PictureStrips"/>
    <dgm:cxn modelId="{784557B2-4661-4345-B9EA-79334581F484}" type="presParOf" srcId="{1135FA3A-5C49-4413-BDCB-6841E50F65AA}" destId="{644C24FB-4752-427C-915C-59F14C4C785F}" srcOrd="8" destOrd="0" presId="urn:microsoft.com/office/officeart/2008/layout/PictureStrips"/>
    <dgm:cxn modelId="{BEDA2FDF-81F7-4811-8D93-9948437BA616}" type="presParOf" srcId="{644C24FB-4752-427C-915C-59F14C4C785F}" destId="{FD4DD80C-6046-413D-9066-117EC6CC2A50}" srcOrd="0" destOrd="0" presId="urn:microsoft.com/office/officeart/2008/layout/PictureStrips"/>
    <dgm:cxn modelId="{6BA33F10-128D-40DE-96F0-1150E4EB200C}" type="presParOf" srcId="{644C24FB-4752-427C-915C-59F14C4C785F}" destId="{BE1D6389-51CC-4627-A025-2756DA5A38B5}" srcOrd="1" destOrd="0" presId="urn:microsoft.com/office/officeart/2008/layout/PictureStrips"/>
    <dgm:cxn modelId="{9051CF16-AAA1-4B48-8E2C-5B90A17B7DB1}" type="presParOf" srcId="{1135FA3A-5C49-4413-BDCB-6841E50F65AA}" destId="{619F90A2-1073-4BDF-A09D-2E7D4A79A66E}" srcOrd="9" destOrd="0" presId="urn:microsoft.com/office/officeart/2008/layout/PictureStrips"/>
    <dgm:cxn modelId="{54C157D0-171C-4F15-BE29-CD22EB1217AE}" type="presParOf" srcId="{1135FA3A-5C49-4413-BDCB-6841E50F65AA}" destId="{90B97416-A47E-474A-B1C5-842F98BB7810}" srcOrd="10" destOrd="0" presId="urn:microsoft.com/office/officeart/2008/layout/PictureStrips"/>
    <dgm:cxn modelId="{2A4C555E-8AC6-4C6B-91B4-381DF3EF8978}" type="presParOf" srcId="{90B97416-A47E-474A-B1C5-842F98BB7810}" destId="{885A768A-594D-4753-B83B-0C63ADE1687A}" srcOrd="0" destOrd="0" presId="urn:microsoft.com/office/officeart/2008/layout/PictureStrips"/>
    <dgm:cxn modelId="{8CEACF4D-604A-4097-AB7B-52FEC2A001AA}" type="presParOf" srcId="{90B97416-A47E-474A-B1C5-842F98BB7810}" destId="{0EA51D2E-9422-4E80-BDDE-9018CEA55A93}" srcOrd="1" destOrd="0" presId="urn:microsoft.com/office/officeart/2008/layout/PictureStrips"/>
    <dgm:cxn modelId="{BCED42D7-4306-4C73-8335-029248498D0A}" type="presParOf" srcId="{1135FA3A-5C49-4413-BDCB-6841E50F65AA}" destId="{95CFF9DA-4CD1-4BA5-90FD-4372023D72B0}" srcOrd="11" destOrd="0" presId="urn:microsoft.com/office/officeart/2008/layout/PictureStrips"/>
    <dgm:cxn modelId="{A1739CD0-7220-4F45-8F19-2EF5AC0207F6}" type="presParOf" srcId="{1135FA3A-5C49-4413-BDCB-6841E50F65AA}" destId="{34ED6380-C1C2-4139-907C-0EDDEC6CBD34}" srcOrd="12" destOrd="0" presId="urn:microsoft.com/office/officeart/2008/layout/PictureStrips"/>
    <dgm:cxn modelId="{A0BA0303-91B6-484A-B28C-839CBA4A1B49}" type="presParOf" srcId="{34ED6380-C1C2-4139-907C-0EDDEC6CBD34}" destId="{333B2837-4200-40DF-A2D4-BB90C87A4830}" srcOrd="0" destOrd="0" presId="urn:microsoft.com/office/officeart/2008/layout/PictureStrips"/>
    <dgm:cxn modelId="{ED0D3895-EFD4-433B-B502-07F464C71A73}" type="presParOf" srcId="{34ED6380-C1C2-4139-907C-0EDDEC6CBD34}" destId="{91C9B5E2-5A87-44C9-BD5A-771D2E3AA47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DE9337-3D6F-48B0-B667-03ADB1B7970C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E5CEF736-87E5-41DC-89C3-DF366CF913D3}">
      <dgm:prSet custT="1"/>
      <dgm:spPr/>
      <dgm:t>
        <a:bodyPr/>
        <a:lstStyle/>
        <a:p>
          <a:pPr rtl="0"/>
          <a:r>
            <a:rPr lang="fr-FR" sz="1200" dirty="0">
              <a:latin typeface="Mariane"/>
            </a:rPr>
            <a:t>Appuyer la démarche de fusion de 2 services de culture différente</a:t>
          </a:r>
        </a:p>
      </dgm:t>
    </dgm:pt>
    <dgm:pt modelId="{FF46335C-BDD4-4905-BF6D-D9BB145D9E37}" type="parTrans" cxnId="{1CC7942F-A8A5-404C-B8CB-4E06A68C583A}">
      <dgm:prSet/>
      <dgm:spPr/>
      <dgm:t>
        <a:bodyPr/>
        <a:lstStyle/>
        <a:p>
          <a:endParaRPr lang="fr-FR" sz="1200">
            <a:latin typeface="Mariane"/>
          </a:endParaRPr>
        </a:p>
      </dgm:t>
    </dgm:pt>
    <dgm:pt modelId="{30482F78-0558-4B80-8466-16216442E37D}" type="sibTrans" cxnId="{1CC7942F-A8A5-404C-B8CB-4E06A68C583A}">
      <dgm:prSet/>
      <dgm:spPr/>
      <dgm:t>
        <a:bodyPr/>
        <a:lstStyle/>
        <a:p>
          <a:endParaRPr lang="fr-FR" sz="1200">
            <a:latin typeface="Mariane"/>
          </a:endParaRPr>
        </a:p>
      </dgm:t>
    </dgm:pt>
    <dgm:pt modelId="{640A752D-3CA1-4E8E-B050-AF6808DE3B29}">
      <dgm:prSet custT="1"/>
      <dgm:spPr/>
      <dgm:t>
        <a:bodyPr/>
        <a:lstStyle/>
        <a:p>
          <a:pPr rtl="0"/>
          <a:r>
            <a:rPr lang="fr-FR" sz="1200" dirty="0">
              <a:latin typeface="Mariane"/>
            </a:rPr>
            <a:t>Accompagner l’élaboration d’un projet stratégique innovant</a:t>
          </a:r>
        </a:p>
      </dgm:t>
    </dgm:pt>
    <dgm:pt modelId="{EABA4FE8-5829-499F-86C2-9718B6368ABD}" type="parTrans" cxnId="{B4A20EFF-54AB-4B60-990E-C940D770935C}">
      <dgm:prSet/>
      <dgm:spPr/>
      <dgm:t>
        <a:bodyPr/>
        <a:lstStyle/>
        <a:p>
          <a:endParaRPr lang="fr-FR" sz="1200">
            <a:latin typeface="Mariane"/>
          </a:endParaRPr>
        </a:p>
      </dgm:t>
    </dgm:pt>
    <dgm:pt modelId="{9DCA96C5-3F05-4474-8363-37BE17E4A620}" type="sibTrans" cxnId="{B4A20EFF-54AB-4B60-990E-C940D770935C}">
      <dgm:prSet/>
      <dgm:spPr/>
      <dgm:t>
        <a:bodyPr/>
        <a:lstStyle/>
        <a:p>
          <a:endParaRPr lang="fr-FR" sz="1200">
            <a:latin typeface="Mariane"/>
          </a:endParaRPr>
        </a:p>
      </dgm:t>
    </dgm:pt>
    <dgm:pt modelId="{F6F960D6-6111-4AC0-B3D7-418BCA83A3AB}">
      <dgm:prSet custT="1"/>
      <dgm:spPr/>
      <dgm:t>
        <a:bodyPr/>
        <a:lstStyle/>
        <a:p>
          <a:pPr rtl="0"/>
          <a:r>
            <a:rPr lang="fr-FR" sz="1200">
              <a:latin typeface="Mariane"/>
            </a:rPr>
            <a:t>Accompagner une création de service à compétence nationale</a:t>
          </a:r>
        </a:p>
      </dgm:t>
    </dgm:pt>
    <dgm:pt modelId="{EC2F2F29-66C2-4C75-BEB4-9621304BF6F1}" type="parTrans" cxnId="{C80AA9B1-B2DC-4678-8175-549D2175218A}">
      <dgm:prSet/>
      <dgm:spPr/>
      <dgm:t>
        <a:bodyPr/>
        <a:lstStyle/>
        <a:p>
          <a:endParaRPr lang="fr-FR" sz="1200">
            <a:latin typeface="Mariane"/>
          </a:endParaRPr>
        </a:p>
      </dgm:t>
    </dgm:pt>
    <dgm:pt modelId="{172CF6F3-C449-442D-9F58-08F0FA2027A3}" type="sibTrans" cxnId="{C80AA9B1-B2DC-4678-8175-549D2175218A}">
      <dgm:prSet/>
      <dgm:spPr/>
      <dgm:t>
        <a:bodyPr/>
        <a:lstStyle/>
        <a:p>
          <a:endParaRPr lang="fr-FR" sz="1200">
            <a:latin typeface="Mariane"/>
          </a:endParaRPr>
        </a:p>
      </dgm:t>
    </dgm:pt>
    <dgm:pt modelId="{EE50DCF7-5193-4EBC-9AFA-3C223E02C574}">
      <dgm:prSet custT="1"/>
      <dgm:spPr/>
      <dgm:t>
        <a:bodyPr/>
        <a:lstStyle/>
        <a:p>
          <a:pPr rtl="0"/>
          <a:r>
            <a:rPr lang="fr-FR" sz="1200" dirty="0">
              <a:latin typeface="Mariane"/>
            </a:rPr>
            <a:t>Appuyer l’organisation de journées nationales</a:t>
          </a:r>
        </a:p>
      </dgm:t>
    </dgm:pt>
    <dgm:pt modelId="{8899B618-F51F-4CA9-8236-9CB3FB2A6D44}" type="parTrans" cxnId="{369CECEA-0C42-4453-90E0-833BD5CAD6FB}">
      <dgm:prSet/>
      <dgm:spPr/>
      <dgm:t>
        <a:bodyPr/>
        <a:lstStyle/>
        <a:p>
          <a:endParaRPr lang="fr-FR" sz="1200">
            <a:latin typeface="Mariane"/>
          </a:endParaRPr>
        </a:p>
      </dgm:t>
    </dgm:pt>
    <dgm:pt modelId="{3225F84E-25CD-42F6-8C05-E50F30119F4D}" type="sibTrans" cxnId="{369CECEA-0C42-4453-90E0-833BD5CAD6FB}">
      <dgm:prSet/>
      <dgm:spPr/>
      <dgm:t>
        <a:bodyPr/>
        <a:lstStyle/>
        <a:p>
          <a:endParaRPr lang="fr-FR" sz="1200">
            <a:latin typeface="Mariane"/>
          </a:endParaRPr>
        </a:p>
      </dgm:t>
    </dgm:pt>
    <dgm:pt modelId="{A3735F41-1A68-4988-9B49-DE1DC75D7BB2}">
      <dgm:prSet custT="1"/>
      <dgm:spPr/>
      <dgm:t>
        <a:bodyPr/>
        <a:lstStyle/>
        <a:p>
          <a:pPr rtl="0"/>
          <a:r>
            <a:rPr lang="fr-FR" sz="1200" dirty="0">
              <a:latin typeface="Mariane"/>
            </a:rPr>
            <a:t>Appuyer l’organisation d’un comité de direction élargi en lien avec la planification écologique</a:t>
          </a:r>
        </a:p>
      </dgm:t>
    </dgm:pt>
    <dgm:pt modelId="{9A9A0783-97E3-4157-BDE4-09D6474D62DE}" type="parTrans" cxnId="{F07415F8-14BC-4AA7-AC63-98E9297C11DC}">
      <dgm:prSet/>
      <dgm:spPr/>
      <dgm:t>
        <a:bodyPr/>
        <a:lstStyle/>
        <a:p>
          <a:endParaRPr lang="fr-FR" sz="1200">
            <a:latin typeface="Mariane"/>
          </a:endParaRPr>
        </a:p>
      </dgm:t>
    </dgm:pt>
    <dgm:pt modelId="{0533E870-F4FC-4F81-99A8-81E89E9BC736}" type="sibTrans" cxnId="{F07415F8-14BC-4AA7-AC63-98E9297C11DC}">
      <dgm:prSet/>
      <dgm:spPr/>
      <dgm:t>
        <a:bodyPr/>
        <a:lstStyle/>
        <a:p>
          <a:endParaRPr lang="fr-FR" sz="1200">
            <a:latin typeface="Mariane"/>
          </a:endParaRPr>
        </a:p>
      </dgm:t>
    </dgm:pt>
    <dgm:pt modelId="{18586BCC-8A51-4357-BA71-4E74E1CC642A}">
      <dgm:prSet custT="1"/>
      <dgm:spPr/>
      <dgm:t>
        <a:bodyPr/>
        <a:lstStyle/>
        <a:p>
          <a:pPr rtl="0"/>
          <a:r>
            <a:rPr lang="fr-FR" sz="1200" dirty="0">
              <a:latin typeface="Mariane"/>
            </a:rPr>
            <a:t>Appuyer l’animation d’un groupe de travail QVCT* dans l’optique de nourrir les réflexions stratégiques d’un service déconcentré</a:t>
          </a:r>
        </a:p>
      </dgm:t>
    </dgm:pt>
    <dgm:pt modelId="{64647BC3-EE05-41A8-8C7C-2565E311A46A}" type="parTrans" cxnId="{59F6233E-86E0-41DA-BC64-C0CAAB3A058A}">
      <dgm:prSet/>
      <dgm:spPr/>
      <dgm:t>
        <a:bodyPr/>
        <a:lstStyle/>
        <a:p>
          <a:endParaRPr lang="fr-FR" sz="1200">
            <a:latin typeface="Mariane"/>
          </a:endParaRPr>
        </a:p>
      </dgm:t>
    </dgm:pt>
    <dgm:pt modelId="{7ACE88BD-500A-40A5-AA0C-3EF1ED946B19}" type="sibTrans" cxnId="{59F6233E-86E0-41DA-BC64-C0CAAB3A058A}">
      <dgm:prSet/>
      <dgm:spPr/>
      <dgm:t>
        <a:bodyPr/>
        <a:lstStyle/>
        <a:p>
          <a:endParaRPr lang="fr-FR" sz="1200">
            <a:latin typeface="Mariane"/>
          </a:endParaRPr>
        </a:p>
      </dgm:t>
    </dgm:pt>
    <dgm:pt modelId="{431ACAAA-635B-402C-8714-B041275CCF67}">
      <dgm:prSet custT="1"/>
      <dgm:spPr/>
      <dgm:t>
        <a:bodyPr/>
        <a:lstStyle/>
        <a:p>
          <a:pPr rtl="0"/>
          <a:r>
            <a:rPr lang="fr-FR" sz="1200" dirty="0">
              <a:latin typeface="Mariane"/>
            </a:rPr>
            <a:t>Accompagner des collectifs en difficulté</a:t>
          </a:r>
        </a:p>
      </dgm:t>
    </dgm:pt>
    <dgm:pt modelId="{8635096A-2D54-4BAE-AE20-4946B371EAC8}" type="parTrans" cxnId="{BB7F3218-6D58-407D-A3F8-5BE0221224CF}">
      <dgm:prSet/>
      <dgm:spPr/>
      <dgm:t>
        <a:bodyPr/>
        <a:lstStyle/>
        <a:p>
          <a:endParaRPr lang="fr-FR" sz="1200">
            <a:latin typeface="Mariane"/>
          </a:endParaRPr>
        </a:p>
      </dgm:t>
    </dgm:pt>
    <dgm:pt modelId="{AEDD797D-A59A-4D4D-8C88-A857D4866426}" type="sibTrans" cxnId="{BB7F3218-6D58-407D-A3F8-5BE0221224CF}">
      <dgm:prSet/>
      <dgm:spPr/>
      <dgm:t>
        <a:bodyPr/>
        <a:lstStyle/>
        <a:p>
          <a:endParaRPr lang="fr-FR" sz="1200">
            <a:latin typeface="Mariane"/>
          </a:endParaRPr>
        </a:p>
      </dgm:t>
    </dgm:pt>
    <dgm:pt modelId="{95096D16-C5EC-4CA9-A702-ED89115EEA05}">
      <dgm:prSet/>
      <dgm:spPr/>
      <dgm:t>
        <a:bodyPr/>
        <a:lstStyle/>
        <a:p>
          <a:endParaRPr lang="fr-FR" sz="1200">
            <a:latin typeface="Mariane"/>
          </a:endParaRPr>
        </a:p>
      </dgm:t>
    </dgm:pt>
    <dgm:pt modelId="{FAE10453-C59A-4FDC-8335-F844984C59D8}" type="parTrans" cxnId="{9B287E37-29E5-40BE-B372-FB87423DFD54}">
      <dgm:prSet/>
      <dgm:spPr/>
      <dgm:t>
        <a:bodyPr/>
        <a:lstStyle/>
        <a:p>
          <a:endParaRPr lang="fr-FR" sz="1200">
            <a:latin typeface="Mariane"/>
          </a:endParaRPr>
        </a:p>
      </dgm:t>
    </dgm:pt>
    <dgm:pt modelId="{843D602D-F109-4D69-B794-20970CC8FE3C}" type="sibTrans" cxnId="{9B287E37-29E5-40BE-B372-FB87423DFD54}">
      <dgm:prSet/>
      <dgm:spPr/>
      <dgm:t>
        <a:bodyPr/>
        <a:lstStyle/>
        <a:p>
          <a:endParaRPr lang="fr-FR" sz="1200">
            <a:latin typeface="Mariane"/>
          </a:endParaRPr>
        </a:p>
      </dgm:t>
    </dgm:pt>
    <dgm:pt modelId="{5C27109A-FC57-42FF-BF6F-D85C19748B41}">
      <dgm:prSet/>
      <dgm:spPr/>
      <dgm:t>
        <a:bodyPr/>
        <a:lstStyle/>
        <a:p>
          <a:endParaRPr lang="fr-FR" sz="1200">
            <a:latin typeface="Mariane"/>
          </a:endParaRPr>
        </a:p>
      </dgm:t>
    </dgm:pt>
    <dgm:pt modelId="{5C200D67-9E2C-4C3B-BFAA-CE9C5A78CDA9}" type="parTrans" cxnId="{68A21FF1-1968-4629-BED3-7211F75FCCE4}">
      <dgm:prSet/>
      <dgm:spPr/>
      <dgm:t>
        <a:bodyPr/>
        <a:lstStyle/>
        <a:p>
          <a:endParaRPr lang="fr-FR" sz="1200">
            <a:latin typeface="Mariane"/>
          </a:endParaRPr>
        </a:p>
      </dgm:t>
    </dgm:pt>
    <dgm:pt modelId="{A889BC5F-CA89-4E10-8CDE-6D59C24F9ED0}" type="sibTrans" cxnId="{68A21FF1-1968-4629-BED3-7211F75FCCE4}">
      <dgm:prSet/>
      <dgm:spPr/>
      <dgm:t>
        <a:bodyPr/>
        <a:lstStyle/>
        <a:p>
          <a:endParaRPr lang="fr-FR" sz="1200">
            <a:latin typeface="Mariane"/>
          </a:endParaRPr>
        </a:p>
      </dgm:t>
    </dgm:pt>
    <dgm:pt modelId="{E7C79EDB-7253-40EB-89E9-45D27FC6BC5F}" type="pres">
      <dgm:prSet presAssocID="{A9DE9337-3D6F-48B0-B667-03ADB1B7970C}" presName="compositeShape" presStyleCnt="0">
        <dgm:presLayoutVars>
          <dgm:chMax val="7"/>
          <dgm:dir/>
          <dgm:resizeHandles val="exact"/>
        </dgm:presLayoutVars>
      </dgm:prSet>
      <dgm:spPr/>
    </dgm:pt>
    <dgm:pt modelId="{D303A659-9E82-4512-8F89-480EAF97CE11}" type="pres">
      <dgm:prSet presAssocID="{E5CEF736-87E5-41DC-89C3-DF366CF913D3}" presName="circ1" presStyleLbl="vennNode1" presStyleIdx="0" presStyleCnt="7"/>
      <dgm:spPr/>
    </dgm:pt>
    <dgm:pt modelId="{03460F2C-D63F-4282-8C04-5EA744169D9C}" type="pres">
      <dgm:prSet presAssocID="{E5CEF736-87E5-41DC-89C3-DF366CF913D3}" presName="circ1Tx" presStyleLbl="revTx" presStyleIdx="0" presStyleCnt="0" custLinFactNeighborX="-2207" custLinFactNeighborY="20976">
        <dgm:presLayoutVars>
          <dgm:chMax val="0"/>
          <dgm:chPref val="0"/>
          <dgm:bulletEnabled val="1"/>
        </dgm:presLayoutVars>
      </dgm:prSet>
      <dgm:spPr/>
    </dgm:pt>
    <dgm:pt modelId="{87A0E1D3-D5B3-4357-9177-52A8FC1DF93B}" type="pres">
      <dgm:prSet presAssocID="{640A752D-3CA1-4E8E-B050-AF6808DE3B29}" presName="circ2" presStyleLbl="vennNode1" presStyleIdx="1" presStyleCnt="7"/>
      <dgm:spPr/>
    </dgm:pt>
    <dgm:pt modelId="{BB8BFD3F-3A3A-423B-B141-02DC7B8AB9F4}" type="pres">
      <dgm:prSet presAssocID="{640A752D-3CA1-4E8E-B050-AF6808DE3B2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437AB59-5CB7-4397-85A4-DA9E6CDD0C07}" type="pres">
      <dgm:prSet presAssocID="{F6F960D6-6111-4AC0-B3D7-418BCA83A3AB}" presName="circ3" presStyleLbl="vennNode1" presStyleIdx="2" presStyleCnt="7"/>
      <dgm:spPr/>
    </dgm:pt>
    <dgm:pt modelId="{32D95D07-ADA1-4F24-B579-EFE24D8CB54F}" type="pres">
      <dgm:prSet presAssocID="{F6F960D6-6111-4AC0-B3D7-418BCA83A3A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942552E-F1F8-46A9-BB1F-081848A11711}" type="pres">
      <dgm:prSet presAssocID="{EE50DCF7-5193-4EBC-9AFA-3C223E02C574}" presName="circ4" presStyleLbl="vennNode1" presStyleIdx="3" presStyleCnt="7"/>
      <dgm:spPr/>
    </dgm:pt>
    <dgm:pt modelId="{CA4C8D65-08F6-47F5-B3C4-5B2F470D73B6}" type="pres">
      <dgm:prSet presAssocID="{EE50DCF7-5193-4EBC-9AFA-3C223E02C57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31BED2C-CB1C-4557-B3F3-F3642287CD02}" type="pres">
      <dgm:prSet presAssocID="{A3735F41-1A68-4988-9B49-DE1DC75D7BB2}" presName="circ5" presStyleLbl="vennNode1" presStyleIdx="4" presStyleCnt="7"/>
      <dgm:spPr/>
    </dgm:pt>
    <dgm:pt modelId="{4F3585F3-B65D-4A15-8DEB-E381D6390A28}" type="pres">
      <dgm:prSet presAssocID="{A3735F41-1A68-4988-9B49-DE1DC75D7BB2}" presName="circ5Tx" presStyleLbl="revTx" presStyleIdx="0" presStyleCnt="0" custScaleX="109521">
        <dgm:presLayoutVars>
          <dgm:chMax val="0"/>
          <dgm:chPref val="0"/>
          <dgm:bulletEnabled val="1"/>
        </dgm:presLayoutVars>
      </dgm:prSet>
      <dgm:spPr/>
    </dgm:pt>
    <dgm:pt modelId="{78D387D3-726B-4014-AB38-EE1E91C6B51C}" type="pres">
      <dgm:prSet presAssocID="{18586BCC-8A51-4357-BA71-4E74E1CC642A}" presName="circ6" presStyleLbl="vennNode1" presStyleIdx="5" presStyleCnt="7"/>
      <dgm:spPr/>
    </dgm:pt>
    <dgm:pt modelId="{E13FE2D7-BD84-4E87-B7A0-464059395A16}" type="pres">
      <dgm:prSet presAssocID="{18586BCC-8A51-4357-BA71-4E74E1CC642A}" presName="circ6Tx" presStyleLbl="revTx" presStyleIdx="0" presStyleCnt="0" custScaleX="130255" custLinFactNeighborX="-6164" custLinFactNeighborY="-9340">
        <dgm:presLayoutVars>
          <dgm:chMax val="0"/>
          <dgm:chPref val="0"/>
          <dgm:bulletEnabled val="1"/>
        </dgm:presLayoutVars>
      </dgm:prSet>
      <dgm:spPr/>
    </dgm:pt>
    <dgm:pt modelId="{06B88326-FD8E-4F3E-BE8B-B96654747A0D}" type="pres">
      <dgm:prSet presAssocID="{431ACAAA-635B-402C-8714-B041275CCF67}" presName="circ7" presStyleLbl="vennNode1" presStyleIdx="6" presStyleCnt="7"/>
      <dgm:spPr/>
    </dgm:pt>
    <dgm:pt modelId="{5E4D758D-D4E4-4E50-BBDF-2E0BFFE0A423}" type="pres">
      <dgm:prSet presAssocID="{431ACAAA-635B-402C-8714-B041275CCF67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55A4D0E-78A8-4F47-9557-72C0C3174E5E}" type="presOf" srcId="{F6F960D6-6111-4AC0-B3D7-418BCA83A3AB}" destId="{32D95D07-ADA1-4F24-B579-EFE24D8CB54F}" srcOrd="0" destOrd="0" presId="urn:microsoft.com/office/officeart/2005/8/layout/venn1"/>
    <dgm:cxn modelId="{BB7F3218-6D58-407D-A3F8-5BE0221224CF}" srcId="{A9DE9337-3D6F-48B0-B667-03ADB1B7970C}" destId="{431ACAAA-635B-402C-8714-B041275CCF67}" srcOrd="6" destOrd="0" parTransId="{8635096A-2D54-4BAE-AE20-4946B371EAC8}" sibTransId="{AEDD797D-A59A-4D4D-8C88-A857D4866426}"/>
    <dgm:cxn modelId="{155BD41D-9F62-4935-B4E3-76E679839F21}" type="presOf" srcId="{431ACAAA-635B-402C-8714-B041275CCF67}" destId="{5E4D758D-D4E4-4E50-BBDF-2E0BFFE0A423}" srcOrd="0" destOrd="0" presId="urn:microsoft.com/office/officeart/2005/8/layout/venn1"/>
    <dgm:cxn modelId="{1CC7942F-A8A5-404C-B8CB-4E06A68C583A}" srcId="{A9DE9337-3D6F-48B0-B667-03ADB1B7970C}" destId="{E5CEF736-87E5-41DC-89C3-DF366CF913D3}" srcOrd="0" destOrd="0" parTransId="{FF46335C-BDD4-4905-BF6D-D9BB145D9E37}" sibTransId="{30482F78-0558-4B80-8466-16216442E37D}"/>
    <dgm:cxn modelId="{9B287E37-29E5-40BE-B372-FB87423DFD54}" srcId="{A9DE9337-3D6F-48B0-B667-03ADB1B7970C}" destId="{95096D16-C5EC-4CA9-A702-ED89115EEA05}" srcOrd="7" destOrd="0" parTransId="{FAE10453-C59A-4FDC-8335-F844984C59D8}" sibTransId="{843D602D-F109-4D69-B794-20970CC8FE3C}"/>
    <dgm:cxn modelId="{59F6233E-86E0-41DA-BC64-C0CAAB3A058A}" srcId="{A9DE9337-3D6F-48B0-B667-03ADB1B7970C}" destId="{18586BCC-8A51-4357-BA71-4E74E1CC642A}" srcOrd="5" destOrd="0" parTransId="{64647BC3-EE05-41A8-8C7C-2565E311A46A}" sibTransId="{7ACE88BD-500A-40A5-AA0C-3EF1ED946B19}"/>
    <dgm:cxn modelId="{619C7D47-8357-4620-A394-40117E9AEC89}" type="presOf" srcId="{EE50DCF7-5193-4EBC-9AFA-3C223E02C574}" destId="{CA4C8D65-08F6-47F5-B3C4-5B2F470D73B6}" srcOrd="0" destOrd="0" presId="urn:microsoft.com/office/officeart/2005/8/layout/venn1"/>
    <dgm:cxn modelId="{668C7C4D-BA54-4481-8D85-DD107990CC97}" type="presOf" srcId="{E5CEF736-87E5-41DC-89C3-DF366CF913D3}" destId="{03460F2C-D63F-4282-8C04-5EA744169D9C}" srcOrd="0" destOrd="0" presId="urn:microsoft.com/office/officeart/2005/8/layout/venn1"/>
    <dgm:cxn modelId="{4E4EC376-CF46-4D5D-9E8F-5D0982D5EA72}" type="presOf" srcId="{640A752D-3CA1-4E8E-B050-AF6808DE3B29}" destId="{BB8BFD3F-3A3A-423B-B141-02DC7B8AB9F4}" srcOrd="0" destOrd="0" presId="urn:microsoft.com/office/officeart/2005/8/layout/venn1"/>
    <dgm:cxn modelId="{F86EA399-B214-4CB4-9585-9E4EE0D6C2BC}" type="presOf" srcId="{A9DE9337-3D6F-48B0-B667-03ADB1B7970C}" destId="{E7C79EDB-7253-40EB-89E9-45D27FC6BC5F}" srcOrd="0" destOrd="0" presId="urn:microsoft.com/office/officeart/2005/8/layout/venn1"/>
    <dgm:cxn modelId="{EFF4A1A0-9C79-46F4-9B60-3CD983032E9A}" type="presOf" srcId="{18586BCC-8A51-4357-BA71-4E74E1CC642A}" destId="{E13FE2D7-BD84-4E87-B7A0-464059395A16}" srcOrd="0" destOrd="0" presId="urn:microsoft.com/office/officeart/2005/8/layout/venn1"/>
    <dgm:cxn modelId="{C80AA9B1-B2DC-4678-8175-549D2175218A}" srcId="{A9DE9337-3D6F-48B0-B667-03ADB1B7970C}" destId="{F6F960D6-6111-4AC0-B3D7-418BCA83A3AB}" srcOrd="2" destOrd="0" parTransId="{EC2F2F29-66C2-4C75-BEB4-9621304BF6F1}" sibTransId="{172CF6F3-C449-442D-9F58-08F0FA2027A3}"/>
    <dgm:cxn modelId="{4532B7DC-3245-4D37-ABBF-9C46DD910302}" type="presOf" srcId="{A3735F41-1A68-4988-9B49-DE1DC75D7BB2}" destId="{4F3585F3-B65D-4A15-8DEB-E381D6390A28}" srcOrd="0" destOrd="0" presId="urn:microsoft.com/office/officeart/2005/8/layout/venn1"/>
    <dgm:cxn modelId="{369CECEA-0C42-4453-90E0-833BD5CAD6FB}" srcId="{A9DE9337-3D6F-48B0-B667-03ADB1B7970C}" destId="{EE50DCF7-5193-4EBC-9AFA-3C223E02C574}" srcOrd="3" destOrd="0" parTransId="{8899B618-F51F-4CA9-8236-9CB3FB2A6D44}" sibTransId="{3225F84E-25CD-42F6-8C05-E50F30119F4D}"/>
    <dgm:cxn modelId="{68A21FF1-1968-4629-BED3-7211F75FCCE4}" srcId="{A9DE9337-3D6F-48B0-B667-03ADB1B7970C}" destId="{5C27109A-FC57-42FF-BF6F-D85C19748B41}" srcOrd="8" destOrd="0" parTransId="{5C200D67-9E2C-4C3B-BFAA-CE9C5A78CDA9}" sibTransId="{A889BC5F-CA89-4E10-8CDE-6D59C24F9ED0}"/>
    <dgm:cxn modelId="{F07415F8-14BC-4AA7-AC63-98E9297C11DC}" srcId="{A9DE9337-3D6F-48B0-B667-03ADB1B7970C}" destId="{A3735F41-1A68-4988-9B49-DE1DC75D7BB2}" srcOrd="4" destOrd="0" parTransId="{9A9A0783-97E3-4157-BDE4-09D6474D62DE}" sibTransId="{0533E870-F4FC-4F81-99A8-81E89E9BC736}"/>
    <dgm:cxn modelId="{B4A20EFF-54AB-4B60-990E-C940D770935C}" srcId="{A9DE9337-3D6F-48B0-B667-03ADB1B7970C}" destId="{640A752D-3CA1-4E8E-B050-AF6808DE3B29}" srcOrd="1" destOrd="0" parTransId="{EABA4FE8-5829-499F-86C2-9718B6368ABD}" sibTransId="{9DCA96C5-3F05-4474-8363-37BE17E4A620}"/>
    <dgm:cxn modelId="{3B4D6EA2-5631-41AE-AA4F-8EA7EC2C30DF}" type="presParOf" srcId="{E7C79EDB-7253-40EB-89E9-45D27FC6BC5F}" destId="{D303A659-9E82-4512-8F89-480EAF97CE11}" srcOrd="0" destOrd="0" presId="urn:microsoft.com/office/officeart/2005/8/layout/venn1"/>
    <dgm:cxn modelId="{D07156EA-434B-4009-AAA8-A035C3B6F598}" type="presParOf" srcId="{E7C79EDB-7253-40EB-89E9-45D27FC6BC5F}" destId="{03460F2C-D63F-4282-8C04-5EA744169D9C}" srcOrd="1" destOrd="0" presId="urn:microsoft.com/office/officeart/2005/8/layout/venn1"/>
    <dgm:cxn modelId="{99C803DC-02D2-4CBE-BA7C-BD02858E9EAC}" type="presParOf" srcId="{E7C79EDB-7253-40EB-89E9-45D27FC6BC5F}" destId="{87A0E1D3-D5B3-4357-9177-52A8FC1DF93B}" srcOrd="2" destOrd="0" presId="urn:microsoft.com/office/officeart/2005/8/layout/venn1"/>
    <dgm:cxn modelId="{5D410656-83F6-4DA8-8FB4-C138CC5417B6}" type="presParOf" srcId="{E7C79EDB-7253-40EB-89E9-45D27FC6BC5F}" destId="{BB8BFD3F-3A3A-423B-B141-02DC7B8AB9F4}" srcOrd="3" destOrd="0" presId="urn:microsoft.com/office/officeart/2005/8/layout/venn1"/>
    <dgm:cxn modelId="{6A7FF8C9-BE44-4D6C-981F-21C8D68B477E}" type="presParOf" srcId="{E7C79EDB-7253-40EB-89E9-45D27FC6BC5F}" destId="{E437AB59-5CB7-4397-85A4-DA9E6CDD0C07}" srcOrd="4" destOrd="0" presId="urn:microsoft.com/office/officeart/2005/8/layout/venn1"/>
    <dgm:cxn modelId="{2E1649CD-A190-487F-ABAA-689E02B2862C}" type="presParOf" srcId="{E7C79EDB-7253-40EB-89E9-45D27FC6BC5F}" destId="{32D95D07-ADA1-4F24-B579-EFE24D8CB54F}" srcOrd="5" destOrd="0" presId="urn:microsoft.com/office/officeart/2005/8/layout/venn1"/>
    <dgm:cxn modelId="{A37A7F87-01B8-4200-ACE8-2D5378595D27}" type="presParOf" srcId="{E7C79EDB-7253-40EB-89E9-45D27FC6BC5F}" destId="{0942552E-F1F8-46A9-BB1F-081848A11711}" srcOrd="6" destOrd="0" presId="urn:microsoft.com/office/officeart/2005/8/layout/venn1"/>
    <dgm:cxn modelId="{404B9642-5F10-4ADE-82DA-D294B33DE4AF}" type="presParOf" srcId="{E7C79EDB-7253-40EB-89E9-45D27FC6BC5F}" destId="{CA4C8D65-08F6-47F5-B3C4-5B2F470D73B6}" srcOrd="7" destOrd="0" presId="urn:microsoft.com/office/officeart/2005/8/layout/venn1"/>
    <dgm:cxn modelId="{C97A3774-31FD-440F-BB7B-C53B2971B6E5}" type="presParOf" srcId="{E7C79EDB-7253-40EB-89E9-45D27FC6BC5F}" destId="{931BED2C-CB1C-4557-B3F3-F3642287CD02}" srcOrd="8" destOrd="0" presId="urn:microsoft.com/office/officeart/2005/8/layout/venn1"/>
    <dgm:cxn modelId="{78E853FE-B024-4679-AC34-BA1E61B31AE5}" type="presParOf" srcId="{E7C79EDB-7253-40EB-89E9-45D27FC6BC5F}" destId="{4F3585F3-B65D-4A15-8DEB-E381D6390A28}" srcOrd="9" destOrd="0" presId="urn:microsoft.com/office/officeart/2005/8/layout/venn1"/>
    <dgm:cxn modelId="{61887227-D416-479F-84E4-31AA79F16820}" type="presParOf" srcId="{E7C79EDB-7253-40EB-89E9-45D27FC6BC5F}" destId="{78D387D3-726B-4014-AB38-EE1E91C6B51C}" srcOrd="10" destOrd="0" presId="urn:microsoft.com/office/officeart/2005/8/layout/venn1"/>
    <dgm:cxn modelId="{AAD92052-E0C8-486D-97A3-142E23B36CE3}" type="presParOf" srcId="{E7C79EDB-7253-40EB-89E9-45D27FC6BC5F}" destId="{E13FE2D7-BD84-4E87-B7A0-464059395A16}" srcOrd="11" destOrd="0" presId="urn:microsoft.com/office/officeart/2005/8/layout/venn1"/>
    <dgm:cxn modelId="{B93425E8-D140-4C8E-BF91-1BE4FA32141F}" type="presParOf" srcId="{E7C79EDB-7253-40EB-89E9-45D27FC6BC5F}" destId="{06B88326-FD8E-4F3E-BE8B-B96654747A0D}" srcOrd="12" destOrd="0" presId="urn:microsoft.com/office/officeart/2005/8/layout/venn1"/>
    <dgm:cxn modelId="{A9400982-BB60-4C66-91AA-BAE20FAF3667}" type="presParOf" srcId="{E7C79EDB-7253-40EB-89E9-45D27FC6BC5F}" destId="{5E4D758D-D4E4-4E50-BBDF-2E0BFFE0A423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7E8111-ABA6-423E-8ED6-2FEF42203CA4}" type="doc">
      <dgm:prSet loTypeId="urn:microsoft.com/office/officeart/2008/layout/PictureStrips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6E0917F7-10E9-47B1-8A8F-74F286DF414C}">
      <dgm:prSet phldrT="[Texte]"/>
      <dgm:spPr/>
      <dgm:t>
        <a:bodyPr/>
        <a:lstStyle/>
        <a:p>
          <a:r>
            <a:rPr lang="fr-FR" b="1" dirty="0"/>
            <a:t>POLITIQUES NATIONALES </a:t>
          </a:r>
        </a:p>
        <a:p>
          <a:r>
            <a:rPr lang="fr-FR" dirty="0"/>
            <a:t>Mâcon – </a:t>
          </a:r>
          <a:r>
            <a:rPr lang="fr-FR" dirty="0" err="1"/>
            <a:t>Aniela</a:t>
          </a:r>
          <a:r>
            <a:rPr lang="fr-FR" dirty="0"/>
            <a:t> CALANDRA          Rouen – Lydie DENISSE</a:t>
          </a:r>
        </a:p>
      </dgm:t>
    </dgm:pt>
    <dgm:pt modelId="{622943A7-8126-42FD-92FD-36383BFA66C2}" type="parTrans" cxnId="{A27745F1-571E-45B0-AA91-F79B55BC8B7F}">
      <dgm:prSet/>
      <dgm:spPr/>
      <dgm:t>
        <a:bodyPr/>
        <a:lstStyle/>
        <a:p>
          <a:endParaRPr lang="fr-FR"/>
        </a:p>
      </dgm:t>
    </dgm:pt>
    <dgm:pt modelId="{210A36AF-8300-44E6-AE1F-EE3347C98804}" type="sibTrans" cxnId="{A27745F1-571E-45B0-AA91-F79B55BC8B7F}">
      <dgm:prSet/>
      <dgm:spPr/>
      <dgm:t>
        <a:bodyPr/>
        <a:lstStyle/>
        <a:p>
          <a:endParaRPr lang="fr-FR"/>
        </a:p>
      </dgm:t>
    </dgm:pt>
    <dgm:pt modelId="{E5C06F63-82BD-4F22-9CED-5ABDC01F9CEC}">
      <dgm:prSet phldrT="[Texte]"/>
      <dgm:spPr/>
      <dgm:t>
        <a:bodyPr/>
        <a:lstStyle/>
        <a:p>
          <a:r>
            <a:rPr lang="fr-FR" b="1" dirty="0"/>
            <a:t>RESSOURCES HUMAINES </a:t>
          </a:r>
        </a:p>
        <a:p>
          <a:r>
            <a:rPr lang="fr-FR" dirty="0"/>
            <a:t>Nancy – Martine BOURY             	    Paris – Georges BORRAS</a:t>
          </a:r>
        </a:p>
      </dgm:t>
    </dgm:pt>
    <dgm:pt modelId="{CE63CB21-0917-4716-AE1C-A68CEA2027C3}" type="parTrans" cxnId="{C1ED836F-4536-483D-A1C6-DDCF509F1C8B}">
      <dgm:prSet/>
      <dgm:spPr/>
      <dgm:t>
        <a:bodyPr/>
        <a:lstStyle/>
        <a:p>
          <a:endParaRPr lang="fr-FR"/>
        </a:p>
      </dgm:t>
    </dgm:pt>
    <dgm:pt modelId="{5BF620FB-083E-4B2F-A664-302E79E3FA25}" type="sibTrans" cxnId="{C1ED836F-4536-483D-A1C6-DDCF509F1C8B}">
      <dgm:prSet/>
      <dgm:spPr/>
      <dgm:t>
        <a:bodyPr/>
        <a:lstStyle/>
        <a:p>
          <a:endParaRPr lang="fr-FR"/>
        </a:p>
      </dgm:t>
    </dgm:pt>
    <dgm:pt modelId="{2D4E1878-3C33-4EE1-BA37-85F12C2F0C7F}">
      <dgm:prSet phldrT="[Texte]"/>
      <dgm:spPr/>
      <dgm:t>
        <a:bodyPr/>
        <a:lstStyle/>
        <a:p>
          <a:r>
            <a:rPr lang="fr-FR" b="1" dirty="0"/>
            <a:t>MANAGEMENT </a:t>
          </a:r>
        </a:p>
        <a:p>
          <a:r>
            <a:rPr lang="fr-FR" dirty="0"/>
            <a:t>Mâcon – </a:t>
          </a:r>
          <a:r>
            <a:rPr lang="fr-FR" dirty="0" err="1"/>
            <a:t>Aniela</a:t>
          </a:r>
          <a:r>
            <a:rPr lang="fr-FR" dirty="0"/>
            <a:t> CALANDRA           Nancy – Martine BOURY</a:t>
          </a:r>
        </a:p>
      </dgm:t>
    </dgm:pt>
    <dgm:pt modelId="{AC13A6BD-342A-4DFA-BB05-5735E2DE95D0}" type="parTrans" cxnId="{8CE068B7-4D04-4386-A7F8-136F0D5E07BC}">
      <dgm:prSet/>
      <dgm:spPr/>
      <dgm:t>
        <a:bodyPr/>
        <a:lstStyle/>
        <a:p>
          <a:endParaRPr lang="fr-FR"/>
        </a:p>
      </dgm:t>
    </dgm:pt>
    <dgm:pt modelId="{7E6085C0-6F39-4011-AD5E-EEAEC0687243}" type="sibTrans" cxnId="{8CE068B7-4D04-4386-A7F8-136F0D5E07BC}">
      <dgm:prSet/>
      <dgm:spPr/>
      <dgm:t>
        <a:bodyPr/>
        <a:lstStyle/>
        <a:p>
          <a:endParaRPr lang="fr-FR"/>
        </a:p>
      </dgm:t>
    </dgm:pt>
    <dgm:pt modelId="{F4AB24E1-D3C7-45C3-B143-B153E48C9BE1}">
      <dgm:prSet phldrT="[Texte]"/>
      <dgm:spPr/>
      <dgm:t>
        <a:bodyPr/>
        <a:lstStyle/>
        <a:p>
          <a:r>
            <a:rPr lang="fr-FR" b="1" dirty="0"/>
            <a:t>SUPPORTS hors RH*</a:t>
          </a:r>
        </a:p>
        <a:p>
          <a:r>
            <a:rPr lang="fr-FR" dirty="0"/>
            <a:t>Aix-en-Provence – Isabelle ALLA	 Tours – Annie CLAIN</a:t>
          </a:r>
        </a:p>
      </dgm:t>
    </dgm:pt>
    <dgm:pt modelId="{27F7222C-6656-4EDD-B411-36785ADA8B29}" type="parTrans" cxnId="{B81945FF-CAEB-4DA3-ACF8-2CD5E6E3E7AE}">
      <dgm:prSet/>
      <dgm:spPr/>
      <dgm:t>
        <a:bodyPr/>
        <a:lstStyle/>
        <a:p>
          <a:endParaRPr lang="fr-FR"/>
        </a:p>
      </dgm:t>
    </dgm:pt>
    <dgm:pt modelId="{8A5B45BB-4240-4EBD-A699-B11729813657}" type="sibTrans" cxnId="{B81945FF-CAEB-4DA3-ACF8-2CD5E6E3E7AE}">
      <dgm:prSet/>
      <dgm:spPr/>
      <dgm:t>
        <a:bodyPr/>
        <a:lstStyle/>
        <a:p>
          <a:endParaRPr lang="fr-FR"/>
        </a:p>
      </dgm:t>
    </dgm:pt>
    <dgm:pt modelId="{138EE32D-6C52-4DCD-ABD3-4B219E734F6A}">
      <dgm:prSet phldrT="[Texte]"/>
      <dgm:spPr/>
      <dgm:t>
        <a:bodyPr/>
        <a:lstStyle/>
        <a:p>
          <a:r>
            <a:rPr lang="fr-FR" b="1"/>
            <a:t>POLITIQUES SOCIALES ORGANISATION et SANTE au TRAVAIL </a:t>
          </a:r>
          <a:r>
            <a:rPr lang="fr-FR"/>
            <a:t>Clermont-Ferrand – Valéry MAUDUIT Rouen – Dominique LEPICARD</a:t>
          </a:r>
          <a:endParaRPr lang="fr-FR" dirty="0"/>
        </a:p>
      </dgm:t>
    </dgm:pt>
    <dgm:pt modelId="{AC838C51-70B6-434A-BAB6-BC3A918DBB33}" type="parTrans" cxnId="{F2739A35-2D7D-4442-841E-373C0A6815E5}">
      <dgm:prSet/>
      <dgm:spPr/>
      <dgm:t>
        <a:bodyPr/>
        <a:lstStyle/>
        <a:p>
          <a:endParaRPr lang="fr-FR"/>
        </a:p>
      </dgm:t>
    </dgm:pt>
    <dgm:pt modelId="{6D9C06A9-99CD-4DAB-A013-C19C825D6AF2}" type="sibTrans" cxnId="{F2739A35-2D7D-4442-841E-373C0A6815E5}">
      <dgm:prSet/>
      <dgm:spPr/>
      <dgm:t>
        <a:bodyPr/>
        <a:lstStyle/>
        <a:p>
          <a:endParaRPr lang="fr-FR"/>
        </a:p>
      </dgm:t>
    </dgm:pt>
    <dgm:pt modelId="{A8D38D41-6869-4574-AB24-C8C0998C072F}">
      <dgm:prSet phldrT="[Texte]"/>
      <dgm:spPr/>
      <dgm:t>
        <a:bodyPr/>
        <a:lstStyle/>
        <a:p>
          <a:r>
            <a:rPr lang="fr-FR" b="1" dirty="0"/>
            <a:t>RECRUTEMENT et ATTRACTIVITE </a:t>
          </a:r>
        </a:p>
        <a:p>
          <a:r>
            <a:rPr lang="fr-FR" dirty="0"/>
            <a:t>Paris – Aurore NATIVITE 	         Toulouse – Ghislaine ARILLA</a:t>
          </a:r>
        </a:p>
      </dgm:t>
    </dgm:pt>
    <dgm:pt modelId="{285CADC8-8823-4A18-BAAA-682396F245CD}" type="parTrans" cxnId="{3ECC19B4-7922-4A57-BFA2-A74E57CD34CE}">
      <dgm:prSet/>
      <dgm:spPr/>
      <dgm:t>
        <a:bodyPr/>
        <a:lstStyle/>
        <a:p>
          <a:endParaRPr lang="fr-FR"/>
        </a:p>
      </dgm:t>
    </dgm:pt>
    <dgm:pt modelId="{D705EEF5-69C9-44EE-B6B4-4D51E4CA1E1F}" type="sibTrans" cxnId="{3ECC19B4-7922-4A57-BFA2-A74E57CD34CE}">
      <dgm:prSet/>
      <dgm:spPr/>
      <dgm:t>
        <a:bodyPr/>
        <a:lstStyle/>
        <a:p>
          <a:endParaRPr lang="fr-FR"/>
        </a:p>
      </dgm:t>
    </dgm:pt>
    <dgm:pt modelId="{5BE9DCFF-5679-4B69-88C0-DBE6C345D06E}">
      <dgm:prSet phldrT="[Texte]"/>
      <dgm:spPr/>
      <dgm:t>
        <a:bodyPr/>
        <a:lstStyle/>
        <a:p>
          <a:r>
            <a:rPr lang="fr-FR" b="1" dirty="0"/>
            <a:t>OFFRE CMVRH </a:t>
          </a:r>
        </a:p>
        <a:p>
          <a:r>
            <a:rPr lang="fr-FR" dirty="0"/>
            <a:t>Nantes – Lionel BENCHETRIT    Toulouse – Ghislaine ARILLA</a:t>
          </a:r>
        </a:p>
      </dgm:t>
    </dgm:pt>
    <dgm:pt modelId="{B85715D9-2590-444A-B57C-1FBF972A0170}" type="parTrans" cxnId="{DD8E24DF-E760-409F-9845-5C3DF450548D}">
      <dgm:prSet/>
      <dgm:spPr/>
      <dgm:t>
        <a:bodyPr/>
        <a:lstStyle/>
        <a:p>
          <a:endParaRPr lang="fr-FR"/>
        </a:p>
      </dgm:t>
    </dgm:pt>
    <dgm:pt modelId="{2B30EDB5-61E6-4985-9339-1738A92E313E}" type="sibTrans" cxnId="{DD8E24DF-E760-409F-9845-5C3DF450548D}">
      <dgm:prSet/>
      <dgm:spPr/>
      <dgm:t>
        <a:bodyPr/>
        <a:lstStyle/>
        <a:p>
          <a:endParaRPr lang="fr-FR"/>
        </a:p>
      </dgm:t>
    </dgm:pt>
    <dgm:pt modelId="{3B735ADA-5496-4A13-95E8-1E2E0AF2EF05}" type="pres">
      <dgm:prSet presAssocID="{A97E8111-ABA6-423E-8ED6-2FEF42203CA4}" presName="Name0" presStyleCnt="0">
        <dgm:presLayoutVars>
          <dgm:dir/>
          <dgm:resizeHandles val="exact"/>
        </dgm:presLayoutVars>
      </dgm:prSet>
      <dgm:spPr/>
    </dgm:pt>
    <dgm:pt modelId="{E31F76EA-81F2-4CD5-98CD-FF4917E19BCA}" type="pres">
      <dgm:prSet presAssocID="{6E0917F7-10E9-47B1-8A8F-74F286DF414C}" presName="composite" presStyleCnt="0"/>
      <dgm:spPr/>
    </dgm:pt>
    <dgm:pt modelId="{078FC899-1E6D-45CF-A267-9611D42D44A2}" type="pres">
      <dgm:prSet presAssocID="{6E0917F7-10E9-47B1-8A8F-74F286DF414C}" presName="rect1" presStyleLbl="trAlignAcc1" presStyleIdx="0" presStyleCnt="7">
        <dgm:presLayoutVars>
          <dgm:bulletEnabled val="1"/>
        </dgm:presLayoutVars>
      </dgm:prSet>
      <dgm:spPr/>
    </dgm:pt>
    <dgm:pt modelId="{7F8830C0-5DD2-4C0C-9648-036EAC250B91}" type="pres">
      <dgm:prSet presAssocID="{6E0917F7-10E9-47B1-8A8F-74F286DF414C}" presName="rect2" presStyleLbl="fgImgPlace1" presStyleIdx="0" presStyleCnt="7"/>
      <dgm:spPr/>
    </dgm:pt>
    <dgm:pt modelId="{126AD618-AF92-4EE5-BDBE-D3D88E2DD186}" type="pres">
      <dgm:prSet presAssocID="{210A36AF-8300-44E6-AE1F-EE3347C98804}" presName="sibTrans" presStyleCnt="0"/>
      <dgm:spPr/>
    </dgm:pt>
    <dgm:pt modelId="{DE6ACDFD-9406-4634-B10C-793A49FECE65}" type="pres">
      <dgm:prSet presAssocID="{E5C06F63-82BD-4F22-9CED-5ABDC01F9CEC}" presName="composite" presStyleCnt="0"/>
      <dgm:spPr/>
    </dgm:pt>
    <dgm:pt modelId="{E9B8A51C-FBE2-4A21-99F7-57B30C753075}" type="pres">
      <dgm:prSet presAssocID="{E5C06F63-82BD-4F22-9CED-5ABDC01F9CEC}" presName="rect1" presStyleLbl="trAlignAcc1" presStyleIdx="1" presStyleCnt="7">
        <dgm:presLayoutVars>
          <dgm:bulletEnabled val="1"/>
        </dgm:presLayoutVars>
      </dgm:prSet>
      <dgm:spPr/>
    </dgm:pt>
    <dgm:pt modelId="{D4DA0F8D-E002-49B2-A33D-6FC92D735E5A}" type="pres">
      <dgm:prSet presAssocID="{E5C06F63-82BD-4F22-9CED-5ABDC01F9CEC}" presName="rect2" presStyleLbl="fgImgPlace1" presStyleIdx="1" presStyleCnt="7"/>
      <dgm:spPr/>
    </dgm:pt>
    <dgm:pt modelId="{332819B6-EF4E-4560-B942-95EE9878545A}" type="pres">
      <dgm:prSet presAssocID="{5BF620FB-083E-4B2F-A664-302E79E3FA25}" presName="sibTrans" presStyleCnt="0"/>
      <dgm:spPr/>
    </dgm:pt>
    <dgm:pt modelId="{A9D1A4A7-6A95-4B8F-955A-8CF799C950DF}" type="pres">
      <dgm:prSet presAssocID="{2D4E1878-3C33-4EE1-BA37-85F12C2F0C7F}" presName="composite" presStyleCnt="0"/>
      <dgm:spPr/>
    </dgm:pt>
    <dgm:pt modelId="{EB73D9FB-50A5-462F-9403-DB489BBE643B}" type="pres">
      <dgm:prSet presAssocID="{2D4E1878-3C33-4EE1-BA37-85F12C2F0C7F}" presName="rect1" presStyleLbl="trAlignAcc1" presStyleIdx="2" presStyleCnt="7">
        <dgm:presLayoutVars>
          <dgm:bulletEnabled val="1"/>
        </dgm:presLayoutVars>
      </dgm:prSet>
      <dgm:spPr/>
    </dgm:pt>
    <dgm:pt modelId="{61AC102A-00AB-4AEA-8F1B-AF1D173FABDB}" type="pres">
      <dgm:prSet presAssocID="{2D4E1878-3C33-4EE1-BA37-85F12C2F0C7F}" presName="rect2" presStyleLbl="fgImgPlace1" presStyleIdx="2" presStyleCnt="7"/>
      <dgm:spPr/>
    </dgm:pt>
    <dgm:pt modelId="{45B88B71-D076-41C3-A725-5375A2264F6D}" type="pres">
      <dgm:prSet presAssocID="{7E6085C0-6F39-4011-AD5E-EEAEC0687243}" presName="sibTrans" presStyleCnt="0"/>
      <dgm:spPr/>
    </dgm:pt>
    <dgm:pt modelId="{E4572CD7-633E-487A-ABFD-1380D3A7F87B}" type="pres">
      <dgm:prSet presAssocID="{F4AB24E1-D3C7-45C3-B143-B153E48C9BE1}" presName="composite" presStyleCnt="0"/>
      <dgm:spPr/>
    </dgm:pt>
    <dgm:pt modelId="{78B42B32-0B61-44CD-9767-29A1BD01A909}" type="pres">
      <dgm:prSet presAssocID="{F4AB24E1-D3C7-45C3-B143-B153E48C9BE1}" presName="rect1" presStyleLbl="trAlignAcc1" presStyleIdx="3" presStyleCnt="7">
        <dgm:presLayoutVars>
          <dgm:bulletEnabled val="1"/>
        </dgm:presLayoutVars>
      </dgm:prSet>
      <dgm:spPr/>
    </dgm:pt>
    <dgm:pt modelId="{60263B93-AC55-4A61-A26F-65D2AA470AA0}" type="pres">
      <dgm:prSet presAssocID="{F4AB24E1-D3C7-45C3-B143-B153E48C9BE1}" presName="rect2" presStyleLbl="fgImgPlace1" presStyleIdx="3" presStyleCnt="7"/>
      <dgm:spPr/>
    </dgm:pt>
    <dgm:pt modelId="{72351735-982B-4F30-B06C-65C540991D3D}" type="pres">
      <dgm:prSet presAssocID="{8A5B45BB-4240-4EBD-A699-B11729813657}" presName="sibTrans" presStyleCnt="0"/>
      <dgm:spPr/>
    </dgm:pt>
    <dgm:pt modelId="{D4100517-7B7D-4B9B-AE6B-4D663364B447}" type="pres">
      <dgm:prSet presAssocID="{138EE32D-6C52-4DCD-ABD3-4B219E734F6A}" presName="composite" presStyleCnt="0"/>
      <dgm:spPr/>
    </dgm:pt>
    <dgm:pt modelId="{86A1DEA1-3145-460E-B6CC-730B42867D7A}" type="pres">
      <dgm:prSet presAssocID="{138EE32D-6C52-4DCD-ABD3-4B219E734F6A}" presName="rect1" presStyleLbl="trAlignAcc1" presStyleIdx="4" presStyleCnt="7">
        <dgm:presLayoutVars>
          <dgm:bulletEnabled val="1"/>
        </dgm:presLayoutVars>
      </dgm:prSet>
      <dgm:spPr/>
    </dgm:pt>
    <dgm:pt modelId="{7297B920-FE18-4874-A81D-AE3749BFA630}" type="pres">
      <dgm:prSet presAssocID="{138EE32D-6C52-4DCD-ABD3-4B219E734F6A}" presName="rect2" presStyleLbl="fgImgPlace1" presStyleIdx="4" presStyleCnt="7"/>
      <dgm:spPr/>
    </dgm:pt>
    <dgm:pt modelId="{974407D6-084B-491F-852B-983D3D2CAA70}" type="pres">
      <dgm:prSet presAssocID="{6D9C06A9-99CD-4DAB-A013-C19C825D6AF2}" presName="sibTrans" presStyleCnt="0"/>
      <dgm:spPr/>
    </dgm:pt>
    <dgm:pt modelId="{6B02A4F0-B73F-4C24-A28F-485A1F0F5529}" type="pres">
      <dgm:prSet presAssocID="{A8D38D41-6869-4574-AB24-C8C0998C072F}" presName="composite" presStyleCnt="0"/>
      <dgm:spPr/>
    </dgm:pt>
    <dgm:pt modelId="{2E620E4C-8296-4846-826A-C1AD451220A8}" type="pres">
      <dgm:prSet presAssocID="{A8D38D41-6869-4574-AB24-C8C0998C072F}" presName="rect1" presStyleLbl="trAlignAcc1" presStyleIdx="5" presStyleCnt="7">
        <dgm:presLayoutVars>
          <dgm:bulletEnabled val="1"/>
        </dgm:presLayoutVars>
      </dgm:prSet>
      <dgm:spPr/>
    </dgm:pt>
    <dgm:pt modelId="{D631CFBB-99A3-424A-91F3-0323D9AF3443}" type="pres">
      <dgm:prSet presAssocID="{A8D38D41-6869-4574-AB24-C8C0998C072F}" presName="rect2" presStyleLbl="fgImgPlace1" presStyleIdx="5" presStyleCnt="7"/>
      <dgm:spPr/>
    </dgm:pt>
    <dgm:pt modelId="{62FFBCE2-1241-4B3A-94AB-D2A6C9A562C8}" type="pres">
      <dgm:prSet presAssocID="{D705EEF5-69C9-44EE-B6B4-4D51E4CA1E1F}" presName="sibTrans" presStyleCnt="0"/>
      <dgm:spPr/>
    </dgm:pt>
    <dgm:pt modelId="{46F3BCD6-8576-438C-B8B9-22E7AFB1250D}" type="pres">
      <dgm:prSet presAssocID="{5BE9DCFF-5679-4B69-88C0-DBE6C345D06E}" presName="composite" presStyleCnt="0"/>
      <dgm:spPr/>
    </dgm:pt>
    <dgm:pt modelId="{09491F43-6B27-49E7-9B6D-93B94D4D62B5}" type="pres">
      <dgm:prSet presAssocID="{5BE9DCFF-5679-4B69-88C0-DBE6C345D06E}" presName="rect1" presStyleLbl="trAlignAcc1" presStyleIdx="6" presStyleCnt="7">
        <dgm:presLayoutVars>
          <dgm:bulletEnabled val="1"/>
        </dgm:presLayoutVars>
      </dgm:prSet>
      <dgm:spPr/>
    </dgm:pt>
    <dgm:pt modelId="{26EB30CE-C195-45E3-B1F1-E987E16F2D82}" type="pres">
      <dgm:prSet presAssocID="{5BE9DCFF-5679-4B69-88C0-DBE6C345D06E}" presName="rect2" presStyleLbl="fgImgPlace1" presStyleIdx="6" presStyleCnt="7"/>
      <dgm:spPr/>
    </dgm:pt>
  </dgm:ptLst>
  <dgm:cxnLst>
    <dgm:cxn modelId="{F2739A35-2D7D-4442-841E-373C0A6815E5}" srcId="{A97E8111-ABA6-423E-8ED6-2FEF42203CA4}" destId="{138EE32D-6C52-4DCD-ABD3-4B219E734F6A}" srcOrd="4" destOrd="0" parTransId="{AC838C51-70B6-434A-BAB6-BC3A918DBB33}" sibTransId="{6D9C06A9-99CD-4DAB-A013-C19C825D6AF2}"/>
    <dgm:cxn modelId="{70D02C4D-BDA3-4048-9714-5B0D187EB480}" type="presOf" srcId="{F4AB24E1-D3C7-45C3-B143-B153E48C9BE1}" destId="{78B42B32-0B61-44CD-9767-29A1BD01A909}" srcOrd="0" destOrd="0" presId="urn:microsoft.com/office/officeart/2008/layout/PictureStrips"/>
    <dgm:cxn modelId="{C1ED836F-4536-483D-A1C6-DDCF509F1C8B}" srcId="{A97E8111-ABA6-423E-8ED6-2FEF42203CA4}" destId="{E5C06F63-82BD-4F22-9CED-5ABDC01F9CEC}" srcOrd="1" destOrd="0" parTransId="{CE63CB21-0917-4716-AE1C-A68CEA2027C3}" sibTransId="{5BF620FB-083E-4B2F-A664-302E79E3FA25}"/>
    <dgm:cxn modelId="{46EBB581-A66E-4612-BCB8-B1F407E2730E}" type="presOf" srcId="{5BE9DCFF-5679-4B69-88C0-DBE6C345D06E}" destId="{09491F43-6B27-49E7-9B6D-93B94D4D62B5}" srcOrd="0" destOrd="0" presId="urn:microsoft.com/office/officeart/2008/layout/PictureStrips"/>
    <dgm:cxn modelId="{2A869C9D-3326-4B08-96C8-22AB8A129DAF}" type="presOf" srcId="{A97E8111-ABA6-423E-8ED6-2FEF42203CA4}" destId="{3B735ADA-5496-4A13-95E8-1E2E0AF2EF05}" srcOrd="0" destOrd="0" presId="urn:microsoft.com/office/officeart/2008/layout/PictureStrips"/>
    <dgm:cxn modelId="{2CEC42A9-0281-455D-BDC8-AB5322FAE2CD}" type="presOf" srcId="{6E0917F7-10E9-47B1-8A8F-74F286DF414C}" destId="{078FC899-1E6D-45CF-A267-9611D42D44A2}" srcOrd="0" destOrd="0" presId="urn:microsoft.com/office/officeart/2008/layout/PictureStrips"/>
    <dgm:cxn modelId="{9D0C69B2-2111-45AB-B20D-D2091421D1F2}" type="presOf" srcId="{2D4E1878-3C33-4EE1-BA37-85F12C2F0C7F}" destId="{EB73D9FB-50A5-462F-9403-DB489BBE643B}" srcOrd="0" destOrd="0" presId="urn:microsoft.com/office/officeart/2008/layout/PictureStrips"/>
    <dgm:cxn modelId="{3ECC19B4-7922-4A57-BFA2-A74E57CD34CE}" srcId="{A97E8111-ABA6-423E-8ED6-2FEF42203CA4}" destId="{A8D38D41-6869-4574-AB24-C8C0998C072F}" srcOrd="5" destOrd="0" parTransId="{285CADC8-8823-4A18-BAAA-682396F245CD}" sibTransId="{D705EEF5-69C9-44EE-B6B4-4D51E4CA1E1F}"/>
    <dgm:cxn modelId="{8CE068B7-4D04-4386-A7F8-136F0D5E07BC}" srcId="{A97E8111-ABA6-423E-8ED6-2FEF42203CA4}" destId="{2D4E1878-3C33-4EE1-BA37-85F12C2F0C7F}" srcOrd="2" destOrd="0" parTransId="{AC13A6BD-342A-4DFA-BB05-5735E2DE95D0}" sibTransId="{7E6085C0-6F39-4011-AD5E-EEAEC0687243}"/>
    <dgm:cxn modelId="{DD8E24DF-E760-409F-9845-5C3DF450548D}" srcId="{A97E8111-ABA6-423E-8ED6-2FEF42203CA4}" destId="{5BE9DCFF-5679-4B69-88C0-DBE6C345D06E}" srcOrd="6" destOrd="0" parTransId="{B85715D9-2590-444A-B57C-1FBF972A0170}" sibTransId="{2B30EDB5-61E6-4985-9339-1738A92E313E}"/>
    <dgm:cxn modelId="{01A8F4E9-4E9B-4326-824C-381D676E44EA}" type="presOf" srcId="{A8D38D41-6869-4574-AB24-C8C0998C072F}" destId="{2E620E4C-8296-4846-826A-C1AD451220A8}" srcOrd="0" destOrd="0" presId="urn:microsoft.com/office/officeart/2008/layout/PictureStrips"/>
    <dgm:cxn modelId="{A27745F1-571E-45B0-AA91-F79B55BC8B7F}" srcId="{A97E8111-ABA6-423E-8ED6-2FEF42203CA4}" destId="{6E0917F7-10E9-47B1-8A8F-74F286DF414C}" srcOrd="0" destOrd="0" parTransId="{622943A7-8126-42FD-92FD-36383BFA66C2}" sibTransId="{210A36AF-8300-44E6-AE1F-EE3347C98804}"/>
    <dgm:cxn modelId="{5F660FFD-7B9B-4E15-9D31-D9C8F56335C5}" type="presOf" srcId="{138EE32D-6C52-4DCD-ABD3-4B219E734F6A}" destId="{86A1DEA1-3145-460E-B6CC-730B42867D7A}" srcOrd="0" destOrd="0" presId="urn:microsoft.com/office/officeart/2008/layout/PictureStrips"/>
    <dgm:cxn modelId="{B81945FF-CAEB-4DA3-ACF8-2CD5E6E3E7AE}" srcId="{A97E8111-ABA6-423E-8ED6-2FEF42203CA4}" destId="{F4AB24E1-D3C7-45C3-B143-B153E48C9BE1}" srcOrd="3" destOrd="0" parTransId="{27F7222C-6656-4EDD-B411-36785ADA8B29}" sibTransId="{8A5B45BB-4240-4EBD-A699-B11729813657}"/>
    <dgm:cxn modelId="{B9634AFF-0C1A-411B-9D25-6536C3F07757}" type="presOf" srcId="{E5C06F63-82BD-4F22-9CED-5ABDC01F9CEC}" destId="{E9B8A51C-FBE2-4A21-99F7-57B30C753075}" srcOrd="0" destOrd="0" presId="urn:microsoft.com/office/officeart/2008/layout/PictureStrips"/>
    <dgm:cxn modelId="{C66FD725-32F4-4B7C-AF8A-25A07AA783F4}" type="presParOf" srcId="{3B735ADA-5496-4A13-95E8-1E2E0AF2EF05}" destId="{E31F76EA-81F2-4CD5-98CD-FF4917E19BCA}" srcOrd="0" destOrd="0" presId="urn:microsoft.com/office/officeart/2008/layout/PictureStrips"/>
    <dgm:cxn modelId="{64DE9670-A35E-464B-BCDE-5C42A8EE7B3C}" type="presParOf" srcId="{E31F76EA-81F2-4CD5-98CD-FF4917E19BCA}" destId="{078FC899-1E6D-45CF-A267-9611D42D44A2}" srcOrd="0" destOrd="0" presId="urn:microsoft.com/office/officeart/2008/layout/PictureStrips"/>
    <dgm:cxn modelId="{009E1388-8DC4-4F13-9FC9-4BAC100D615B}" type="presParOf" srcId="{E31F76EA-81F2-4CD5-98CD-FF4917E19BCA}" destId="{7F8830C0-5DD2-4C0C-9648-036EAC250B91}" srcOrd="1" destOrd="0" presId="urn:microsoft.com/office/officeart/2008/layout/PictureStrips"/>
    <dgm:cxn modelId="{32FCF8DD-7E64-464A-A305-96788BCD00A0}" type="presParOf" srcId="{3B735ADA-5496-4A13-95E8-1E2E0AF2EF05}" destId="{126AD618-AF92-4EE5-BDBE-D3D88E2DD186}" srcOrd="1" destOrd="0" presId="urn:microsoft.com/office/officeart/2008/layout/PictureStrips"/>
    <dgm:cxn modelId="{2B5748A7-0D97-445D-9092-66D0F4F7A79E}" type="presParOf" srcId="{3B735ADA-5496-4A13-95E8-1E2E0AF2EF05}" destId="{DE6ACDFD-9406-4634-B10C-793A49FECE65}" srcOrd="2" destOrd="0" presId="urn:microsoft.com/office/officeart/2008/layout/PictureStrips"/>
    <dgm:cxn modelId="{A1F38BBA-113B-416D-8C78-FFEC3094452E}" type="presParOf" srcId="{DE6ACDFD-9406-4634-B10C-793A49FECE65}" destId="{E9B8A51C-FBE2-4A21-99F7-57B30C753075}" srcOrd="0" destOrd="0" presId="urn:microsoft.com/office/officeart/2008/layout/PictureStrips"/>
    <dgm:cxn modelId="{56E5C464-066A-4FAE-AD1B-5B1139DE8D70}" type="presParOf" srcId="{DE6ACDFD-9406-4634-B10C-793A49FECE65}" destId="{D4DA0F8D-E002-49B2-A33D-6FC92D735E5A}" srcOrd="1" destOrd="0" presId="urn:microsoft.com/office/officeart/2008/layout/PictureStrips"/>
    <dgm:cxn modelId="{8A23D928-FACA-4CCE-9221-542F7A7F7E6A}" type="presParOf" srcId="{3B735ADA-5496-4A13-95E8-1E2E0AF2EF05}" destId="{332819B6-EF4E-4560-B942-95EE9878545A}" srcOrd="3" destOrd="0" presId="urn:microsoft.com/office/officeart/2008/layout/PictureStrips"/>
    <dgm:cxn modelId="{B79B5C35-6A11-4CA6-9F20-57B023D18FB9}" type="presParOf" srcId="{3B735ADA-5496-4A13-95E8-1E2E0AF2EF05}" destId="{A9D1A4A7-6A95-4B8F-955A-8CF799C950DF}" srcOrd="4" destOrd="0" presId="urn:microsoft.com/office/officeart/2008/layout/PictureStrips"/>
    <dgm:cxn modelId="{13573BDA-866C-4139-B2CC-EB75AABB8C68}" type="presParOf" srcId="{A9D1A4A7-6A95-4B8F-955A-8CF799C950DF}" destId="{EB73D9FB-50A5-462F-9403-DB489BBE643B}" srcOrd="0" destOrd="0" presId="urn:microsoft.com/office/officeart/2008/layout/PictureStrips"/>
    <dgm:cxn modelId="{8A83956B-0614-423B-AF11-C4FE634DFE23}" type="presParOf" srcId="{A9D1A4A7-6A95-4B8F-955A-8CF799C950DF}" destId="{61AC102A-00AB-4AEA-8F1B-AF1D173FABDB}" srcOrd="1" destOrd="0" presId="urn:microsoft.com/office/officeart/2008/layout/PictureStrips"/>
    <dgm:cxn modelId="{693B28D9-3B2F-4793-81FB-8868893F6222}" type="presParOf" srcId="{3B735ADA-5496-4A13-95E8-1E2E0AF2EF05}" destId="{45B88B71-D076-41C3-A725-5375A2264F6D}" srcOrd="5" destOrd="0" presId="urn:microsoft.com/office/officeart/2008/layout/PictureStrips"/>
    <dgm:cxn modelId="{569D2F17-2DD8-4AA8-8205-42B66DB72D3D}" type="presParOf" srcId="{3B735ADA-5496-4A13-95E8-1E2E0AF2EF05}" destId="{E4572CD7-633E-487A-ABFD-1380D3A7F87B}" srcOrd="6" destOrd="0" presId="urn:microsoft.com/office/officeart/2008/layout/PictureStrips"/>
    <dgm:cxn modelId="{2F3B2984-AA38-4427-9535-B1085B77E5C2}" type="presParOf" srcId="{E4572CD7-633E-487A-ABFD-1380D3A7F87B}" destId="{78B42B32-0B61-44CD-9767-29A1BD01A909}" srcOrd="0" destOrd="0" presId="urn:microsoft.com/office/officeart/2008/layout/PictureStrips"/>
    <dgm:cxn modelId="{459F32E4-E403-43B6-B0BC-71331CCBBBC2}" type="presParOf" srcId="{E4572CD7-633E-487A-ABFD-1380D3A7F87B}" destId="{60263B93-AC55-4A61-A26F-65D2AA470AA0}" srcOrd="1" destOrd="0" presId="urn:microsoft.com/office/officeart/2008/layout/PictureStrips"/>
    <dgm:cxn modelId="{E95B4B90-A271-4794-8F9F-994069290A31}" type="presParOf" srcId="{3B735ADA-5496-4A13-95E8-1E2E0AF2EF05}" destId="{72351735-982B-4F30-B06C-65C540991D3D}" srcOrd="7" destOrd="0" presId="urn:microsoft.com/office/officeart/2008/layout/PictureStrips"/>
    <dgm:cxn modelId="{71E9B4D0-D93F-4BF9-9063-00545C6BC34B}" type="presParOf" srcId="{3B735ADA-5496-4A13-95E8-1E2E0AF2EF05}" destId="{D4100517-7B7D-4B9B-AE6B-4D663364B447}" srcOrd="8" destOrd="0" presId="urn:microsoft.com/office/officeart/2008/layout/PictureStrips"/>
    <dgm:cxn modelId="{A9488638-2687-4EE5-B4CD-7CDE4FA20AFC}" type="presParOf" srcId="{D4100517-7B7D-4B9B-AE6B-4D663364B447}" destId="{86A1DEA1-3145-460E-B6CC-730B42867D7A}" srcOrd="0" destOrd="0" presId="urn:microsoft.com/office/officeart/2008/layout/PictureStrips"/>
    <dgm:cxn modelId="{C77A4323-B903-4324-B4EE-D6D1CE665513}" type="presParOf" srcId="{D4100517-7B7D-4B9B-AE6B-4D663364B447}" destId="{7297B920-FE18-4874-A81D-AE3749BFA630}" srcOrd="1" destOrd="0" presId="urn:microsoft.com/office/officeart/2008/layout/PictureStrips"/>
    <dgm:cxn modelId="{D79817BF-F5AB-4629-A574-817A264681D9}" type="presParOf" srcId="{3B735ADA-5496-4A13-95E8-1E2E0AF2EF05}" destId="{974407D6-084B-491F-852B-983D3D2CAA70}" srcOrd="9" destOrd="0" presId="urn:microsoft.com/office/officeart/2008/layout/PictureStrips"/>
    <dgm:cxn modelId="{6EAED18F-C4FA-4E55-BA67-03716288A92E}" type="presParOf" srcId="{3B735ADA-5496-4A13-95E8-1E2E0AF2EF05}" destId="{6B02A4F0-B73F-4C24-A28F-485A1F0F5529}" srcOrd="10" destOrd="0" presId="urn:microsoft.com/office/officeart/2008/layout/PictureStrips"/>
    <dgm:cxn modelId="{728FF858-54F7-4FAE-B850-396854309D17}" type="presParOf" srcId="{6B02A4F0-B73F-4C24-A28F-485A1F0F5529}" destId="{2E620E4C-8296-4846-826A-C1AD451220A8}" srcOrd="0" destOrd="0" presId="urn:microsoft.com/office/officeart/2008/layout/PictureStrips"/>
    <dgm:cxn modelId="{BE3B505F-C9E6-489A-A01C-A9C3F879287F}" type="presParOf" srcId="{6B02A4F0-B73F-4C24-A28F-485A1F0F5529}" destId="{D631CFBB-99A3-424A-91F3-0323D9AF3443}" srcOrd="1" destOrd="0" presId="urn:microsoft.com/office/officeart/2008/layout/PictureStrips"/>
    <dgm:cxn modelId="{83F50ADA-DA1A-4B73-872E-15460DFC1F68}" type="presParOf" srcId="{3B735ADA-5496-4A13-95E8-1E2E0AF2EF05}" destId="{62FFBCE2-1241-4B3A-94AB-D2A6C9A562C8}" srcOrd="11" destOrd="0" presId="urn:microsoft.com/office/officeart/2008/layout/PictureStrips"/>
    <dgm:cxn modelId="{7BD3E297-72BA-4125-AED8-7298950D7A30}" type="presParOf" srcId="{3B735ADA-5496-4A13-95E8-1E2E0AF2EF05}" destId="{46F3BCD6-8576-438C-B8B9-22E7AFB1250D}" srcOrd="12" destOrd="0" presId="urn:microsoft.com/office/officeart/2008/layout/PictureStrips"/>
    <dgm:cxn modelId="{48808EE2-5EF3-4F04-94F4-607100EC7DFE}" type="presParOf" srcId="{46F3BCD6-8576-438C-B8B9-22E7AFB1250D}" destId="{09491F43-6B27-49E7-9B6D-93B94D4D62B5}" srcOrd="0" destOrd="0" presId="urn:microsoft.com/office/officeart/2008/layout/PictureStrips"/>
    <dgm:cxn modelId="{0DCDAB13-977D-4436-81BB-13DA6A6F0AE5}" type="presParOf" srcId="{46F3BCD6-8576-438C-B8B9-22E7AFB1250D}" destId="{26EB30CE-C195-45E3-B1F1-E987E16F2D8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B3636F-89FC-479B-AD4D-B2DA4FE10070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E0FBEAB3-2634-41B1-B900-33BC420A300E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fr-FR" sz="1200" dirty="0">
              <a:latin typeface="Marianne" panose="02000000000000000000" pitchFamily="50" charset="0"/>
            </a:rPr>
            <a:t>Prise de commande et élaboration de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fr-FR" sz="1200" dirty="0">
              <a:latin typeface="Marianne" panose="02000000000000000000" pitchFamily="50" charset="0"/>
            </a:rPr>
            <a:t>rétro-planning</a:t>
          </a:r>
        </a:p>
      </dgm:t>
    </dgm:pt>
    <dgm:pt modelId="{92F5EE9B-54BF-40D1-84E1-74702E8DC4F3}" type="parTrans" cxnId="{113F0F8C-680D-4FA6-ABE6-3559F10B84C5}">
      <dgm:prSet/>
      <dgm:spPr/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56CB39B4-4B07-4331-AA13-9FF81C23759C}" type="sibTrans" cxnId="{113F0F8C-680D-4FA6-ABE6-3559F10B84C5}">
      <dgm:prSet custT="1"/>
      <dgm:spPr/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157CE528-7A25-4195-B482-2A48AD254947}">
      <dgm:prSet custT="1"/>
      <dgm:spPr/>
      <dgm:t>
        <a:bodyPr/>
        <a:lstStyle/>
        <a:p>
          <a:pPr rtl="0"/>
          <a:r>
            <a:rPr lang="fr-FR" sz="1200" cap="all" baseline="0" dirty="0">
              <a:latin typeface="Marianne" panose="02000000000000000000" pitchFamily="50" charset="0"/>
            </a:rPr>
            <a:t>é</a:t>
          </a:r>
          <a:r>
            <a:rPr lang="fr-FR" sz="1200" cap="none" baseline="0" dirty="0">
              <a:latin typeface="Marianne" panose="02000000000000000000" pitchFamily="50" charset="0"/>
            </a:rPr>
            <a:t>l</a:t>
          </a:r>
          <a:r>
            <a:rPr lang="fr-FR" sz="1200" dirty="0">
              <a:latin typeface="Marianne" panose="02000000000000000000" pitchFamily="50" charset="0"/>
            </a:rPr>
            <a:t>aboration des documents règlementaires et formalités de publicité</a:t>
          </a:r>
        </a:p>
      </dgm:t>
    </dgm:pt>
    <dgm:pt modelId="{75C47F33-EAFD-4E42-80DF-01724F62B1AC}" type="parTrans" cxnId="{8FB4FB93-2EAF-4D24-A830-6D7819F7EB20}">
      <dgm:prSet/>
      <dgm:spPr/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78B0F91B-91E6-4E6D-86CA-F4E6201B9A2A}" type="sibTrans" cxnId="{8FB4FB93-2EAF-4D24-A830-6D7819F7EB20}">
      <dgm:prSet custT="1"/>
      <dgm:spPr/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585E2967-3120-4D5F-9359-335B8B0D93C8}">
      <dgm:prSet custT="1"/>
      <dgm:spPr/>
      <dgm:t>
        <a:bodyPr/>
        <a:lstStyle/>
        <a:p>
          <a:pPr rtl="0"/>
          <a:r>
            <a:rPr lang="fr-FR" sz="1200" dirty="0">
              <a:latin typeface="Marianne" panose="02000000000000000000" pitchFamily="50" charset="0"/>
            </a:rPr>
            <a:t>Animation des réunions pour la constitution des jurys et recherche des concepteurs et correcteurs de sujets</a:t>
          </a:r>
        </a:p>
      </dgm:t>
    </dgm:pt>
    <dgm:pt modelId="{F3339ED7-C022-419E-B6F8-26B7E263C8E7}" type="parTrans" cxnId="{40626B36-3277-43E2-8A7E-7EB518C8F0D5}">
      <dgm:prSet/>
      <dgm:spPr/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7ECAA2A1-5195-4E5A-8C57-E3495895DF51}" type="sibTrans" cxnId="{40626B36-3277-43E2-8A7E-7EB518C8F0D5}">
      <dgm:prSet custT="1"/>
      <dgm:spPr/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CDACB4ED-3550-4637-94F7-D8079DC89326}">
      <dgm:prSet custT="1"/>
      <dgm:spPr/>
      <dgm:t>
        <a:bodyPr/>
        <a:lstStyle/>
        <a:p>
          <a:pPr rtl="0"/>
          <a:r>
            <a:rPr lang="fr-FR" sz="1200" dirty="0">
              <a:latin typeface="Marianne" panose="02000000000000000000" pitchFamily="50" charset="0"/>
            </a:rPr>
            <a:t>Organisation matérielle et administrative des épreuves de sélection</a:t>
          </a:r>
        </a:p>
      </dgm:t>
    </dgm:pt>
    <dgm:pt modelId="{523C731D-E43A-4675-95F5-D0ADCBA54682}" type="parTrans" cxnId="{929BFA37-CDD1-465E-86AC-F73907128748}">
      <dgm:prSet/>
      <dgm:spPr/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DC2D203F-D838-41D0-A6FB-553BDB535F85}" type="sibTrans" cxnId="{929BFA37-CDD1-465E-86AC-F73907128748}">
      <dgm:prSet custT="1"/>
      <dgm:spPr/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4981C5EA-48E9-4E5D-94B3-252586A8AAA1}">
      <dgm:prSet custT="1"/>
      <dgm:spPr/>
      <dgm:t>
        <a:bodyPr/>
        <a:lstStyle/>
        <a:p>
          <a:pPr rtl="0"/>
          <a:r>
            <a:rPr lang="fr-FR" sz="1200" dirty="0">
              <a:latin typeface="Marianne" panose="02000000000000000000" pitchFamily="50" charset="0"/>
            </a:rPr>
            <a:t>Suivi des copies et des épreuves pratiques</a:t>
          </a:r>
        </a:p>
      </dgm:t>
    </dgm:pt>
    <dgm:pt modelId="{A0AE1B85-47F6-417F-AD1D-1F6DE7CD54C7}" type="parTrans" cxnId="{1A08BB1E-26A8-4D9C-9BD2-065DEB95786D}">
      <dgm:prSet/>
      <dgm:spPr/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332F8ECE-0BC8-4920-9D91-0024513F3729}" type="sibTrans" cxnId="{1A08BB1E-26A8-4D9C-9BD2-065DEB95786D}">
      <dgm:prSet custT="1"/>
      <dgm:spPr/>
      <dgm:t>
        <a:bodyPr/>
        <a:lstStyle/>
        <a:p>
          <a:endParaRPr lang="fr-FR" sz="1200" dirty="0">
            <a:latin typeface="Marianne" panose="02000000000000000000" pitchFamily="50" charset="0"/>
          </a:endParaRPr>
        </a:p>
      </dgm:t>
    </dgm:pt>
    <dgm:pt modelId="{A6E4F619-266D-409E-A19F-7FFAA9A30062}">
      <dgm:prSet custT="1"/>
      <dgm:spPr/>
      <dgm:t>
        <a:bodyPr/>
        <a:lstStyle/>
        <a:p>
          <a:pPr rtl="0"/>
          <a:r>
            <a:rPr lang="fr-FR" sz="1200" dirty="0">
              <a:latin typeface="Marianne" panose="02000000000000000000" pitchFamily="50" charset="0"/>
            </a:rPr>
            <a:t>Gestion des réunions d’admissibilité et d’admission et élaboration des grilles de notation</a:t>
          </a:r>
        </a:p>
      </dgm:t>
    </dgm:pt>
    <dgm:pt modelId="{405BC6FB-6E8A-49BB-9235-9E1A359E564E}" type="parTrans" cxnId="{3CE84CBE-F06D-47A0-8A4B-F74B9CE646AE}">
      <dgm:prSet/>
      <dgm:spPr/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197B095A-86F6-4EE6-8CA2-399CD03D46B9}" type="sibTrans" cxnId="{3CE84CBE-F06D-47A0-8A4B-F74B9CE646AE}">
      <dgm:prSet custT="1"/>
      <dgm:spPr/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E17066D3-2702-475C-9EB1-B16B610C68EF}">
      <dgm:prSet custT="1"/>
      <dgm:spPr/>
      <dgm:t>
        <a:bodyPr/>
        <a:lstStyle/>
        <a:p>
          <a:pPr rtl="0"/>
          <a:r>
            <a:rPr lang="fr-FR" sz="1200" dirty="0">
              <a:latin typeface="Marianne" panose="02000000000000000000" pitchFamily="50" charset="0"/>
            </a:rPr>
            <a:t>Publication des résultats, transmission aux candidats des notes, annales et rapports de jury</a:t>
          </a:r>
        </a:p>
      </dgm:t>
    </dgm:pt>
    <dgm:pt modelId="{C1C18253-2190-443B-889A-2823CB3B552B}" type="parTrans" cxnId="{A8822F2C-DD48-496B-9605-5A27014397A7}">
      <dgm:prSet/>
      <dgm:spPr/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B17DF34B-54C2-4AB1-933A-7BAD74F96326}" type="sibTrans" cxnId="{A8822F2C-DD48-496B-9605-5A27014397A7}">
      <dgm:prSet custT="1"/>
      <dgm:spPr>
        <a:solidFill>
          <a:schemeClr val="bg1"/>
        </a:solidFill>
      </dgm:spPr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F3FC40ED-7B42-4D36-A859-6D9436EF23E1}" type="pres">
      <dgm:prSet presAssocID="{90B3636F-89FC-479B-AD4D-B2DA4FE10070}" presName="cycle" presStyleCnt="0">
        <dgm:presLayoutVars>
          <dgm:dir/>
          <dgm:resizeHandles val="exact"/>
        </dgm:presLayoutVars>
      </dgm:prSet>
      <dgm:spPr/>
    </dgm:pt>
    <dgm:pt modelId="{12BEFACB-BDDB-4628-9962-F65B93FE1776}" type="pres">
      <dgm:prSet presAssocID="{E0FBEAB3-2634-41B1-B900-33BC420A300E}" presName="node" presStyleLbl="node1" presStyleIdx="0" presStyleCnt="7" custScaleX="195116" custRadScaleRad="73608" custRadScaleInc="-16505">
        <dgm:presLayoutVars>
          <dgm:bulletEnabled val="1"/>
        </dgm:presLayoutVars>
      </dgm:prSet>
      <dgm:spPr/>
    </dgm:pt>
    <dgm:pt modelId="{F34B3E66-7686-4FE6-BE52-41AAC0CE1651}" type="pres">
      <dgm:prSet presAssocID="{56CB39B4-4B07-4331-AA13-9FF81C23759C}" presName="sibTrans" presStyleLbl="sibTrans2D1" presStyleIdx="0" presStyleCnt="7"/>
      <dgm:spPr/>
    </dgm:pt>
    <dgm:pt modelId="{C8826F39-37C3-42F3-8178-371E90DA972F}" type="pres">
      <dgm:prSet presAssocID="{56CB39B4-4B07-4331-AA13-9FF81C23759C}" presName="connectorText" presStyleLbl="sibTrans2D1" presStyleIdx="0" presStyleCnt="7"/>
      <dgm:spPr/>
    </dgm:pt>
    <dgm:pt modelId="{E0BCB598-6AAA-49B8-9FFC-9E5BEC60833C}" type="pres">
      <dgm:prSet presAssocID="{157CE528-7A25-4195-B482-2A48AD254947}" presName="node" presStyleLbl="node1" presStyleIdx="1" presStyleCnt="7" custScaleX="201653" custRadScaleRad="132282" custRadScaleInc="65631">
        <dgm:presLayoutVars>
          <dgm:bulletEnabled val="1"/>
        </dgm:presLayoutVars>
      </dgm:prSet>
      <dgm:spPr/>
    </dgm:pt>
    <dgm:pt modelId="{AF01CCC4-4D9C-4F5C-A4D0-8435BE49E6C9}" type="pres">
      <dgm:prSet presAssocID="{78B0F91B-91E6-4E6D-86CA-F4E6201B9A2A}" presName="sibTrans" presStyleLbl="sibTrans2D1" presStyleIdx="1" presStyleCnt="7"/>
      <dgm:spPr/>
    </dgm:pt>
    <dgm:pt modelId="{1913A135-4596-4F34-A803-09E5B6CB1146}" type="pres">
      <dgm:prSet presAssocID="{78B0F91B-91E6-4E6D-86CA-F4E6201B9A2A}" presName="connectorText" presStyleLbl="sibTrans2D1" presStyleIdx="1" presStyleCnt="7"/>
      <dgm:spPr/>
    </dgm:pt>
    <dgm:pt modelId="{3B2E9B77-4C54-4544-B9BA-117B6F8C9CED}" type="pres">
      <dgm:prSet presAssocID="{585E2967-3120-4D5F-9359-335B8B0D93C8}" presName="node" presStyleLbl="node1" presStyleIdx="2" presStyleCnt="7" custScaleX="196258" custRadScaleRad="175104" custRadScaleInc="-19405">
        <dgm:presLayoutVars>
          <dgm:bulletEnabled val="1"/>
        </dgm:presLayoutVars>
      </dgm:prSet>
      <dgm:spPr/>
    </dgm:pt>
    <dgm:pt modelId="{566202C0-EABA-4A14-BA02-CE8A42B9F5DB}" type="pres">
      <dgm:prSet presAssocID="{7ECAA2A1-5195-4E5A-8C57-E3495895DF51}" presName="sibTrans" presStyleLbl="sibTrans2D1" presStyleIdx="2" presStyleCnt="7"/>
      <dgm:spPr/>
    </dgm:pt>
    <dgm:pt modelId="{49E32E63-CB6B-4C13-B423-75ED942F31CE}" type="pres">
      <dgm:prSet presAssocID="{7ECAA2A1-5195-4E5A-8C57-E3495895DF51}" presName="connectorText" presStyleLbl="sibTrans2D1" presStyleIdx="2" presStyleCnt="7"/>
      <dgm:spPr/>
    </dgm:pt>
    <dgm:pt modelId="{CBA0DDC7-B816-4F68-8B39-2873D7CD1C8E}" type="pres">
      <dgm:prSet presAssocID="{CDACB4ED-3550-4637-94F7-D8079DC89326}" presName="node" presStyleLbl="node1" presStyleIdx="3" presStyleCnt="7" custScaleX="198271" custRadScaleRad="116795" custRadScaleInc="-73057">
        <dgm:presLayoutVars>
          <dgm:bulletEnabled val="1"/>
        </dgm:presLayoutVars>
      </dgm:prSet>
      <dgm:spPr/>
    </dgm:pt>
    <dgm:pt modelId="{46C126C6-3088-4988-BD75-34C67EC76CE1}" type="pres">
      <dgm:prSet presAssocID="{DC2D203F-D838-41D0-A6FB-553BDB535F85}" presName="sibTrans" presStyleLbl="sibTrans2D1" presStyleIdx="3" presStyleCnt="7"/>
      <dgm:spPr/>
    </dgm:pt>
    <dgm:pt modelId="{A6387AB6-3F10-421E-8E25-6A15A5BC30DB}" type="pres">
      <dgm:prSet presAssocID="{DC2D203F-D838-41D0-A6FB-553BDB535F85}" presName="connectorText" presStyleLbl="sibTrans2D1" presStyleIdx="3" presStyleCnt="7"/>
      <dgm:spPr/>
    </dgm:pt>
    <dgm:pt modelId="{2F1782A4-10E8-4612-998D-EB6F5585DE30}" type="pres">
      <dgm:prSet presAssocID="{4981C5EA-48E9-4E5D-94B3-252586A8AAA1}" presName="node" presStyleLbl="node1" presStyleIdx="4" presStyleCnt="7" custScaleX="194422" custRadScaleRad="105823" custRadScaleInc="35090">
        <dgm:presLayoutVars>
          <dgm:bulletEnabled val="1"/>
        </dgm:presLayoutVars>
      </dgm:prSet>
      <dgm:spPr/>
    </dgm:pt>
    <dgm:pt modelId="{93C779F8-D241-40E4-AE42-0754C7B651A5}" type="pres">
      <dgm:prSet presAssocID="{332F8ECE-0BC8-4920-9D91-0024513F3729}" presName="sibTrans" presStyleLbl="sibTrans2D1" presStyleIdx="4" presStyleCnt="7"/>
      <dgm:spPr/>
    </dgm:pt>
    <dgm:pt modelId="{7DF98525-F2F6-4DE9-9220-9ED1EFAEF44C}" type="pres">
      <dgm:prSet presAssocID="{332F8ECE-0BC8-4920-9D91-0024513F3729}" presName="connectorText" presStyleLbl="sibTrans2D1" presStyleIdx="4" presStyleCnt="7"/>
      <dgm:spPr/>
    </dgm:pt>
    <dgm:pt modelId="{80B5E372-4513-4014-9846-54986937129B}" type="pres">
      <dgm:prSet presAssocID="{A6E4F619-266D-409E-A19F-7FFAA9A30062}" presName="node" presStyleLbl="node1" presStyleIdx="5" presStyleCnt="7" custScaleX="194854" custRadScaleRad="169121" custRadScaleInc="4209">
        <dgm:presLayoutVars>
          <dgm:bulletEnabled val="1"/>
        </dgm:presLayoutVars>
      </dgm:prSet>
      <dgm:spPr/>
    </dgm:pt>
    <dgm:pt modelId="{059A54AA-5D66-414A-9503-26BF8BE82A0E}" type="pres">
      <dgm:prSet presAssocID="{197B095A-86F6-4EE6-8CA2-399CD03D46B9}" presName="sibTrans" presStyleLbl="sibTrans2D1" presStyleIdx="5" presStyleCnt="7"/>
      <dgm:spPr/>
    </dgm:pt>
    <dgm:pt modelId="{0F99CDF3-8342-401C-8310-1D285E99A3F9}" type="pres">
      <dgm:prSet presAssocID="{197B095A-86F6-4EE6-8CA2-399CD03D46B9}" presName="connectorText" presStyleLbl="sibTrans2D1" presStyleIdx="5" presStyleCnt="7"/>
      <dgm:spPr/>
    </dgm:pt>
    <dgm:pt modelId="{40D42249-E7AF-473F-B4A7-33AE5E1DF17B}" type="pres">
      <dgm:prSet presAssocID="{E17066D3-2702-475C-9EB1-B16B610C68EF}" presName="node" presStyleLbl="node1" presStyleIdx="6" presStyleCnt="7" custScaleX="193733" custRadScaleRad="144039" custRadScaleInc="-83893">
        <dgm:presLayoutVars>
          <dgm:bulletEnabled val="1"/>
        </dgm:presLayoutVars>
      </dgm:prSet>
      <dgm:spPr/>
    </dgm:pt>
    <dgm:pt modelId="{18952B9C-263D-496F-BBD4-B10A94A9AC31}" type="pres">
      <dgm:prSet presAssocID="{B17DF34B-54C2-4AB1-933A-7BAD74F96326}" presName="sibTrans" presStyleLbl="sibTrans2D1" presStyleIdx="6" presStyleCnt="7" custFlipVert="1" custFlipHor="1" custScaleX="59300" custScaleY="31325"/>
      <dgm:spPr/>
    </dgm:pt>
    <dgm:pt modelId="{3DE29281-A06C-4676-AC31-4536F0ADFE1A}" type="pres">
      <dgm:prSet presAssocID="{B17DF34B-54C2-4AB1-933A-7BAD74F96326}" presName="connectorText" presStyleLbl="sibTrans2D1" presStyleIdx="6" presStyleCnt="7"/>
      <dgm:spPr/>
    </dgm:pt>
  </dgm:ptLst>
  <dgm:cxnLst>
    <dgm:cxn modelId="{0A338100-7C96-4FEA-AA20-BF717446D2F0}" type="presOf" srcId="{DC2D203F-D838-41D0-A6FB-553BDB535F85}" destId="{46C126C6-3088-4988-BD75-34C67EC76CE1}" srcOrd="0" destOrd="0" presId="urn:microsoft.com/office/officeart/2005/8/layout/cycle2"/>
    <dgm:cxn modelId="{E46FEA16-800C-404F-A782-0A82763505A7}" type="presOf" srcId="{E17066D3-2702-475C-9EB1-B16B610C68EF}" destId="{40D42249-E7AF-473F-B4A7-33AE5E1DF17B}" srcOrd="0" destOrd="0" presId="urn:microsoft.com/office/officeart/2005/8/layout/cycle2"/>
    <dgm:cxn modelId="{F2F68518-73B8-480F-B550-1F569197F5A5}" type="presOf" srcId="{E0FBEAB3-2634-41B1-B900-33BC420A300E}" destId="{12BEFACB-BDDB-4628-9962-F65B93FE1776}" srcOrd="0" destOrd="0" presId="urn:microsoft.com/office/officeart/2005/8/layout/cycle2"/>
    <dgm:cxn modelId="{A2B80619-DA30-4AC3-BEEA-0AD70B6D81F1}" type="presOf" srcId="{197B095A-86F6-4EE6-8CA2-399CD03D46B9}" destId="{059A54AA-5D66-414A-9503-26BF8BE82A0E}" srcOrd="0" destOrd="0" presId="urn:microsoft.com/office/officeart/2005/8/layout/cycle2"/>
    <dgm:cxn modelId="{BD11601E-1A88-40A0-BC02-9D09C01ECD17}" type="presOf" srcId="{CDACB4ED-3550-4637-94F7-D8079DC89326}" destId="{CBA0DDC7-B816-4F68-8B39-2873D7CD1C8E}" srcOrd="0" destOrd="0" presId="urn:microsoft.com/office/officeart/2005/8/layout/cycle2"/>
    <dgm:cxn modelId="{1A08BB1E-26A8-4D9C-9BD2-065DEB95786D}" srcId="{90B3636F-89FC-479B-AD4D-B2DA4FE10070}" destId="{4981C5EA-48E9-4E5D-94B3-252586A8AAA1}" srcOrd="4" destOrd="0" parTransId="{A0AE1B85-47F6-417F-AD1D-1F6DE7CD54C7}" sibTransId="{332F8ECE-0BC8-4920-9D91-0024513F3729}"/>
    <dgm:cxn modelId="{A8822F2C-DD48-496B-9605-5A27014397A7}" srcId="{90B3636F-89FC-479B-AD4D-B2DA4FE10070}" destId="{E17066D3-2702-475C-9EB1-B16B610C68EF}" srcOrd="6" destOrd="0" parTransId="{C1C18253-2190-443B-889A-2823CB3B552B}" sibTransId="{B17DF34B-54C2-4AB1-933A-7BAD74F96326}"/>
    <dgm:cxn modelId="{DDC16C35-DFE8-42B1-A947-A57C794A3B21}" type="presOf" srcId="{56CB39B4-4B07-4331-AA13-9FF81C23759C}" destId="{C8826F39-37C3-42F3-8178-371E90DA972F}" srcOrd="1" destOrd="0" presId="urn:microsoft.com/office/officeart/2005/8/layout/cycle2"/>
    <dgm:cxn modelId="{40626B36-3277-43E2-8A7E-7EB518C8F0D5}" srcId="{90B3636F-89FC-479B-AD4D-B2DA4FE10070}" destId="{585E2967-3120-4D5F-9359-335B8B0D93C8}" srcOrd="2" destOrd="0" parTransId="{F3339ED7-C022-419E-B6F8-26B7E263C8E7}" sibTransId="{7ECAA2A1-5195-4E5A-8C57-E3495895DF51}"/>
    <dgm:cxn modelId="{929BFA37-CDD1-465E-86AC-F73907128748}" srcId="{90B3636F-89FC-479B-AD4D-B2DA4FE10070}" destId="{CDACB4ED-3550-4637-94F7-D8079DC89326}" srcOrd="3" destOrd="0" parTransId="{523C731D-E43A-4675-95F5-D0ADCBA54682}" sibTransId="{DC2D203F-D838-41D0-A6FB-553BDB535F85}"/>
    <dgm:cxn modelId="{8E53853D-2A1D-42E4-9BA4-07390984DA6C}" type="presOf" srcId="{7ECAA2A1-5195-4E5A-8C57-E3495895DF51}" destId="{566202C0-EABA-4A14-BA02-CE8A42B9F5DB}" srcOrd="0" destOrd="0" presId="urn:microsoft.com/office/officeart/2005/8/layout/cycle2"/>
    <dgm:cxn modelId="{652A2B5E-0E19-4E9C-A4D1-4D5160295916}" type="presOf" srcId="{B17DF34B-54C2-4AB1-933A-7BAD74F96326}" destId="{3DE29281-A06C-4676-AC31-4536F0ADFE1A}" srcOrd="1" destOrd="0" presId="urn:microsoft.com/office/officeart/2005/8/layout/cycle2"/>
    <dgm:cxn modelId="{80FB5267-68E3-4E22-8121-FF7A9F9C0689}" type="presOf" srcId="{B17DF34B-54C2-4AB1-933A-7BAD74F96326}" destId="{18952B9C-263D-496F-BBD4-B10A94A9AC31}" srcOrd="0" destOrd="0" presId="urn:microsoft.com/office/officeart/2005/8/layout/cycle2"/>
    <dgm:cxn modelId="{7031876D-88AF-46A6-8539-D7628F4845FF}" type="presOf" srcId="{332F8ECE-0BC8-4920-9D91-0024513F3729}" destId="{93C779F8-D241-40E4-AE42-0754C7B651A5}" srcOrd="0" destOrd="0" presId="urn:microsoft.com/office/officeart/2005/8/layout/cycle2"/>
    <dgm:cxn modelId="{43ED987B-3896-4322-B915-F895501AA3FE}" type="presOf" srcId="{56CB39B4-4B07-4331-AA13-9FF81C23759C}" destId="{F34B3E66-7686-4FE6-BE52-41AAC0CE1651}" srcOrd="0" destOrd="0" presId="urn:microsoft.com/office/officeart/2005/8/layout/cycle2"/>
    <dgm:cxn modelId="{113F0F8C-680D-4FA6-ABE6-3559F10B84C5}" srcId="{90B3636F-89FC-479B-AD4D-B2DA4FE10070}" destId="{E0FBEAB3-2634-41B1-B900-33BC420A300E}" srcOrd="0" destOrd="0" parTransId="{92F5EE9B-54BF-40D1-84E1-74702E8DC4F3}" sibTransId="{56CB39B4-4B07-4331-AA13-9FF81C23759C}"/>
    <dgm:cxn modelId="{8FB4FB93-2EAF-4D24-A830-6D7819F7EB20}" srcId="{90B3636F-89FC-479B-AD4D-B2DA4FE10070}" destId="{157CE528-7A25-4195-B482-2A48AD254947}" srcOrd="1" destOrd="0" parTransId="{75C47F33-EAFD-4E42-80DF-01724F62B1AC}" sibTransId="{78B0F91B-91E6-4E6D-86CA-F4E6201B9A2A}"/>
    <dgm:cxn modelId="{6CD2389A-941D-4E99-B027-7475189FA1A1}" type="presOf" srcId="{585E2967-3120-4D5F-9359-335B8B0D93C8}" destId="{3B2E9B77-4C54-4544-B9BA-117B6F8C9CED}" srcOrd="0" destOrd="0" presId="urn:microsoft.com/office/officeart/2005/8/layout/cycle2"/>
    <dgm:cxn modelId="{B5F13BA0-B76E-4DCC-8F9C-F38304FB93A5}" type="presOf" srcId="{332F8ECE-0BC8-4920-9D91-0024513F3729}" destId="{7DF98525-F2F6-4DE9-9220-9ED1EFAEF44C}" srcOrd="1" destOrd="0" presId="urn:microsoft.com/office/officeart/2005/8/layout/cycle2"/>
    <dgm:cxn modelId="{3977B6A7-216A-456E-9FE6-58E6DB4F98C2}" type="presOf" srcId="{90B3636F-89FC-479B-AD4D-B2DA4FE10070}" destId="{F3FC40ED-7B42-4D36-A859-6D9436EF23E1}" srcOrd="0" destOrd="0" presId="urn:microsoft.com/office/officeart/2005/8/layout/cycle2"/>
    <dgm:cxn modelId="{0C152BAA-EC28-4778-B8C0-6C5F33766B0B}" type="presOf" srcId="{DC2D203F-D838-41D0-A6FB-553BDB535F85}" destId="{A6387AB6-3F10-421E-8E25-6A15A5BC30DB}" srcOrd="1" destOrd="0" presId="urn:microsoft.com/office/officeart/2005/8/layout/cycle2"/>
    <dgm:cxn modelId="{D0D42FB7-D89C-41E1-A3B4-2D1C8E6E2AC9}" type="presOf" srcId="{A6E4F619-266D-409E-A19F-7FFAA9A30062}" destId="{80B5E372-4513-4014-9846-54986937129B}" srcOrd="0" destOrd="0" presId="urn:microsoft.com/office/officeart/2005/8/layout/cycle2"/>
    <dgm:cxn modelId="{1FEA32BB-5042-4D88-BBFD-4A4E219C52DD}" type="presOf" srcId="{78B0F91B-91E6-4E6D-86CA-F4E6201B9A2A}" destId="{1913A135-4596-4F34-A803-09E5B6CB1146}" srcOrd="1" destOrd="0" presId="urn:microsoft.com/office/officeart/2005/8/layout/cycle2"/>
    <dgm:cxn modelId="{3CE84CBE-F06D-47A0-8A4B-F74B9CE646AE}" srcId="{90B3636F-89FC-479B-AD4D-B2DA4FE10070}" destId="{A6E4F619-266D-409E-A19F-7FFAA9A30062}" srcOrd="5" destOrd="0" parTransId="{405BC6FB-6E8A-49BB-9235-9E1A359E564E}" sibTransId="{197B095A-86F6-4EE6-8CA2-399CD03D46B9}"/>
    <dgm:cxn modelId="{5AD72DC9-C70C-43A3-A0A1-86585A87FE35}" type="presOf" srcId="{7ECAA2A1-5195-4E5A-8C57-E3495895DF51}" destId="{49E32E63-CB6B-4C13-B423-75ED942F31CE}" srcOrd="1" destOrd="0" presId="urn:microsoft.com/office/officeart/2005/8/layout/cycle2"/>
    <dgm:cxn modelId="{FA8E1AF6-D7C3-43C1-BA7D-0FC7D4DED0D2}" type="presOf" srcId="{197B095A-86F6-4EE6-8CA2-399CD03D46B9}" destId="{0F99CDF3-8342-401C-8310-1D285E99A3F9}" srcOrd="1" destOrd="0" presId="urn:microsoft.com/office/officeart/2005/8/layout/cycle2"/>
    <dgm:cxn modelId="{3456D3FA-8D1A-4D5F-B580-3E039EDA34DA}" type="presOf" srcId="{78B0F91B-91E6-4E6D-86CA-F4E6201B9A2A}" destId="{AF01CCC4-4D9C-4F5C-A4D0-8435BE49E6C9}" srcOrd="0" destOrd="0" presId="urn:microsoft.com/office/officeart/2005/8/layout/cycle2"/>
    <dgm:cxn modelId="{418D60FB-C965-4C9F-B25D-6F592F38F0D2}" type="presOf" srcId="{157CE528-7A25-4195-B482-2A48AD254947}" destId="{E0BCB598-6AAA-49B8-9FFC-9E5BEC60833C}" srcOrd="0" destOrd="0" presId="urn:microsoft.com/office/officeart/2005/8/layout/cycle2"/>
    <dgm:cxn modelId="{7D4408FC-85A4-4521-8FD5-72624BAFE491}" type="presOf" srcId="{4981C5EA-48E9-4E5D-94B3-252586A8AAA1}" destId="{2F1782A4-10E8-4612-998D-EB6F5585DE30}" srcOrd="0" destOrd="0" presId="urn:microsoft.com/office/officeart/2005/8/layout/cycle2"/>
    <dgm:cxn modelId="{4E27CDFE-38D9-4265-B6B0-253FAC48E4E8}" type="presParOf" srcId="{F3FC40ED-7B42-4D36-A859-6D9436EF23E1}" destId="{12BEFACB-BDDB-4628-9962-F65B93FE1776}" srcOrd="0" destOrd="0" presId="urn:microsoft.com/office/officeart/2005/8/layout/cycle2"/>
    <dgm:cxn modelId="{F52DD710-C129-4932-93C0-1CC470E22FE4}" type="presParOf" srcId="{F3FC40ED-7B42-4D36-A859-6D9436EF23E1}" destId="{F34B3E66-7686-4FE6-BE52-41AAC0CE1651}" srcOrd="1" destOrd="0" presId="urn:microsoft.com/office/officeart/2005/8/layout/cycle2"/>
    <dgm:cxn modelId="{59894132-7A52-4D59-855A-3B36AC701216}" type="presParOf" srcId="{F34B3E66-7686-4FE6-BE52-41AAC0CE1651}" destId="{C8826F39-37C3-42F3-8178-371E90DA972F}" srcOrd="0" destOrd="0" presId="urn:microsoft.com/office/officeart/2005/8/layout/cycle2"/>
    <dgm:cxn modelId="{4B4DFC75-C331-4E6A-8EE9-0CDE82303AFF}" type="presParOf" srcId="{F3FC40ED-7B42-4D36-A859-6D9436EF23E1}" destId="{E0BCB598-6AAA-49B8-9FFC-9E5BEC60833C}" srcOrd="2" destOrd="0" presId="urn:microsoft.com/office/officeart/2005/8/layout/cycle2"/>
    <dgm:cxn modelId="{013DFC40-D155-4CD6-A3E2-726F643B6F91}" type="presParOf" srcId="{F3FC40ED-7B42-4D36-A859-6D9436EF23E1}" destId="{AF01CCC4-4D9C-4F5C-A4D0-8435BE49E6C9}" srcOrd="3" destOrd="0" presId="urn:microsoft.com/office/officeart/2005/8/layout/cycle2"/>
    <dgm:cxn modelId="{120A50DA-E58A-4F04-8AA7-6FA155F2291A}" type="presParOf" srcId="{AF01CCC4-4D9C-4F5C-A4D0-8435BE49E6C9}" destId="{1913A135-4596-4F34-A803-09E5B6CB1146}" srcOrd="0" destOrd="0" presId="urn:microsoft.com/office/officeart/2005/8/layout/cycle2"/>
    <dgm:cxn modelId="{7E81D5B0-AB4A-4C9E-B28F-97C09FC92E79}" type="presParOf" srcId="{F3FC40ED-7B42-4D36-A859-6D9436EF23E1}" destId="{3B2E9B77-4C54-4544-B9BA-117B6F8C9CED}" srcOrd="4" destOrd="0" presId="urn:microsoft.com/office/officeart/2005/8/layout/cycle2"/>
    <dgm:cxn modelId="{9DEA5DF2-3395-4E80-A795-55C7B0728176}" type="presParOf" srcId="{F3FC40ED-7B42-4D36-A859-6D9436EF23E1}" destId="{566202C0-EABA-4A14-BA02-CE8A42B9F5DB}" srcOrd="5" destOrd="0" presId="urn:microsoft.com/office/officeart/2005/8/layout/cycle2"/>
    <dgm:cxn modelId="{FB2A6254-73AE-4CBD-9151-3982EE3EEB74}" type="presParOf" srcId="{566202C0-EABA-4A14-BA02-CE8A42B9F5DB}" destId="{49E32E63-CB6B-4C13-B423-75ED942F31CE}" srcOrd="0" destOrd="0" presId="urn:microsoft.com/office/officeart/2005/8/layout/cycle2"/>
    <dgm:cxn modelId="{77CB96BD-862D-4A2A-AF42-9BF9C54D449A}" type="presParOf" srcId="{F3FC40ED-7B42-4D36-A859-6D9436EF23E1}" destId="{CBA0DDC7-B816-4F68-8B39-2873D7CD1C8E}" srcOrd="6" destOrd="0" presId="urn:microsoft.com/office/officeart/2005/8/layout/cycle2"/>
    <dgm:cxn modelId="{C44702AB-3459-4A8D-B993-0A824C110C59}" type="presParOf" srcId="{F3FC40ED-7B42-4D36-A859-6D9436EF23E1}" destId="{46C126C6-3088-4988-BD75-34C67EC76CE1}" srcOrd="7" destOrd="0" presId="urn:microsoft.com/office/officeart/2005/8/layout/cycle2"/>
    <dgm:cxn modelId="{018D5C5E-16AA-44BD-BB8F-6FECC0D7C0E0}" type="presParOf" srcId="{46C126C6-3088-4988-BD75-34C67EC76CE1}" destId="{A6387AB6-3F10-421E-8E25-6A15A5BC30DB}" srcOrd="0" destOrd="0" presId="urn:microsoft.com/office/officeart/2005/8/layout/cycle2"/>
    <dgm:cxn modelId="{C3992174-CE41-4B1D-9613-6C1B53EAC602}" type="presParOf" srcId="{F3FC40ED-7B42-4D36-A859-6D9436EF23E1}" destId="{2F1782A4-10E8-4612-998D-EB6F5585DE30}" srcOrd="8" destOrd="0" presId="urn:microsoft.com/office/officeart/2005/8/layout/cycle2"/>
    <dgm:cxn modelId="{967E4A6A-0438-4ECB-94EE-2E6674C1D188}" type="presParOf" srcId="{F3FC40ED-7B42-4D36-A859-6D9436EF23E1}" destId="{93C779F8-D241-40E4-AE42-0754C7B651A5}" srcOrd="9" destOrd="0" presId="urn:microsoft.com/office/officeart/2005/8/layout/cycle2"/>
    <dgm:cxn modelId="{5E89D3C4-407D-4549-A3C5-C0919B94AFBD}" type="presParOf" srcId="{93C779F8-D241-40E4-AE42-0754C7B651A5}" destId="{7DF98525-F2F6-4DE9-9220-9ED1EFAEF44C}" srcOrd="0" destOrd="0" presId="urn:microsoft.com/office/officeart/2005/8/layout/cycle2"/>
    <dgm:cxn modelId="{A3063DC4-1242-40C7-92BA-CA8DB06CF748}" type="presParOf" srcId="{F3FC40ED-7B42-4D36-A859-6D9436EF23E1}" destId="{80B5E372-4513-4014-9846-54986937129B}" srcOrd="10" destOrd="0" presId="urn:microsoft.com/office/officeart/2005/8/layout/cycle2"/>
    <dgm:cxn modelId="{6915CA55-1545-4B26-A12D-8C5352472854}" type="presParOf" srcId="{F3FC40ED-7B42-4D36-A859-6D9436EF23E1}" destId="{059A54AA-5D66-414A-9503-26BF8BE82A0E}" srcOrd="11" destOrd="0" presId="urn:microsoft.com/office/officeart/2005/8/layout/cycle2"/>
    <dgm:cxn modelId="{675599B3-86B2-4172-BBFB-0F738A97E24C}" type="presParOf" srcId="{059A54AA-5D66-414A-9503-26BF8BE82A0E}" destId="{0F99CDF3-8342-401C-8310-1D285E99A3F9}" srcOrd="0" destOrd="0" presId="urn:microsoft.com/office/officeart/2005/8/layout/cycle2"/>
    <dgm:cxn modelId="{A32B4C2E-6566-4409-8EE2-52B648B3C0D0}" type="presParOf" srcId="{F3FC40ED-7B42-4D36-A859-6D9436EF23E1}" destId="{40D42249-E7AF-473F-B4A7-33AE5E1DF17B}" srcOrd="12" destOrd="0" presId="urn:microsoft.com/office/officeart/2005/8/layout/cycle2"/>
    <dgm:cxn modelId="{FC852FCD-A4FB-44FA-BAF0-D8720FF3B535}" type="presParOf" srcId="{F3FC40ED-7B42-4D36-A859-6D9436EF23E1}" destId="{18952B9C-263D-496F-BBD4-B10A94A9AC31}" srcOrd="13" destOrd="0" presId="urn:microsoft.com/office/officeart/2005/8/layout/cycle2"/>
    <dgm:cxn modelId="{129723BC-A0A7-4C82-8EA2-602FC84DE76C}" type="presParOf" srcId="{18952B9C-263D-496F-BBD4-B10A94A9AC31}" destId="{3DE29281-A06C-4676-AC31-4536F0ADFE1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B3182C-C4A9-45D6-BEEF-9509D5683057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EB3E57ED-3456-4DC3-B030-FB237807744E}">
      <dgm:prSet custT="1"/>
      <dgm:spPr/>
      <dgm:t>
        <a:bodyPr/>
        <a:lstStyle/>
        <a:p>
          <a:pPr rtl="0"/>
          <a:r>
            <a:rPr lang="fr-FR" sz="1600" dirty="0">
              <a:latin typeface="Marianne" panose="02000000000000000000" pitchFamily="50" charset="0"/>
            </a:rPr>
            <a:t>Changer de poste ou de métier</a:t>
          </a:r>
        </a:p>
      </dgm:t>
    </dgm:pt>
    <dgm:pt modelId="{855430D9-1F18-4739-A965-963A4C26A52C}" type="parTrans" cxnId="{A3B308B8-4BCB-41F9-97F1-9A7B12B23D4C}">
      <dgm:prSet/>
      <dgm:spPr/>
      <dgm:t>
        <a:bodyPr/>
        <a:lstStyle/>
        <a:p>
          <a:endParaRPr lang="fr-FR" sz="1600">
            <a:latin typeface="Marianne" panose="02000000000000000000" pitchFamily="50" charset="0"/>
          </a:endParaRPr>
        </a:p>
      </dgm:t>
    </dgm:pt>
    <dgm:pt modelId="{5463A42C-21E7-4F1C-BDFE-CD0C35005EAC}" type="sibTrans" cxnId="{A3B308B8-4BCB-41F9-97F1-9A7B12B23D4C}">
      <dgm:prSet/>
      <dgm:spPr/>
      <dgm:t>
        <a:bodyPr/>
        <a:lstStyle/>
        <a:p>
          <a:endParaRPr lang="fr-FR" sz="1600">
            <a:latin typeface="Marianne" panose="02000000000000000000" pitchFamily="50" charset="0"/>
          </a:endParaRPr>
        </a:p>
      </dgm:t>
    </dgm:pt>
    <dgm:pt modelId="{D2818C55-2DD0-4A59-BD6F-2647149C2CE3}">
      <dgm:prSet custT="1"/>
      <dgm:spPr/>
      <dgm:t>
        <a:bodyPr/>
        <a:lstStyle/>
        <a:p>
          <a:pPr rtl="0"/>
          <a:r>
            <a:rPr lang="fr-FR" sz="1600" dirty="0">
              <a:latin typeface="Marianne" panose="02000000000000000000" pitchFamily="50" charset="0"/>
            </a:rPr>
            <a:t>Se reconvertir pour des raisons de santé</a:t>
          </a:r>
        </a:p>
      </dgm:t>
    </dgm:pt>
    <dgm:pt modelId="{FF3202BB-B398-429A-A0F4-FD8E944F78B5}" type="parTrans" cxnId="{41E5FF85-27A7-45DE-910D-6ADFF6974C03}">
      <dgm:prSet/>
      <dgm:spPr/>
      <dgm:t>
        <a:bodyPr/>
        <a:lstStyle/>
        <a:p>
          <a:endParaRPr lang="fr-FR" sz="1600">
            <a:latin typeface="Marianne" panose="02000000000000000000" pitchFamily="50" charset="0"/>
          </a:endParaRPr>
        </a:p>
      </dgm:t>
    </dgm:pt>
    <dgm:pt modelId="{1640D3AE-D096-4D41-9110-D830C2DAE610}" type="sibTrans" cxnId="{41E5FF85-27A7-45DE-910D-6ADFF6974C03}">
      <dgm:prSet/>
      <dgm:spPr/>
      <dgm:t>
        <a:bodyPr/>
        <a:lstStyle/>
        <a:p>
          <a:endParaRPr lang="fr-FR" sz="1600">
            <a:latin typeface="Marianne" panose="02000000000000000000" pitchFamily="50" charset="0"/>
          </a:endParaRPr>
        </a:p>
      </dgm:t>
    </dgm:pt>
    <dgm:pt modelId="{82C7E0C6-2FE2-488A-B105-50663C43BC1B}">
      <dgm:prSet custT="1"/>
      <dgm:spPr/>
      <dgm:t>
        <a:bodyPr/>
        <a:lstStyle/>
        <a:p>
          <a:pPr rtl="0"/>
          <a:r>
            <a:rPr lang="fr-FR" sz="1600" dirty="0">
              <a:latin typeface="Marianne" panose="02000000000000000000" pitchFamily="50" charset="0"/>
            </a:rPr>
            <a:t>Faire une mobilité au sein du ministère ou ailleurs</a:t>
          </a:r>
        </a:p>
      </dgm:t>
    </dgm:pt>
    <dgm:pt modelId="{52EF960F-E0B1-44A8-B5FE-716443AEB409}" type="parTrans" cxnId="{CBB70B3F-8243-4259-951C-BE1839E6E531}">
      <dgm:prSet/>
      <dgm:spPr/>
      <dgm:t>
        <a:bodyPr/>
        <a:lstStyle/>
        <a:p>
          <a:endParaRPr lang="fr-FR" sz="1600">
            <a:latin typeface="Marianne" panose="02000000000000000000" pitchFamily="50" charset="0"/>
          </a:endParaRPr>
        </a:p>
      </dgm:t>
    </dgm:pt>
    <dgm:pt modelId="{2D24FFB5-AFBF-4AA3-A050-A939023C8FF3}" type="sibTrans" cxnId="{CBB70B3F-8243-4259-951C-BE1839E6E531}">
      <dgm:prSet/>
      <dgm:spPr/>
      <dgm:t>
        <a:bodyPr/>
        <a:lstStyle/>
        <a:p>
          <a:endParaRPr lang="fr-FR" sz="1600">
            <a:latin typeface="Marianne" panose="02000000000000000000" pitchFamily="50" charset="0"/>
          </a:endParaRPr>
        </a:p>
      </dgm:t>
    </dgm:pt>
    <dgm:pt modelId="{54AE9025-062D-449E-A7E5-E1929AF1FD38}">
      <dgm:prSet custT="1"/>
      <dgm:spPr/>
      <dgm:t>
        <a:bodyPr/>
        <a:lstStyle/>
        <a:p>
          <a:pPr rtl="0"/>
          <a:r>
            <a:rPr lang="fr-FR" sz="1600" dirty="0">
              <a:latin typeface="Marianne" panose="02000000000000000000" pitchFamily="50" charset="0"/>
            </a:rPr>
            <a:t>Travailler sur sa posture managériale</a:t>
          </a:r>
        </a:p>
      </dgm:t>
    </dgm:pt>
    <dgm:pt modelId="{3065D195-ABC8-40A6-A81E-1B996F52C17C}" type="parTrans" cxnId="{7C5CA42B-9913-45F6-B029-7BB7F181DD82}">
      <dgm:prSet/>
      <dgm:spPr/>
      <dgm:t>
        <a:bodyPr/>
        <a:lstStyle/>
        <a:p>
          <a:endParaRPr lang="fr-FR" sz="1600">
            <a:latin typeface="Marianne" panose="02000000000000000000" pitchFamily="50" charset="0"/>
          </a:endParaRPr>
        </a:p>
      </dgm:t>
    </dgm:pt>
    <dgm:pt modelId="{F7C5F446-4218-44C3-A191-80F475BFFA90}" type="sibTrans" cxnId="{7C5CA42B-9913-45F6-B029-7BB7F181DD82}">
      <dgm:prSet/>
      <dgm:spPr/>
      <dgm:t>
        <a:bodyPr/>
        <a:lstStyle/>
        <a:p>
          <a:endParaRPr lang="fr-FR" sz="1600">
            <a:latin typeface="Marianne" panose="02000000000000000000" pitchFamily="50" charset="0"/>
          </a:endParaRPr>
        </a:p>
      </dgm:t>
    </dgm:pt>
    <dgm:pt modelId="{FD9C0609-A296-4F27-9E58-94C557365D13}">
      <dgm:prSet custT="1"/>
      <dgm:spPr/>
      <dgm:t>
        <a:bodyPr/>
        <a:lstStyle/>
        <a:p>
          <a:pPr rtl="0"/>
          <a:r>
            <a:rPr lang="fr-FR" sz="1600" dirty="0">
              <a:latin typeface="Marianne" panose="02000000000000000000" pitchFamily="50" charset="0"/>
            </a:rPr>
            <a:t>Savoir où chercher des postes, connaître les autres employeurs</a:t>
          </a:r>
        </a:p>
      </dgm:t>
    </dgm:pt>
    <dgm:pt modelId="{FCEE5B39-4A06-4ED7-966A-CD34002A19AC}" type="parTrans" cxnId="{D7F2F2D3-65DC-447F-A3D1-CECF02D7EA24}">
      <dgm:prSet/>
      <dgm:spPr/>
      <dgm:t>
        <a:bodyPr/>
        <a:lstStyle/>
        <a:p>
          <a:endParaRPr lang="fr-FR" sz="1600">
            <a:latin typeface="Marianne" panose="02000000000000000000" pitchFamily="50" charset="0"/>
          </a:endParaRPr>
        </a:p>
      </dgm:t>
    </dgm:pt>
    <dgm:pt modelId="{39FE6AD4-71DA-4358-8689-F2D4B1D594E8}" type="sibTrans" cxnId="{D7F2F2D3-65DC-447F-A3D1-CECF02D7EA24}">
      <dgm:prSet/>
      <dgm:spPr/>
      <dgm:t>
        <a:bodyPr/>
        <a:lstStyle/>
        <a:p>
          <a:endParaRPr lang="fr-FR" sz="1600">
            <a:latin typeface="Marianne" panose="02000000000000000000" pitchFamily="50" charset="0"/>
          </a:endParaRPr>
        </a:p>
      </dgm:t>
    </dgm:pt>
    <dgm:pt modelId="{D9B4762F-9886-47B3-8620-BA9B954DD54C}">
      <dgm:prSet custT="1"/>
      <dgm:spPr/>
      <dgm:t>
        <a:bodyPr/>
        <a:lstStyle/>
        <a:p>
          <a:pPr rtl="0"/>
          <a:r>
            <a:rPr lang="fr-FR" sz="1600" dirty="0">
              <a:latin typeface="Marianne" panose="02000000000000000000" pitchFamily="50" charset="0"/>
            </a:rPr>
            <a:t>Savoir comment rédiger sa candidature, préparer un entretien de recrutement</a:t>
          </a:r>
        </a:p>
      </dgm:t>
    </dgm:pt>
    <dgm:pt modelId="{0E25E2CF-76AE-41F4-A83E-D3631C5E1F42}" type="parTrans" cxnId="{E9E3CB40-EB3F-42EA-B0C4-4DA2AC7927A1}">
      <dgm:prSet/>
      <dgm:spPr/>
      <dgm:t>
        <a:bodyPr/>
        <a:lstStyle/>
        <a:p>
          <a:endParaRPr lang="fr-FR" sz="1600">
            <a:latin typeface="Marianne" panose="02000000000000000000" pitchFamily="50" charset="0"/>
          </a:endParaRPr>
        </a:p>
      </dgm:t>
    </dgm:pt>
    <dgm:pt modelId="{18DB8B07-9498-4A38-A64B-67AC1EB32099}" type="sibTrans" cxnId="{E9E3CB40-EB3F-42EA-B0C4-4DA2AC7927A1}">
      <dgm:prSet/>
      <dgm:spPr/>
      <dgm:t>
        <a:bodyPr/>
        <a:lstStyle/>
        <a:p>
          <a:endParaRPr lang="fr-FR" sz="1600">
            <a:latin typeface="Marianne" panose="02000000000000000000" pitchFamily="50" charset="0"/>
          </a:endParaRPr>
        </a:p>
      </dgm:t>
    </dgm:pt>
    <dgm:pt modelId="{07F18776-A426-400E-BE42-64897EA1058E}">
      <dgm:prSet custT="1"/>
      <dgm:spPr/>
      <dgm:t>
        <a:bodyPr/>
        <a:lstStyle/>
        <a:p>
          <a:pPr rtl="0"/>
          <a:r>
            <a:rPr lang="fr-FR" sz="1600" dirty="0">
              <a:latin typeface="Marianne" panose="02000000000000000000" pitchFamily="50" charset="0"/>
            </a:rPr>
            <a:t>Connaître ses droits à la formation</a:t>
          </a:r>
        </a:p>
      </dgm:t>
    </dgm:pt>
    <dgm:pt modelId="{C597CFA2-3E5A-44FE-9A03-BDACC8186902}" type="parTrans" cxnId="{9B8CC150-DF71-4ECA-A647-EC73EB9DCAEC}">
      <dgm:prSet/>
      <dgm:spPr/>
      <dgm:t>
        <a:bodyPr/>
        <a:lstStyle/>
        <a:p>
          <a:endParaRPr lang="fr-FR" sz="1600">
            <a:latin typeface="Marianne" panose="02000000000000000000" pitchFamily="50" charset="0"/>
          </a:endParaRPr>
        </a:p>
      </dgm:t>
    </dgm:pt>
    <dgm:pt modelId="{B7435C56-CD44-46CC-B89C-4B0DE321B220}" type="sibTrans" cxnId="{9B8CC150-DF71-4ECA-A647-EC73EB9DCAEC}">
      <dgm:prSet/>
      <dgm:spPr/>
      <dgm:t>
        <a:bodyPr/>
        <a:lstStyle/>
        <a:p>
          <a:endParaRPr lang="fr-FR" sz="1600">
            <a:latin typeface="Marianne" panose="02000000000000000000" pitchFamily="50" charset="0"/>
          </a:endParaRPr>
        </a:p>
      </dgm:t>
    </dgm:pt>
    <dgm:pt modelId="{0D4CBC03-EF4F-4125-BCB0-7F13CEC53F20}">
      <dgm:prSet/>
      <dgm:spPr/>
      <dgm:t>
        <a:bodyPr/>
        <a:lstStyle/>
        <a:p>
          <a:endParaRPr lang="fr-FR" sz="2000"/>
        </a:p>
      </dgm:t>
    </dgm:pt>
    <dgm:pt modelId="{F11B212E-D92C-4093-A6A7-16DCC52A5007}" type="parTrans" cxnId="{1D03D71D-18EE-4BE1-A405-A2BDFE3FB886}">
      <dgm:prSet/>
      <dgm:spPr/>
      <dgm:t>
        <a:bodyPr/>
        <a:lstStyle/>
        <a:p>
          <a:endParaRPr lang="fr-FR" sz="1600">
            <a:latin typeface="Marianne" panose="02000000000000000000" pitchFamily="50" charset="0"/>
          </a:endParaRPr>
        </a:p>
      </dgm:t>
    </dgm:pt>
    <dgm:pt modelId="{72CB5DA6-4337-4E99-9F91-63CA317E18B2}" type="sibTrans" cxnId="{1D03D71D-18EE-4BE1-A405-A2BDFE3FB886}">
      <dgm:prSet/>
      <dgm:spPr/>
      <dgm:t>
        <a:bodyPr/>
        <a:lstStyle/>
        <a:p>
          <a:endParaRPr lang="fr-FR" sz="1600">
            <a:latin typeface="Marianne" panose="02000000000000000000" pitchFamily="50" charset="0"/>
          </a:endParaRPr>
        </a:p>
      </dgm:t>
    </dgm:pt>
    <dgm:pt modelId="{CE5BC8C8-159E-4396-A2D0-C971F06469B7}">
      <dgm:prSet/>
      <dgm:spPr/>
      <dgm:t>
        <a:bodyPr/>
        <a:lstStyle/>
        <a:p>
          <a:endParaRPr lang="fr-FR" sz="2000"/>
        </a:p>
      </dgm:t>
    </dgm:pt>
    <dgm:pt modelId="{C81C28D5-79D5-40BE-AE67-7B732ED51DCC}" type="parTrans" cxnId="{FE57D24A-2DBB-45B5-B9BA-3BC9BC75B768}">
      <dgm:prSet/>
      <dgm:spPr/>
      <dgm:t>
        <a:bodyPr/>
        <a:lstStyle/>
        <a:p>
          <a:endParaRPr lang="fr-FR" sz="1600">
            <a:latin typeface="Marianne" panose="02000000000000000000" pitchFamily="50" charset="0"/>
          </a:endParaRPr>
        </a:p>
      </dgm:t>
    </dgm:pt>
    <dgm:pt modelId="{F9EB1F9C-371C-4D5D-9BF2-CB142BDA2CA3}" type="sibTrans" cxnId="{FE57D24A-2DBB-45B5-B9BA-3BC9BC75B768}">
      <dgm:prSet/>
      <dgm:spPr/>
      <dgm:t>
        <a:bodyPr/>
        <a:lstStyle/>
        <a:p>
          <a:endParaRPr lang="fr-FR" sz="1600">
            <a:latin typeface="Marianne" panose="02000000000000000000" pitchFamily="50" charset="0"/>
          </a:endParaRPr>
        </a:p>
      </dgm:t>
    </dgm:pt>
    <dgm:pt modelId="{CBC3E923-2296-47B8-AD2D-1FDDAAC065A0}" type="pres">
      <dgm:prSet presAssocID="{C3B3182C-C4A9-45D6-BEEF-9509D5683057}" presName="compositeShape" presStyleCnt="0">
        <dgm:presLayoutVars>
          <dgm:chMax val="7"/>
          <dgm:dir/>
          <dgm:resizeHandles val="exact"/>
        </dgm:presLayoutVars>
      </dgm:prSet>
      <dgm:spPr/>
    </dgm:pt>
    <dgm:pt modelId="{4E6CF224-AD56-4BC2-BC27-3AFD8B0CEF03}" type="pres">
      <dgm:prSet presAssocID="{EB3E57ED-3456-4DC3-B030-FB237807744E}" presName="circ1" presStyleLbl="vennNode1" presStyleIdx="0" presStyleCnt="7"/>
      <dgm:spPr/>
    </dgm:pt>
    <dgm:pt modelId="{DFF7452F-D7D1-4009-B4EC-E19749162F1A}" type="pres">
      <dgm:prSet presAssocID="{EB3E57ED-3456-4DC3-B030-FB237807744E}" presName="circ1Tx" presStyleLbl="revTx" presStyleIdx="0" presStyleCnt="0" custScaleX="130095" custLinFactNeighborX="1190" custLinFactNeighborY="10609">
        <dgm:presLayoutVars>
          <dgm:chMax val="0"/>
          <dgm:chPref val="0"/>
          <dgm:bulletEnabled val="1"/>
        </dgm:presLayoutVars>
      </dgm:prSet>
      <dgm:spPr/>
    </dgm:pt>
    <dgm:pt modelId="{847313A4-F5A2-4827-BFA0-E5F4697DE782}" type="pres">
      <dgm:prSet presAssocID="{D2818C55-2DD0-4A59-BD6F-2647149C2CE3}" presName="circ2" presStyleLbl="vennNode1" presStyleIdx="1" presStyleCnt="7"/>
      <dgm:spPr/>
    </dgm:pt>
    <dgm:pt modelId="{66B7FAD6-3E07-45B4-A79B-8398E155E392}" type="pres">
      <dgm:prSet presAssocID="{D2818C55-2DD0-4A59-BD6F-2647149C2CE3}" presName="circ2Tx" presStyleLbl="revTx" presStyleIdx="0" presStyleCnt="0" custScaleX="156276" custLinFactNeighborX="10404">
        <dgm:presLayoutVars>
          <dgm:chMax val="0"/>
          <dgm:chPref val="0"/>
          <dgm:bulletEnabled val="1"/>
        </dgm:presLayoutVars>
      </dgm:prSet>
      <dgm:spPr/>
    </dgm:pt>
    <dgm:pt modelId="{A2C67ADD-2D5C-48DD-A067-DAFDFA6E270A}" type="pres">
      <dgm:prSet presAssocID="{82C7E0C6-2FE2-488A-B105-50663C43BC1B}" presName="circ3" presStyleLbl="vennNode1" presStyleIdx="2" presStyleCnt="7"/>
      <dgm:spPr/>
    </dgm:pt>
    <dgm:pt modelId="{D53F5628-F6AB-41D9-AC68-7D15B7252133}" type="pres">
      <dgm:prSet presAssocID="{82C7E0C6-2FE2-488A-B105-50663C43BC1B}" presName="circ3Tx" presStyleLbl="revTx" presStyleIdx="0" presStyleCnt="0" custScaleX="144437" custLinFactNeighborX="19657" custLinFactNeighborY="-6662">
        <dgm:presLayoutVars>
          <dgm:chMax val="0"/>
          <dgm:chPref val="0"/>
          <dgm:bulletEnabled val="1"/>
        </dgm:presLayoutVars>
      </dgm:prSet>
      <dgm:spPr/>
    </dgm:pt>
    <dgm:pt modelId="{D35617FE-314A-4781-8A29-8E799AE105D0}" type="pres">
      <dgm:prSet presAssocID="{54AE9025-062D-449E-A7E5-E1929AF1FD38}" presName="circ4" presStyleLbl="vennNode1" presStyleIdx="3" presStyleCnt="7"/>
      <dgm:spPr/>
    </dgm:pt>
    <dgm:pt modelId="{49BEC1E0-9512-4D85-85D8-40E0E45F69EA}" type="pres">
      <dgm:prSet presAssocID="{54AE9025-062D-449E-A7E5-E1929AF1FD38}" presName="circ4Tx" presStyleLbl="revTx" presStyleIdx="0" presStyleCnt="0" custScaleX="135833">
        <dgm:presLayoutVars>
          <dgm:chMax val="0"/>
          <dgm:chPref val="0"/>
          <dgm:bulletEnabled val="1"/>
        </dgm:presLayoutVars>
      </dgm:prSet>
      <dgm:spPr/>
    </dgm:pt>
    <dgm:pt modelId="{016F1733-2E04-4003-8B86-5FECFA1C52CC}" type="pres">
      <dgm:prSet presAssocID="{FD9C0609-A296-4F27-9E58-94C557365D13}" presName="circ5" presStyleLbl="vennNode1" presStyleIdx="4" presStyleCnt="7"/>
      <dgm:spPr/>
    </dgm:pt>
    <dgm:pt modelId="{4A8B15A7-023B-4A72-9765-9CBC05B345C6}" type="pres">
      <dgm:prSet presAssocID="{FD9C0609-A296-4F27-9E58-94C557365D13}" presName="circ5Tx" presStyleLbl="revTx" presStyleIdx="0" presStyleCnt="0" custScaleX="173784">
        <dgm:presLayoutVars>
          <dgm:chMax val="0"/>
          <dgm:chPref val="0"/>
          <dgm:bulletEnabled val="1"/>
        </dgm:presLayoutVars>
      </dgm:prSet>
      <dgm:spPr/>
    </dgm:pt>
    <dgm:pt modelId="{7B9E72A5-6D13-4904-92B0-719935F04E1A}" type="pres">
      <dgm:prSet presAssocID="{D9B4762F-9886-47B3-8620-BA9B954DD54C}" presName="circ6" presStyleLbl="vennNode1" presStyleIdx="5" presStyleCnt="7"/>
      <dgm:spPr/>
    </dgm:pt>
    <dgm:pt modelId="{F05A291F-9427-4143-BF6C-CD21FA3ECA07}" type="pres">
      <dgm:prSet presAssocID="{D9B4762F-9886-47B3-8620-BA9B954DD54C}" presName="circ6Tx" presStyleLbl="revTx" presStyleIdx="0" presStyleCnt="0" custScaleX="171193" custLinFactNeighborX="-32451">
        <dgm:presLayoutVars>
          <dgm:chMax val="0"/>
          <dgm:chPref val="0"/>
          <dgm:bulletEnabled val="1"/>
        </dgm:presLayoutVars>
      </dgm:prSet>
      <dgm:spPr/>
    </dgm:pt>
    <dgm:pt modelId="{6E106BE9-4C9C-43B5-AD25-02E1828D7E08}" type="pres">
      <dgm:prSet presAssocID="{07F18776-A426-400E-BE42-64897EA1058E}" presName="circ7" presStyleLbl="vennNode1" presStyleIdx="6" presStyleCnt="7"/>
      <dgm:spPr/>
    </dgm:pt>
    <dgm:pt modelId="{16DC4FF5-5FE8-403E-B44E-F392C6697B11}" type="pres">
      <dgm:prSet presAssocID="{07F18776-A426-400E-BE42-64897EA1058E}" presName="circ7Tx" presStyleLbl="revTx" presStyleIdx="0" presStyleCnt="0" custScaleX="147062" custLinFactNeighborX="-4176" custLinFactNeighborY="1118">
        <dgm:presLayoutVars>
          <dgm:chMax val="0"/>
          <dgm:chPref val="0"/>
          <dgm:bulletEnabled val="1"/>
        </dgm:presLayoutVars>
      </dgm:prSet>
      <dgm:spPr/>
    </dgm:pt>
  </dgm:ptLst>
  <dgm:cxnLst>
    <dgm:cxn modelId="{9F7E4A01-0811-48BF-9A15-0377649D775D}" type="presOf" srcId="{FD9C0609-A296-4F27-9E58-94C557365D13}" destId="{4A8B15A7-023B-4A72-9765-9CBC05B345C6}" srcOrd="0" destOrd="0" presId="urn:microsoft.com/office/officeart/2005/8/layout/venn1"/>
    <dgm:cxn modelId="{6292A01A-18B5-4F77-97F9-58B1F6D371A1}" type="presOf" srcId="{C3B3182C-C4A9-45D6-BEEF-9509D5683057}" destId="{CBC3E923-2296-47B8-AD2D-1FDDAAC065A0}" srcOrd="0" destOrd="0" presId="urn:microsoft.com/office/officeart/2005/8/layout/venn1"/>
    <dgm:cxn modelId="{1D03D71D-18EE-4BE1-A405-A2BDFE3FB886}" srcId="{C3B3182C-C4A9-45D6-BEEF-9509D5683057}" destId="{0D4CBC03-EF4F-4125-BCB0-7F13CEC53F20}" srcOrd="7" destOrd="0" parTransId="{F11B212E-D92C-4093-A6A7-16DCC52A5007}" sibTransId="{72CB5DA6-4337-4E99-9F91-63CA317E18B2}"/>
    <dgm:cxn modelId="{7C5CA42B-9913-45F6-B029-7BB7F181DD82}" srcId="{C3B3182C-C4A9-45D6-BEEF-9509D5683057}" destId="{54AE9025-062D-449E-A7E5-E1929AF1FD38}" srcOrd="3" destOrd="0" parTransId="{3065D195-ABC8-40A6-A81E-1B996F52C17C}" sibTransId="{F7C5F446-4218-44C3-A191-80F475BFFA90}"/>
    <dgm:cxn modelId="{CBB70B3F-8243-4259-951C-BE1839E6E531}" srcId="{C3B3182C-C4A9-45D6-BEEF-9509D5683057}" destId="{82C7E0C6-2FE2-488A-B105-50663C43BC1B}" srcOrd="2" destOrd="0" parTransId="{52EF960F-E0B1-44A8-B5FE-716443AEB409}" sibTransId="{2D24FFB5-AFBF-4AA3-A050-A939023C8FF3}"/>
    <dgm:cxn modelId="{E9E3CB40-EB3F-42EA-B0C4-4DA2AC7927A1}" srcId="{C3B3182C-C4A9-45D6-BEEF-9509D5683057}" destId="{D9B4762F-9886-47B3-8620-BA9B954DD54C}" srcOrd="5" destOrd="0" parTransId="{0E25E2CF-76AE-41F4-A83E-D3631C5E1F42}" sibTransId="{18DB8B07-9498-4A38-A64B-67AC1EB32099}"/>
    <dgm:cxn modelId="{996D2D5C-9559-4509-A421-F7B92739CA72}" type="presOf" srcId="{D9B4762F-9886-47B3-8620-BA9B954DD54C}" destId="{F05A291F-9427-4143-BF6C-CD21FA3ECA07}" srcOrd="0" destOrd="0" presId="urn:microsoft.com/office/officeart/2005/8/layout/venn1"/>
    <dgm:cxn modelId="{30876565-47D9-4435-80A7-3C99C0849F69}" type="presOf" srcId="{54AE9025-062D-449E-A7E5-E1929AF1FD38}" destId="{49BEC1E0-9512-4D85-85D8-40E0E45F69EA}" srcOrd="0" destOrd="0" presId="urn:microsoft.com/office/officeart/2005/8/layout/venn1"/>
    <dgm:cxn modelId="{FE57D24A-2DBB-45B5-B9BA-3BC9BC75B768}" srcId="{C3B3182C-C4A9-45D6-BEEF-9509D5683057}" destId="{CE5BC8C8-159E-4396-A2D0-C971F06469B7}" srcOrd="8" destOrd="0" parTransId="{C81C28D5-79D5-40BE-AE67-7B732ED51DCC}" sibTransId="{F9EB1F9C-371C-4D5D-9BF2-CB142BDA2CA3}"/>
    <dgm:cxn modelId="{9B8CC150-DF71-4ECA-A647-EC73EB9DCAEC}" srcId="{C3B3182C-C4A9-45D6-BEEF-9509D5683057}" destId="{07F18776-A426-400E-BE42-64897EA1058E}" srcOrd="6" destOrd="0" parTransId="{C597CFA2-3E5A-44FE-9A03-BDACC8186902}" sibTransId="{B7435C56-CD44-46CC-B89C-4B0DE321B220}"/>
    <dgm:cxn modelId="{41E5FF85-27A7-45DE-910D-6ADFF6974C03}" srcId="{C3B3182C-C4A9-45D6-BEEF-9509D5683057}" destId="{D2818C55-2DD0-4A59-BD6F-2647149C2CE3}" srcOrd="1" destOrd="0" parTransId="{FF3202BB-B398-429A-A0F4-FD8E944F78B5}" sibTransId="{1640D3AE-D096-4D41-9110-D830C2DAE610}"/>
    <dgm:cxn modelId="{2CF8968E-ADDE-4A80-9DFB-24B02CFC7786}" type="presOf" srcId="{07F18776-A426-400E-BE42-64897EA1058E}" destId="{16DC4FF5-5FE8-403E-B44E-F392C6697B11}" srcOrd="0" destOrd="0" presId="urn:microsoft.com/office/officeart/2005/8/layout/venn1"/>
    <dgm:cxn modelId="{6E20C9A3-CF69-45C0-A277-2A382FBBFF29}" type="presOf" srcId="{EB3E57ED-3456-4DC3-B030-FB237807744E}" destId="{DFF7452F-D7D1-4009-B4EC-E19749162F1A}" srcOrd="0" destOrd="0" presId="urn:microsoft.com/office/officeart/2005/8/layout/venn1"/>
    <dgm:cxn modelId="{495F98A7-2096-4F78-BE97-4CCBC0981717}" type="presOf" srcId="{D2818C55-2DD0-4A59-BD6F-2647149C2CE3}" destId="{66B7FAD6-3E07-45B4-A79B-8398E155E392}" srcOrd="0" destOrd="0" presId="urn:microsoft.com/office/officeart/2005/8/layout/venn1"/>
    <dgm:cxn modelId="{A3B308B8-4BCB-41F9-97F1-9A7B12B23D4C}" srcId="{C3B3182C-C4A9-45D6-BEEF-9509D5683057}" destId="{EB3E57ED-3456-4DC3-B030-FB237807744E}" srcOrd="0" destOrd="0" parTransId="{855430D9-1F18-4739-A965-963A4C26A52C}" sibTransId="{5463A42C-21E7-4F1C-BDFE-CD0C35005EAC}"/>
    <dgm:cxn modelId="{D7F2F2D3-65DC-447F-A3D1-CECF02D7EA24}" srcId="{C3B3182C-C4A9-45D6-BEEF-9509D5683057}" destId="{FD9C0609-A296-4F27-9E58-94C557365D13}" srcOrd="4" destOrd="0" parTransId="{FCEE5B39-4A06-4ED7-966A-CD34002A19AC}" sibTransId="{39FE6AD4-71DA-4358-8689-F2D4B1D594E8}"/>
    <dgm:cxn modelId="{3392E6E0-0F5C-41B6-8E98-685BFDE04B83}" type="presOf" srcId="{82C7E0C6-2FE2-488A-B105-50663C43BC1B}" destId="{D53F5628-F6AB-41D9-AC68-7D15B7252133}" srcOrd="0" destOrd="0" presId="urn:microsoft.com/office/officeart/2005/8/layout/venn1"/>
    <dgm:cxn modelId="{1971FA2C-38B6-4FEC-AE01-84D3D3EC3798}" type="presParOf" srcId="{CBC3E923-2296-47B8-AD2D-1FDDAAC065A0}" destId="{4E6CF224-AD56-4BC2-BC27-3AFD8B0CEF03}" srcOrd="0" destOrd="0" presId="urn:microsoft.com/office/officeart/2005/8/layout/venn1"/>
    <dgm:cxn modelId="{F4D86F2E-062E-4AB3-ABC2-4A2897970B03}" type="presParOf" srcId="{CBC3E923-2296-47B8-AD2D-1FDDAAC065A0}" destId="{DFF7452F-D7D1-4009-B4EC-E19749162F1A}" srcOrd="1" destOrd="0" presId="urn:microsoft.com/office/officeart/2005/8/layout/venn1"/>
    <dgm:cxn modelId="{4B60682B-838E-4906-BBE0-AD79092D5EE0}" type="presParOf" srcId="{CBC3E923-2296-47B8-AD2D-1FDDAAC065A0}" destId="{847313A4-F5A2-4827-BFA0-E5F4697DE782}" srcOrd="2" destOrd="0" presId="urn:microsoft.com/office/officeart/2005/8/layout/venn1"/>
    <dgm:cxn modelId="{AE362D92-3CE7-45BC-B340-30FD2B45894A}" type="presParOf" srcId="{CBC3E923-2296-47B8-AD2D-1FDDAAC065A0}" destId="{66B7FAD6-3E07-45B4-A79B-8398E155E392}" srcOrd="3" destOrd="0" presId="urn:microsoft.com/office/officeart/2005/8/layout/venn1"/>
    <dgm:cxn modelId="{2F839BFA-C7A9-43F4-827C-80E965CEBC31}" type="presParOf" srcId="{CBC3E923-2296-47B8-AD2D-1FDDAAC065A0}" destId="{A2C67ADD-2D5C-48DD-A067-DAFDFA6E270A}" srcOrd="4" destOrd="0" presId="urn:microsoft.com/office/officeart/2005/8/layout/venn1"/>
    <dgm:cxn modelId="{4497C36D-0E19-4298-AFA5-1DEAAB9ACC34}" type="presParOf" srcId="{CBC3E923-2296-47B8-AD2D-1FDDAAC065A0}" destId="{D53F5628-F6AB-41D9-AC68-7D15B7252133}" srcOrd="5" destOrd="0" presId="urn:microsoft.com/office/officeart/2005/8/layout/venn1"/>
    <dgm:cxn modelId="{670B0567-A8FD-4924-BBF5-4188DD2706F7}" type="presParOf" srcId="{CBC3E923-2296-47B8-AD2D-1FDDAAC065A0}" destId="{D35617FE-314A-4781-8A29-8E799AE105D0}" srcOrd="6" destOrd="0" presId="urn:microsoft.com/office/officeart/2005/8/layout/venn1"/>
    <dgm:cxn modelId="{ACC71E4F-97C2-4D96-8C66-434EEB048FF2}" type="presParOf" srcId="{CBC3E923-2296-47B8-AD2D-1FDDAAC065A0}" destId="{49BEC1E0-9512-4D85-85D8-40E0E45F69EA}" srcOrd="7" destOrd="0" presId="urn:microsoft.com/office/officeart/2005/8/layout/venn1"/>
    <dgm:cxn modelId="{1427B647-C187-4740-B8AD-5C07425A3303}" type="presParOf" srcId="{CBC3E923-2296-47B8-AD2D-1FDDAAC065A0}" destId="{016F1733-2E04-4003-8B86-5FECFA1C52CC}" srcOrd="8" destOrd="0" presId="urn:microsoft.com/office/officeart/2005/8/layout/venn1"/>
    <dgm:cxn modelId="{5F10F91D-D3BB-4EF5-85C9-6F8EF5677EF7}" type="presParOf" srcId="{CBC3E923-2296-47B8-AD2D-1FDDAAC065A0}" destId="{4A8B15A7-023B-4A72-9765-9CBC05B345C6}" srcOrd="9" destOrd="0" presId="urn:microsoft.com/office/officeart/2005/8/layout/venn1"/>
    <dgm:cxn modelId="{BFFF4597-D79B-4560-8C20-BE144D6769FD}" type="presParOf" srcId="{CBC3E923-2296-47B8-AD2D-1FDDAAC065A0}" destId="{7B9E72A5-6D13-4904-92B0-719935F04E1A}" srcOrd="10" destOrd="0" presId="urn:microsoft.com/office/officeart/2005/8/layout/venn1"/>
    <dgm:cxn modelId="{0CFAA853-C62B-4BD8-9A8F-BC3D93A0158F}" type="presParOf" srcId="{CBC3E923-2296-47B8-AD2D-1FDDAAC065A0}" destId="{F05A291F-9427-4143-BF6C-CD21FA3ECA07}" srcOrd="11" destOrd="0" presId="urn:microsoft.com/office/officeart/2005/8/layout/venn1"/>
    <dgm:cxn modelId="{F5E6D6D7-8C39-4044-973F-D8F7C33AE918}" type="presParOf" srcId="{CBC3E923-2296-47B8-AD2D-1FDDAAC065A0}" destId="{6E106BE9-4C9C-43B5-AD25-02E1828D7E08}" srcOrd="12" destOrd="0" presId="urn:microsoft.com/office/officeart/2005/8/layout/venn1"/>
    <dgm:cxn modelId="{547474AB-6FE8-48F3-829A-4C07E8FFF265}" type="presParOf" srcId="{CBC3E923-2296-47B8-AD2D-1FDDAAC065A0}" destId="{16DC4FF5-5FE8-403E-B44E-F392C6697B11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0D4938-4F05-4CC5-A7D2-7FF0475CF147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46F7B6AC-DF62-418E-B047-E4C1A6260F1E}">
      <dgm:prSet phldrT="[Texte]"/>
      <dgm:spPr/>
      <dgm:t>
        <a:bodyPr/>
        <a:lstStyle/>
        <a:p>
          <a:r>
            <a:rPr lang="fr-FR" b="1" dirty="0">
              <a:latin typeface="Marianne"/>
            </a:rPr>
            <a:t>Valoriser son parcours </a:t>
          </a:r>
          <a:r>
            <a:rPr lang="fr-FR" dirty="0">
              <a:latin typeface="Marianne"/>
            </a:rPr>
            <a:t>:  identifier ses compétences, son potentiel, ses aspirations</a:t>
          </a:r>
          <a:endParaRPr lang="fr-FR" dirty="0"/>
        </a:p>
      </dgm:t>
    </dgm:pt>
    <dgm:pt modelId="{C2D74671-0C79-4B67-815A-86828558E7D2}" type="parTrans" cxnId="{9BA96CD4-A72F-4826-874A-74373D6EC264}">
      <dgm:prSet/>
      <dgm:spPr/>
      <dgm:t>
        <a:bodyPr/>
        <a:lstStyle/>
        <a:p>
          <a:endParaRPr lang="fr-FR"/>
        </a:p>
      </dgm:t>
    </dgm:pt>
    <dgm:pt modelId="{9D29AA47-DC83-42A8-B475-3CD98302307C}" type="sibTrans" cxnId="{9BA96CD4-A72F-4826-874A-74373D6EC264}">
      <dgm:prSet/>
      <dgm:spPr/>
      <dgm:t>
        <a:bodyPr/>
        <a:lstStyle/>
        <a:p>
          <a:endParaRPr lang="fr-FR"/>
        </a:p>
      </dgm:t>
    </dgm:pt>
    <dgm:pt modelId="{90C6399F-5BF8-47D7-968C-CE5D8676F4AE}">
      <dgm:prSet/>
      <dgm:spPr/>
      <dgm:t>
        <a:bodyPr/>
        <a:lstStyle/>
        <a:p>
          <a:r>
            <a:rPr lang="fr-FR" dirty="0">
              <a:latin typeface="Marianne"/>
            </a:rPr>
            <a:t>Construire son </a:t>
          </a:r>
          <a:r>
            <a:rPr lang="fr-FR" b="1" dirty="0">
              <a:latin typeface="Marianne"/>
            </a:rPr>
            <a:t>projet professionnel réaliste et réalisable </a:t>
          </a:r>
          <a:r>
            <a:rPr lang="fr-FR" dirty="0">
              <a:latin typeface="Marianne"/>
            </a:rPr>
            <a:t>dans le cadre d’une </a:t>
          </a:r>
          <a:r>
            <a:rPr lang="fr-FR" b="1" dirty="0">
              <a:latin typeface="Marianne"/>
            </a:rPr>
            <a:t>mobilité</a:t>
          </a:r>
          <a:r>
            <a:rPr lang="fr-FR" dirty="0">
              <a:latin typeface="Marianne"/>
            </a:rPr>
            <a:t>, d’une </a:t>
          </a:r>
          <a:r>
            <a:rPr lang="fr-FR" b="1" dirty="0">
              <a:latin typeface="Marianne"/>
            </a:rPr>
            <a:t>démarche concours ou examen professionnel</a:t>
          </a:r>
          <a:r>
            <a:rPr lang="fr-FR" dirty="0">
              <a:latin typeface="Marianne"/>
            </a:rPr>
            <a:t>, d’une </a:t>
          </a:r>
          <a:r>
            <a:rPr lang="fr-FR" b="1" dirty="0">
              <a:latin typeface="Marianne"/>
            </a:rPr>
            <a:t>promotion</a:t>
          </a:r>
          <a:r>
            <a:rPr lang="fr-FR" dirty="0">
              <a:latin typeface="Marianne"/>
            </a:rPr>
            <a:t>, d’une </a:t>
          </a:r>
          <a:r>
            <a:rPr lang="fr-FR" b="1" dirty="0">
              <a:latin typeface="Marianne"/>
            </a:rPr>
            <a:t>reconversion</a:t>
          </a:r>
          <a:r>
            <a:rPr lang="fr-FR" dirty="0">
              <a:latin typeface="Marianne"/>
            </a:rPr>
            <a:t> ou d’une </a:t>
          </a:r>
          <a:r>
            <a:rPr lang="fr-FR" b="1" dirty="0">
              <a:latin typeface="Marianne"/>
            </a:rPr>
            <a:t>réorganisation</a:t>
          </a:r>
        </a:p>
      </dgm:t>
    </dgm:pt>
    <dgm:pt modelId="{3F7E957F-D7EA-4BD5-9A31-4682DB0BFA2B}" type="parTrans" cxnId="{F7FE9706-7AAC-406F-B614-45C5E342D250}">
      <dgm:prSet/>
      <dgm:spPr/>
      <dgm:t>
        <a:bodyPr/>
        <a:lstStyle/>
        <a:p>
          <a:endParaRPr lang="fr-FR"/>
        </a:p>
      </dgm:t>
    </dgm:pt>
    <dgm:pt modelId="{F995E2AF-7511-4B30-AA1F-BC1217DC9667}" type="sibTrans" cxnId="{F7FE9706-7AAC-406F-B614-45C5E342D250}">
      <dgm:prSet/>
      <dgm:spPr/>
      <dgm:t>
        <a:bodyPr/>
        <a:lstStyle/>
        <a:p>
          <a:endParaRPr lang="fr-FR"/>
        </a:p>
      </dgm:t>
    </dgm:pt>
    <dgm:pt modelId="{1F9FDE69-AD64-4095-B9E3-AAF46D00A678}">
      <dgm:prSet/>
      <dgm:spPr/>
      <dgm:t>
        <a:bodyPr/>
        <a:lstStyle/>
        <a:p>
          <a:r>
            <a:rPr lang="fr-FR" dirty="0">
              <a:latin typeface="Marianne"/>
            </a:rPr>
            <a:t>Accompagner un agent dans une </a:t>
          </a:r>
          <a:r>
            <a:rPr lang="fr-FR" b="1" dirty="0">
              <a:latin typeface="Marianne"/>
            </a:rPr>
            <a:t>situation sensible</a:t>
          </a:r>
        </a:p>
      </dgm:t>
    </dgm:pt>
    <dgm:pt modelId="{B4A956D9-A41A-408C-BDA1-4E8AAC2ED1B3}" type="parTrans" cxnId="{2A9B4D9F-7D2E-482F-8F6F-A7F0D8462325}">
      <dgm:prSet/>
      <dgm:spPr/>
      <dgm:t>
        <a:bodyPr/>
        <a:lstStyle/>
        <a:p>
          <a:endParaRPr lang="fr-FR"/>
        </a:p>
      </dgm:t>
    </dgm:pt>
    <dgm:pt modelId="{73FD1239-F54D-48FC-AFC0-F809F7923842}" type="sibTrans" cxnId="{2A9B4D9F-7D2E-482F-8F6F-A7F0D8462325}">
      <dgm:prSet/>
      <dgm:spPr/>
      <dgm:t>
        <a:bodyPr/>
        <a:lstStyle/>
        <a:p>
          <a:endParaRPr lang="fr-FR"/>
        </a:p>
      </dgm:t>
    </dgm:pt>
    <dgm:pt modelId="{06AD036D-424C-4091-A8B8-CFCBE3A6B943}" type="pres">
      <dgm:prSet presAssocID="{4B0D4938-4F05-4CC5-A7D2-7FF0475CF147}" presName="Name0" presStyleCnt="0">
        <dgm:presLayoutVars>
          <dgm:dir/>
          <dgm:resizeHandles val="exact"/>
        </dgm:presLayoutVars>
      </dgm:prSet>
      <dgm:spPr/>
    </dgm:pt>
    <dgm:pt modelId="{3EC81644-BA15-43BD-8044-C4F8DAB81EE4}" type="pres">
      <dgm:prSet presAssocID="{46F7B6AC-DF62-418E-B047-E4C1A6260F1E}" presName="node" presStyleLbl="node1" presStyleIdx="0" presStyleCnt="3" custLinFactNeighborX="-513" custLinFactNeighborY="-4323">
        <dgm:presLayoutVars>
          <dgm:bulletEnabled val="1"/>
        </dgm:presLayoutVars>
      </dgm:prSet>
      <dgm:spPr/>
    </dgm:pt>
    <dgm:pt modelId="{5D982B2C-6677-4D69-8043-5399DBBE6E1F}" type="pres">
      <dgm:prSet presAssocID="{9D29AA47-DC83-42A8-B475-3CD98302307C}" presName="sibTrans" presStyleCnt="0"/>
      <dgm:spPr/>
    </dgm:pt>
    <dgm:pt modelId="{B976FB72-69F0-4F28-8F41-D621BDF20EB5}" type="pres">
      <dgm:prSet presAssocID="{90C6399F-5BF8-47D7-968C-CE5D8676F4AE}" presName="node" presStyleLbl="node1" presStyleIdx="1" presStyleCnt="3">
        <dgm:presLayoutVars>
          <dgm:bulletEnabled val="1"/>
        </dgm:presLayoutVars>
      </dgm:prSet>
      <dgm:spPr/>
    </dgm:pt>
    <dgm:pt modelId="{2415CAA7-69AE-445B-B81F-D60D0634C5E8}" type="pres">
      <dgm:prSet presAssocID="{F995E2AF-7511-4B30-AA1F-BC1217DC9667}" presName="sibTrans" presStyleCnt="0"/>
      <dgm:spPr/>
    </dgm:pt>
    <dgm:pt modelId="{DE97EACC-3338-463D-A0C6-316CC2BBA268}" type="pres">
      <dgm:prSet presAssocID="{1F9FDE69-AD64-4095-B9E3-AAF46D00A678}" presName="node" presStyleLbl="node1" presStyleIdx="2" presStyleCnt="3">
        <dgm:presLayoutVars>
          <dgm:bulletEnabled val="1"/>
        </dgm:presLayoutVars>
      </dgm:prSet>
      <dgm:spPr/>
    </dgm:pt>
  </dgm:ptLst>
  <dgm:cxnLst>
    <dgm:cxn modelId="{F7FE9706-7AAC-406F-B614-45C5E342D250}" srcId="{4B0D4938-4F05-4CC5-A7D2-7FF0475CF147}" destId="{90C6399F-5BF8-47D7-968C-CE5D8676F4AE}" srcOrd="1" destOrd="0" parTransId="{3F7E957F-D7EA-4BD5-9A31-4682DB0BFA2B}" sibTransId="{F995E2AF-7511-4B30-AA1F-BC1217DC9667}"/>
    <dgm:cxn modelId="{4AB58F42-2245-4CA4-8143-47474AEFB93F}" type="presOf" srcId="{46F7B6AC-DF62-418E-B047-E4C1A6260F1E}" destId="{3EC81644-BA15-43BD-8044-C4F8DAB81EE4}" srcOrd="0" destOrd="0" presId="urn:microsoft.com/office/officeart/2005/8/layout/hList6"/>
    <dgm:cxn modelId="{598F3D92-2EC1-4A71-826C-EC257F83DDD4}" type="presOf" srcId="{4B0D4938-4F05-4CC5-A7D2-7FF0475CF147}" destId="{06AD036D-424C-4091-A8B8-CFCBE3A6B943}" srcOrd="0" destOrd="0" presId="urn:microsoft.com/office/officeart/2005/8/layout/hList6"/>
    <dgm:cxn modelId="{2A9B4D9F-7D2E-482F-8F6F-A7F0D8462325}" srcId="{4B0D4938-4F05-4CC5-A7D2-7FF0475CF147}" destId="{1F9FDE69-AD64-4095-B9E3-AAF46D00A678}" srcOrd="2" destOrd="0" parTransId="{B4A956D9-A41A-408C-BDA1-4E8AAC2ED1B3}" sibTransId="{73FD1239-F54D-48FC-AFC0-F809F7923842}"/>
    <dgm:cxn modelId="{1334D3BF-292F-4239-8622-DC792FD27E26}" type="presOf" srcId="{90C6399F-5BF8-47D7-968C-CE5D8676F4AE}" destId="{B976FB72-69F0-4F28-8F41-D621BDF20EB5}" srcOrd="0" destOrd="0" presId="urn:microsoft.com/office/officeart/2005/8/layout/hList6"/>
    <dgm:cxn modelId="{9BA96CD4-A72F-4826-874A-74373D6EC264}" srcId="{4B0D4938-4F05-4CC5-A7D2-7FF0475CF147}" destId="{46F7B6AC-DF62-418E-B047-E4C1A6260F1E}" srcOrd="0" destOrd="0" parTransId="{C2D74671-0C79-4B67-815A-86828558E7D2}" sibTransId="{9D29AA47-DC83-42A8-B475-3CD98302307C}"/>
    <dgm:cxn modelId="{860E8FEB-BEB6-490B-B878-C8EFBF614685}" type="presOf" srcId="{1F9FDE69-AD64-4095-B9E3-AAF46D00A678}" destId="{DE97EACC-3338-463D-A0C6-316CC2BBA268}" srcOrd="0" destOrd="0" presId="urn:microsoft.com/office/officeart/2005/8/layout/hList6"/>
    <dgm:cxn modelId="{FCD32B29-622E-4AFD-B90F-737FCD707753}" type="presParOf" srcId="{06AD036D-424C-4091-A8B8-CFCBE3A6B943}" destId="{3EC81644-BA15-43BD-8044-C4F8DAB81EE4}" srcOrd="0" destOrd="0" presId="urn:microsoft.com/office/officeart/2005/8/layout/hList6"/>
    <dgm:cxn modelId="{356E7BFC-D87B-4137-B11A-169527336E90}" type="presParOf" srcId="{06AD036D-424C-4091-A8B8-CFCBE3A6B943}" destId="{5D982B2C-6677-4D69-8043-5399DBBE6E1F}" srcOrd="1" destOrd="0" presId="urn:microsoft.com/office/officeart/2005/8/layout/hList6"/>
    <dgm:cxn modelId="{B8F651E3-52EE-4160-BC5E-FA01E0E66B44}" type="presParOf" srcId="{06AD036D-424C-4091-A8B8-CFCBE3A6B943}" destId="{B976FB72-69F0-4F28-8F41-D621BDF20EB5}" srcOrd="2" destOrd="0" presId="urn:microsoft.com/office/officeart/2005/8/layout/hList6"/>
    <dgm:cxn modelId="{4433CA2B-4DBD-4DF2-AE66-39E03E3113DD}" type="presParOf" srcId="{06AD036D-424C-4091-A8B8-CFCBE3A6B943}" destId="{2415CAA7-69AE-445B-B81F-D60D0634C5E8}" srcOrd="3" destOrd="0" presId="urn:microsoft.com/office/officeart/2005/8/layout/hList6"/>
    <dgm:cxn modelId="{D93AAA25-D5B9-4424-9705-9073D0112A67}" type="presParOf" srcId="{06AD036D-424C-4091-A8B8-CFCBE3A6B943}" destId="{DE97EACC-3338-463D-A0C6-316CC2BBA26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8E4D5B-4598-44C9-B8E1-2A9D92B9B8CB}" type="doc">
      <dgm:prSet loTypeId="urn:microsoft.com/office/officeart/2005/8/layout/hList7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E4174A76-9952-4373-8D51-07E3E1C595B1}">
      <dgm:prSet custT="1"/>
      <dgm:spPr/>
      <dgm:t>
        <a:bodyPr/>
        <a:lstStyle/>
        <a:p>
          <a:pPr rtl="0"/>
          <a:r>
            <a:rPr lang="fr-FR" sz="1200" dirty="0">
              <a:latin typeface="Marianne" panose="02000000000000000000" pitchFamily="50" charset="0"/>
            </a:rPr>
            <a:t>Une vaste gamme </a:t>
          </a:r>
          <a:r>
            <a:rPr lang="fr-FR" sz="1200" b="1" dirty="0">
              <a:latin typeface="Marianne" panose="02000000000000000000" pitchFamily="50" charset="0"/>
            </a:rPr>
            <a:t>d’outils et de modalités d’accompagnement</a:t>
          </a:r>
          <a:r>
            <a:rPr lang="fr-FR" sz="1200" dirty="0">
              <a:latin typeface="Marianne" panose="02000000000000000000" pitchFamily="50" charset="0"/>
            </a:rPr>
            <a:t> : entretiens (individuels ou collectifs), ateliers, en présentiel ou </a:t>
          </a:r>
          <a:r>
            <a:rPr lang="fr-FR" sz="1200" dirty="0" err="1">
              <a:latin typeface="Marianne" panose="02000000000000000000" pitchFamily="50" charset="0"/>
            </a:rPr>
            <a:t>distanciel</a:t>
          </a:r>
          <a:r>
            <a:rPr lang="fr-FR" sz="1200" dirty="0">
              <a:latin typeface="Marianne" panose="02000000000000000000" pitchFamily="50" charset="0"/>
            </a:rPr>
            <a:t>, dans les CVRH et dans les services</a:t>
          </a:r>
        </a:p>
      </dgm:t>
    </dgm:pt>
    <dgm:pt modelId="{F98AD6F3-F4AC-4FF3-B375-A64C830B1E8F}" type="parTrans" cxnId="{661E2D6A-E009-483B-A2F7-0A3E0FC03582}">
      <dgm:prSet/>
      <dgm:spPr/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5987B257-2EFC-46D3-88A3-E31F0FB557FA}" type="sibTrans" cxnId="{661E2D6A-E009-483B-A2F7-0A3E0FC03582}">
      <dgm:prSet/>
      <dgm:spPr/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BF7E2217-1909-48A8-9345-367A2ACCF7A6}">
      <dgm:prSet custT="1"/>
      <dgm:spPr/>
      <dgm:t>
        <a:bodyPr/>
        <a:lstStyle/>
        <a:p>
          <a:pPr rtl="0">
            <a:spcBef>
              <a:spcPts val="1200"/>
            </a:spcBef>
          </a:pPr>
          <a:endParaRPr lang="fr-FR" sz="600" dirty="0">
            <a:latin typeface="Marianne" panose="02000000000000000000" pitchFamily="50" charset="0"/>
          </a:endParaRPr>
        </a:p>
        <a:p>
          <a:pPr rtl="0">
            <a:spcBef>
              <a:spcPts val="0"/>
            </a:spcBef>
          </a:pPr>
          <a:r>
            <a:rPr lang="fr-FR" sz="1200" dirty="0">
              <a:latin typeface="Marianne" panose="02000000000000000000" pitchFamily="50" charset="0"/>
            </a:rPr>
            <a:t>Une bonne </a:t>
          </a:r>
          <a:r>
            <a:rPr lang="fr-FR" sz="1200" b="1" dirty="0">
              <a:latin typeface="Marianne" panose="02000000000000000000" pitchFamily="50" charset="0"/>
            </a:rPr>
            <a:t>connaissance :</a:t>
          </a:r>
          <a:r>
            <a:rPr lang="fr-FR" sz="1200" dirty="0">
              <a:latin typeface="Marianne" panose="02000000000000000000" pitchFamily="50" charset="0"/>
            </a:rPr>
            <a:t> </a:t>
          </a:r>
        </a:p>
        <a:p>
          <a:pPr rtl="0">
            <a:spcBef>
              <a:spcPct val="0"/>
            </a:spcBef>
          </a:pPr>
          <a:r>
            <a:rPr lang="fr-FR" sz="1200" dirty="0">
              <a:latin typeface="Marianne" panose="02000000000000000000" pitchFamily="50" charset="0"/>
            </a:rPr>
            <a:t>- des territoires, de leurs acteurs et de leurs enjeux</a:t>
          </a:r>
        </a:p>
        <a:p>
          <a:pPr rtl="0">
            <a:spcBef>
              <a:spcPct val="0"/>
            </a:spcBef>
          </a:pPr>
          <a:r>
            <a:rPr lang="fr-FR" sz="1200" dirty="0">
              <a:latin typeface="Marianne" panose="02000000000000000000" pitchFamily="50" charset="0"/>
            </a:rPr>
            <a:t>- des métiers, des services, des processus de réorganisation et de leur accompagnement</a:t>
          </a:r>
        </a:p>
      </dgm:t>
    </dgm:pt>
    <dgm:pt modelId="{12798A54-D83F-4D5A-8139-A406827EA2E0}" type="parTrans" cxnId="{0D50C18A-7078-4D8E-8325-8920CC698A09}">
      <dgm:prSet/>
      <dgm:spPr/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F12BDBB5-38C1-49C8-A184-9473EDF8F99F}" type="sibTrans" cxnId="{0D50C18A-7078-4D8E-8325-8920CC698A09}">
      <dgm:prSet/>
      <dgm:spPr/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3D5C1211-FF95-47F3-90C7-C340DE42C7BD}">
      <dgm:prSet custT="1"/>
      <dgm:spPr/>
      <dgm:t>
        <a:bodyPr/>
        <a:lstStyle/>
        <a:p>
          <a:pPr rtl="0"/>
          <a:r>
            <a:rPr lang="fr-FR" sz="1200" dirty="0">
              <a:latin typeface="Marianne" panose="02000000000000000000" pitchFamily="50" charset="0"/>
            </a:rPr>
            <a:t>Une vision des possibilités </a:t>
          </a:r>
          <a:r>
            <a:rPr lang="fr-FR" sz="1200" b="1" dirty="0">
              <a:latin typeface="Marianne" panose="02000000000000000000" pitchFamily="50" charset="0"/>
            </a:rPr>
            <a:t>d’évolution de carrière </a:t>
          </a:r>
          <a:r>
            <a:rPr lang="fr-FR" sz="1200" dirty="0">
              <a:latin typeface="Marianne" panose="02000000000000000000" pitchFamily="50" charset="0"/>
            </a:rPr>
            <a:t>et de </a:t>
          </a:r>
          <a:r>
            <a:rPr lang="fr-FR" sz="1200" b="1" dirty="0">
              <a:latin typeface="Marianne" panose="02000000000000000000" pitchFamily="50" charset="0"/>
            </a:rPr>
            <a:t>reconversion</a:t>
          </a:r>
          <a:endParaRPr lang="fr-FR" sz="1200" dirty="0">
            <a:latin typeface="Marianne" panose="02000000000000000000" pitchFamily="50" charset="0"/>
          </a:endParaRPr>
        </a:p>
      </dgm:t>
    </dgm:pt>
    <dgm:pt modelId="{B2D4C37D-0B01-40A9-A705-ED3F3F6327B3}" type="parTrans" cxnId="{278E190E-2D23-4166-B6C4-6DC2D7650505}">
      <dgm:prSet/>
      <dgm:spPr/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8D89AF69-F7E4-42A1-9305-6B691E0A51D2}" type="sibTrans" cxnId="{278E190E-2D23-4166-B6C4-6DC2D7650505}">
      <dgm:prSet/>
      <dgm:spPr/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A3DAED5B-19A8-46AC-AF7D-B5CB1DE7BF77}">
      <dgm:prSet custT="1"/>
      <dgm:spPr/>
      <dgm:t>
        <a:bodyPr/>
        <a:lstStyle/>
        <a:p>
          <a:pPr rtl="0"/>
          <a:r>
            <a:rPr lang="fr-FR" sz="1200" dirty="0">
              <a:latin typeface="Marianne" panose="02000000000000000000" pitchFamily="50" charset="0"/>
            </a:rPr>
            <a:t>Une </a:t>
          </a:r>
          <a:r>
            <a:rPr lang="fr-FR" sz="1200" b="1" dirty="0">
              <a:latin typeface="Marianne" panose="02000000000000000000" pitchFamily="50" charset="0"/>
            </a:rPr>
            <a:t>veille</a:t>
          </a:r>
          <a:r>
            <a:rPr lang="fr-FR" sz="1200" dirty="0">
              <a:latin typeface="Marianne" panose="02000000000000000000" pitchFamily="50" charset="0"/>
            </a:rPr>
            <a:t> sur le contexte de transformation de la fonction publique et du pôle ministériel</a:t>
          </a:r>
        </a:p>
      </dgm:t>
    </dgm:pt>
    <dgm:pt modelId="{5F239CDB-D76F-40A2-88FD-5F9E389647B6}" type="parTrans" cxnId="{92994E56-E2AA-4B4D-B920-FC336B9DE557}">
      <dgm:prSet/>
      <dgm:spPr/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1A6FE7E2-DDE6-4FEC-B69D-55461FD3EE5F}" type="sibTrans" cxnId="{92994E56-E2AA-4B4D-B920-FC336B9DE557}">
      <dgm:prSet/>
      <dgm:spPr/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FFBF9B15-59CD-41B2-A551-B470461A5EDB}">
      <dgm:prSet custT="1"/>
      <dgm:spPr/>
      <dgm:t>
        <a:bodyPr/>
        <a:lstStyle/>
        <a:p>
          <a:pPr rtl="0"/>
          <a:r>
            <a:rPr lang="fr-FR" sz="1200" dirty="0">
              <a:latin typeface="Marianne" panose="02000000000000000000" pitchFamily="50" charset="0"/>
            </a:rPr>
            <a:t>Des </a:t>
          </a:r>
          <a:r>
            <a:rPr lang="fr-FR" sz="1200" b="1" dirty="0">
              <a:latin typeface="Marianne" panose="02000000000000000000" pitchFamily="50" charset="0"/>
            </a:rPr>
            <a:t>échanges</a:t>
          </a:r>
          <a:r>
            <a:rPr lang="fr-FR" sz="1200" dirty="0">
              <a:latin typeface="Marianne" panose="02000000000000000000" pitchFamily="50" charset="0"/>
            </a:rPr>
            <a:t> avec les autres acteurs de l’accompagnement ministériel et interministériel</a:t>
          </a:r>
        </a:p>
      </dgm:t>
    </dgm:pt>
    <dgm:pt modelId="{41349016-D382-401A-8EBA-FC5F43FFC5F0}" type="parTrans" cxnId="{639886E3-40CE-4860-A6BE-1770261B79F3}">
      <dgm:prSet/>
      <dgm:spPr/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61F10CD4-0E1A-420C-9504-696625325C5A}" type="sibTrans" cxnId="{639886E3-40CE-4860-A6BE-1770261B79F3}">
      <dgm:prSet/>
      <dgm:spPr/>
      <dgm:t>
        <a:bodyPr/>
        <a:lstStyle/>
        <a:p>
          <a:endParaRPr lang="fr-FR" sz="1200">
            <a:latin typeface="Marianne" panose="02000000000000000000" pitchFamily="50" charset="0"/>
          </a:endParaRPr>
        </a:p>
      </dgm:t>
    </dgm:pt>
    <dgm:pt modelId="{3854FA6B-927B-4444-A9A0-B60D647518F1}" type="pres">
      <dgm:prSet presAssocID="{648E4D5B-4598-44C9-B8E1-2A9D92B9B8CB}" presName="Name0" presStyleCnt="0">
        <dgm:presLayoutVars>
          <dgm:dir/>
          <dgm:resizeHandles val="exact"/>
        </dgm:presLayoutVars>
      </dgm:prSet>
      <dgm:spPr/>
    </dgm:pt>
    <dgm:pt modelId="{9BA9FCAA-F990-4F34-A079-64488F21B47B}" type="pres">
      <dgm:prSet presAssocID="{648E4D5B-4598-44C9-B8E1-2A9D92B9B8CB}" presName="fgShape" presStyleLbl="fgShp" presStyleIdx="0" presStyleCnt="1" custLinFactNeighborY="13548"/>
      <dgm:spPr/>
    </dgm:pt>
    <dgm:pt modelId="{4208C723-AB73-4E4B-A5DA-7FDE73C9C8FF}" type="pres">
      <dgm:prSet presAssocID="{648E4D5B-4598-44C9-B8E1-2A9D92B9B8CB}" presName="linComp" presStyleCnt="0"/>
      <dgm:spPr/>
    </dgm:pt>
    <dgm:pt modelId="{5A35F2E4-0E10-41EA-A9CC-3917B1E6C963}" type="pres">
      <dgm:prSet presAssocID="{E4174A76-9952-4373-8D51-07E3E1C595B1}" presName="compNode" presStyleCnt="0"/>
      <dgm:spPr/>
    </dgm:pt>
    <dgm:pt modelId="{B47D1D1B-FB66-48AC-86D5-5560B8D5A256}" type="pres">
      <dgm:prSet presAssocID="{E4174A76-9952-4373-8D51-07E3E1C595B1}" presName="bkgdShape" presStyleLbl="node1" presStyleIdx="0" presStyleCnt="5" custScaleX="164817"/>
      <dgm:spPr/>
    </dgm:pt>
    <dgm:pt modelId="{D1DE6A3A-A21E-41F6-AEA5-4E318CE5F5A4}" type="pres">
      <dgm:prSet presAssocID="{E4174A76-9952-4373-8D51-07E3E1C595B1}" presName="nodeTx" presStyleLbl="node1" presStyleIdx="0" presStyleCnt="5">
        <dgm:presLayoutVars>
          <dgm:bulletEnabled val="1"/>
        </dgm:presLayoutVars>
      </dgm:prSet>
      <dgm:spPr/>
    </dgm:pt>
    <dgm:pt modelId="{37D0DDF8-41FB-4B1C-BB39-029DF3C9323F}" type="pres">
      <dgm:prSet presAssocID="{E4174A76-9952-4373-8D51-07E3E1C595B1}" presName="invisiNode" presStyleLbl="node1" presStyleIdx="0" presStyleCnt="5"/>
      <dgm:spPr/>
    </dgm:pt>
    <dgm:pt modelId="{9A7BA0BC-31A8-4CAB-94A1-E99951EC6D73}" type="pres">
      <dgm:prSet presAssocID="{E4174A76-9952-4373-8D51-07E3E1C595B1}" presName="imagNode" presStyleLbl="fgImgPlace1" presStyleIdx="0" presStyleCnt="5" custLinFactNeighborX="1273" custLinFactNeighborY="-23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53CE149-9DDF-495B-A070-EB1BEEAB78D5}" type="pres">
      <dgm:prSet presAssocID="{5987B257-2EFC-46D3-88A3-E31F0FB557FA}" presName="sibTrans" presStyleLbl="sibTrans2D1" presStyleIdx="0" presStyleCnt="0"/>
      <dgm:spPr/>
    </dgm:pt>
    <dgm:pt modelId="{F0916DC1-CCC9-42F2-888C-1AA594A04351}" type="pres">
      <dgm:prSet presAssocID="{BF7E2217-1909-48A8-9345-367A2ACCF7A6}" presName="compNode" presStyleCnt="0"/>
      <dgm:spPr/>
    </dgm:pt>
    <dgm:pt modelId="{D35BA708-3DCC-4D45-B362-8B4FA7E9AE5F}" type="pres">
      <dgm:prSet presAssocID="{BF7E2217-1909-48A8-9345-367A2ACCF7A6}" presName="bkgdShape" presStyleLbl="node1" presStyleIdx="1" presStyleCnt="5" custScaleX="156393"/>
      <dgm:spPr/>
    </dgm:pt>
    <dgm:pt modelId="{B16ED8E7-DFA5-4D08-8C4D-82A6EAD3E5C7}" type="pres">
      <dgm:prSet presAssocID="{BF7E2217-1909-48A8-9345-367A2ACCF7A6}" presName="nodeTx" presStyleLbl="node1" presStyleIdx="1" presStyleCnt="5">
        <dgm:presLayoutVars>
          <dgm:bulletEnabled val="1"/>
        </dgm:presLayoutVars>
      </dgm:prSet>
      <dgm:spPr/>
    </dgm:pt>
    <dgm:pt modelId="{E99AF258-DFA9-455D-9115-72785C8B0D94}" type="pres">
      <dgm:prSet presAssocID="{BF7E2217-1909-48A8-9345-367A2ACCF7A6}" presName="invisiNode" presStyleLbl="node1" presStyleIdx="1" presStyleCnt="5"/>
      <dgm:spPr/>
    </dgm:pt>
    <dgm:pt modelId="{B04E892B-E67C-4808-8B35-0D998A8D5EC0}" type="pres">
      <dgm:prSet presAssocID="{BF7E2217-1909-48A8-9345-367A2ACCF7A6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8C77D10B-CAC9-4C9C-84CD-C605C03A8080}" type="pres">
      <dgm:prSet presAssocID="{F12BDBB5-38C1-49C8-A184-9473EDF8F99F}" presName="sibTrans" presStyleLbl="sibTrans2D1" presStyleIdx="0" presStyleCnt="0"/>
      <dgm:spPr/>
    </dgm:pt>
    <dgm:pt modelId="{C20E0870-0596-454A-9214-3F37777646BD}" type="pres">
      <dgm:prSet presAssocID="{3D5C1211-FF95-47F3-90C7-C340DE42C7BD}" presName="compNode" presStyleCnt="0"/>
      <dgm:spPr/>
    </dgm:pt>
    <dgm:pt modelId="{8266B048-9721-4F6B-B29F-4C67311C3C81}" type="pres">
      <dgm:prSet presAssocID="{3D5C1211-FF95-47F3-90C7-C340DE42C7BD}" presName="bkgdShape" presStyleLbl="node1" presStyleIdx="2" presStyleCnt="5" custScaleX="115497"/>
      <dgm:spPr/>
    </dgm:pt>
    <dgm:pt modelId="{E62F7000-F099-46D5-961E-16590CBF27B3}" type="pres">
      <dgm:prSet presAssocID="{3D5C1211-FF95-47F3-90C7-C340DE42C7BD}" presName="nodeTx" presStyleLbl="node1" presStyleIdx="2" presStyleCnt="5">
        <dgm:presLayoutVars>
          <dgm:bulletEnabled val="1"/>
        </dgm:presLayoutVars>
      </dgm:prSet>
      <dgm:spPr/>
    </dgm:pt>
    <dgm:pt modelId="{B059AD63-E4BF-4111-ACB9-E09DD6843567}" type="pres">
      <dgm:prSet presAssocID="{3D5C1211-FF95-47F3-90C7-C340DE42C7BD}" presName="invisiNode" presStyleLbl="node1" presStyleIdx="2" presStyleCnt="5"/>
      <dgm:spPr/>
    </dgm:pt>
    <dgm:pt modelId="{7733FCA9-5A24-4697-9FC8-3E380F381936}" type="pres">
      <dgm:prSet presAssocID="{3D5C1211-FF95-47F3-90C7-C340DE42C7BD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BA858B1-2E33-4B34-9045-4AE3EB3664B8}" type="pres">
      <dgm:prSet presAssocID="{8D89AF69-F7E4-42A1-9305-6B691E0A51D2}" presName="sibTrans" presStyleLbl="sibTrans2D1" presStyleIdx="0" presStyleCnt="0"/>
      <dgm:spPr/>
    </dgm:pt>
    <dgm:pt modelId="{7E4E7A88-172B-4445-8647-653CB38DEA04}" type="pres">
      <dgm:prSet presAssocID="{A3DAED5B-19A8-46AC-AF7D-B5CB1DE7BF77}" presName="compNode" presStyleCnt="0"/>
      <dgm:spPr/>
    </dgm:pt>
    <dgm:pt modelId="{FF339EC8-DE90-435A-AC13-CE0D4779939D}" type="pres">
      <dgm:prSet presAssocID="{A3DAED5B-19A8-46AC-AF7D-B5CB1DE7BF77}" presName="bkgdShape" presStyleLbl="node1" presStyleIdx="3" presStyleCnt="5" custScaleX="105109"/>
      <dgm:spPr/>
    </dgm:pt>
    <dgm:pt modelId="{D28E87CC-5BAA-4C66-A94A-FEFE471B49D0}" type="pres">
      <dgm:prSet presAssocID="{A3DAED5B-19A8-46AC-AF7D-B5CB1DE7BF77}" presName="nodeTx" presStyleLbl="node1" presStyleIdx="3" presStyleCnt="5">
        <dgm:presLayoutVars>
          <dgm:bulletEnabled val="1"/>
        </dgm:presLayoutVars>
      </dgm:prSet>
      <dgm:spPr/>
    </dgm:pt>
    <dgm:pt modelId="{970C106E-E86B-498C-BF1A-983697680D8F}" type="pres">
      <dgm:prSet presAssocID="{A3DAED5B-19A8-46AC-AF7D-B5CB1DE7BF77}" presName="invisiNode" presStyleLbl="node1" presStyleIdx="3" presStyleCnt="5"/>
      <dgm:spPr/>
    </dgm:pt>
    <dgm:pt modelId="{2C7EC54B-76A4-4796-BC8D-448022B2D98C}" type="pres">
      <dgm:prSet presAssocID="{A3DAED5B-19A8-46AC-AF7D-B5CB1DE7BF77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D27CB10-B6D9-4C46-91FF-3F72605FD294}" type="pres">
      <dgm:prSet presAssocID="{1A6FE7E2-DDE6-4FEC-B69D-55461FD3EE5F}" presName="sibTrans" presStyleLbl="sibTrans2D1" presStyleIdx="0" presStyleCnt="0"/>
      <dgm:spPr/>
    </dgm:pt>
    <dgm:pt modelId="{6D60D1BB-7DE8-42FF-B3AE-20E517406844}" type="pres">
      <dgm:prSet presAssocID="{FFBF9B15-59CD-41B2-A551-B470461A5EDB}" presName="compNode" presStyleCnt="0"/>
      <dgm:spPr/>
    </dgm:pt>
    <dgm:pt modelId="{E82AC49E-79C7-4CD3-8657-1227718A5B19}" type="pres">
      <dgm:prSet presAssocID="{FFBF9B15-59CD-41B2-A551-B470461A5EDB}" presName="bkgdShape" presStyleLbl="node1" presStyleIdx="4" presStyleCnt="5"/>
      <dgm:spPr/>
    </dgm:pt>
    <dgm:pt modelId="{A6CF92DF-4F5A-409F-9909-CB6B78F18390}" type="pres">
      <dgm:prSet presAssocID="{FFBF9B15-59CD-41B2-A551-B470461A5EDB}" presName="nodeTx" presStyleLbl="node1" presStyleIdx="4" presStyleCnt="5">
        <dgm:presLayoutVars>
          <dgm:bulletEnabled val="1"/>
        </dgm:presLayoutVars>
      </dgm:prSet>
      <dgm:spPr/>
    </dgm:pt>
    <dgm:pt modelId="{64C7143F-DC6E-4991-9EF2-608DAE933889}" type="pres">
      <dgm:prSet presAssocID="{FFBF9B15-59CD-41B2-A551-B470461A5EDB}" presName="invisiNode" presStyleLbl="node1" presStyleIdx="4" presStyleCnt="5"/>
      <dgm:spPr/>
    </dgm:pt>
    <dgm:pt modelId="{00E580E1-6978-43CF-B56C-9E597B0322EC}" type="pres">
      <dgm:prSet presAssocID="{FFBF9B15-59CD-41B2-A551-B470461A5EDB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</dgm:ptLst>
  <dgm:cxnLst>
    <dgm:cxn modelId="{278E190E-2D23-4166-B6C4-6DC2D7650505}" srcId="{648E4D5B-4598-44C9-B8E1-2A9D92B9B8CB}" destId="{3D5C1211-FF95-47F3-90C7-C340DE42C7BD}" srcOrd="2" destOrd="0" parTransId="{B2D4C37D-0B01-40A9-A705-ED3F3F6327B3}" sibTransId="{8D89AF69-F7E4-42A1-9305-6B691E0A51D2}"/>
    <dgm:cxn modelId="{50DD1F2E-0997-4452-9B5A-2C21BB325CC5}" type="presOf" srcId="{BF7E2217-1909-48A8-9345-367A2ACCF7A6}" destId="{D35BA708-3DCC-4D45-B362-8B4FA7E9AE5F}" srcOrd="0" destOrd="0" presId="urn:microsoft.com/office/officeart/2005/8/layout/hList7"/>
    <dgm:cxn modelId="{AEDEE13E-C53F-4DEF-B8DE-14E6E85F0B3C}" type="presOf" srcId="{3D5C1211-FF95-47F3-90C7-C340DE42C7BD}" destId="{E62F7000-F099-46D5-961E-16590CBF27B3}" srcOrd="1" destOrd="0" presId="urn:microsoft.com/office/officeart/2005/8/layout/hList7"/>
    <dgm:cxn modelId="{B2A7A741-1D0A-4126-8596-143E60DDCBF8}" type="presOf" srcId="{3D5C1211-FF95-47F3-90C7-C340DE42C7BD}" destId="{8266B048-9721-4F6B-B29F-4C67311C3C81}" srcOrd="0" destOrd="0" presId="urn:microsoft.com/office/officeart/2005/8/layout/hList7"/>
    <dgm:cxn modelId="{E3EDD468-2FE6-4198-B8D5-EECAC665679B}" type="presOf" srcId="{A3DAED5B-19A8-46AC-AF7D-B5CB1DE7BF77}" destId="{D28E87CC-5BAA-4C66-A94A-FEFE471B49D0}" srcOrd="1" destOrd="0" presId="urn:microsoft.com/office/officeart/2005/8/layout/hList7"/>
    <dgm:cxn modelId="{661E2D6A-E009-483B-A2F7-0A3E0FC03582}" srcId="{648E4D5B-4598-44C9-B8E1-2A9D92B9B8CB}" destId="{E4174A76-9952-4373-8D51-07E3E1C595B1}" srcOrd="0" destOrd="0" parTransId="{F98AD6F3-F4AC-4FF3-B375-A64C830B1E8F}" sibTransId="{5987B257-2EFC-46D3-88A3-E31F0FB557FA}"/>
    <dgm:cxn modelId="{3BC2E44C-CAD3-4BDC-9A8F-6907C54EDAEB}" type="presOf" srcId="{648E4D5B-4598-44C9-B8E1-2A9D92B9B8CB}" destId="{3854FA6B-927B-4444-A9A0-B60D647518F1}" srcOrd="0" destOrd="0" presId="urn:microsoft.com/office/officeart/2005/8/layout/hList7"/>
    <dgm:cxn modelId="{4390A44D-D761-4CE6-92EE-DD5F4A9F9A5A}" type="presOf" srcId="{FFBF9B15-59CD-41B2-A551-B470461A5EDB}" destId="{A6CF92DF-4F5A-409F-9909-CB6B78F18390}" srcOrd="1" destOrd="0" presId="urn:microsoft.com/office/officeart/2005/8/layout/hList7"/>
    <dgm:cxn modelId="{92994E56-E2AA-4B4D-B920-FC336B9DE557}" srcId="{648E4D5B-4598-44C9-B8E1-2A9D92B9B8CB}" destId="{A3DAED5B-19A8-46AC-AF7D-B5CB1DE7BF77}" srcOrd="3" destOrd="0" parTransId="{5F239CDB-D76F-40A2-88FD-5F9E389647B6}" sibTransId="{1A6FE7E2-DDE6-4FEC-B69D-55461FD3EE5F}"/>
    <dgm:cxn modelId="{D001FE76-C398-400C-A4E7-6A5D39EC8825}" type="presOf" srcId="{F12BDBB5-38C1-49C8-A184-9473EDF8F99F}" destId="{8C77D10B-CAC9-4C9C-84CD-C605C03A8080}" srcOrd="0" destOrd="0" presId="urn:microsoft.com/office/officeart/2005/8/layout/hList7"/>
    <dgm:cxn modelId="{468A2D77-87FC-4C33-805E-24EAC16845A3}" type="presOf" srcId="{E4174A76-9952-4373-8D51-07E3E1C595B1}" destId="{B47D1D1B-FB66-48AC-86D5-5560B8D5A256}" srcOrd="0" destOrd="0" presId="urn:microsoft.com/office/officeart/2005/8/layout/hList7"/>
    <dgm:cxn modelId="{7B441E82-C95C-4220-9D67-6E23F0CA4D88}" type="presOf" srcId="{5987B257-2EFC-46D3-88A3-E31F0FB557FA}" destId="{F53CE149-9DDF-495B-A070-EB1BEEAB78D5}" srcOrd="0" destOrd="0" presId="urn:microsoft.com/office/officeart/2005/8/layout/hList7"/>
    <dgm:cxn modelId="{77ABF282-C9DD-47EE-9B8B-49AC98464BE9}" type="presOf" srcId="{E4174A76-9952-4373-8D51-07E3E1C595B1}" destId="{D1DE6A3A-A21E-41F6-AEA5-4E318CE5F5A4}" srcOrd="1" destOrd="0" presId="urn:microsoft.com/office/officeart/2005/8/layout/hList7"/>
    <dgm:cxn modelId="{0D50C18A-7078-4D8E-8325-8920CC698A09}" srcId="{648E4D5B-4598-44C9-B8E1-2A9D92B9B8CB}" destId="{BF7E2217-1909-48A8-9345-367A2ACCF7A6}" srcOrd="1" destOrd="0" parTransId="{12798A54-D83F-4D5A-8139-A406827EA2E0}" sibTransId="{F12BDBB5-38C1-49C8-A184-9473EDF8F99F}"/>
    <dgm:cxn modelId="{A46839A3-6F05-416E-B48B-88905A45F208}" type="presOf" srcId="{FFBF9B15-59CD-41B2-A551-B470461A5EDB}" destId="{E82AC49E-79C7-4CD3-8657-1227718A5B19}" srcOrd="0" destOrd="0" presId="urn:microsoft.com/office/officeart/2005/8/layout/hList7"/>
    <dgm:cxn modelId="{5935FCA4-C94C-4C58-A73A-9B69BEE38595}" type="presOf" srcId="{A3DAED5B-19A8-46AC-AF7D-B5CB1DE7BF77}" destId="{FF339EC8-DE90-435A-AC13-CE0D4779939D}" srcOrd="0" destOrd="0" presId="urn:microsoft.com/office/officeart/2005/8/layout/hList7"/>
    <dgm:cxn modelId="{19DE22AB-2EC5-452A-9CAA-78B674C6BDB8}" type="presOf" srcId="{1A6FE7E2-DDE6-4FEC-B69D-55461FD3EE5F}" destId="{1D27CB10-B6D9-4C46-91FF-3F72605FD294}" srcOrd="0" destOrd="0" presId="urn:microsoft.com/office/officeart/2005/8/layout/hList7"/>
    <dgm:cxn modelId="{1865BCCD-418D-4461-BF87-7FB7BCC055CD}" type="presOf" srcId="{8D89AF69-F7E4-42A1-9305-6B691E0A51D2}" destId="{ABA858B1-2E33-4B34-9045-4AE3EB3664B8}" srcOrd="0" destOrd="0" presId="urn:microsoft.com/office/officeart/2005/8/layout/hList7"/>
    <dgm:cxn modelId="{639886E3-40CE-4860-A6BE-1770261B79F3}" srcId="{648E4D5B-4598-44C9-B8E1-2A9D92B9B8CB}" destId="{FFBF9B15-59CD-41B2-A551-B470461A5EDB}" srcOrd="4" destOrd="0" parTransId="{41349016-D382-401A-8EBA-FC5F43FFC5F0}" sibTransId="{61F10CD4-0E1A-420C-9504-696625325C5A}"/>
    <dgm:cxn modelId="{7915A9F6-5D81-4252-BA8E-09CE172A1EE0}" type="presOf" srcId="{BF7E2217-1909-48A8-9345-367A2ACCF7A6}" destId="{B16ED8E7-DFA5-4D08-8C4D-82A6EAD3E5C7}" srcOrd="1" destOrd="0" presId="urn:microsoft.com/office/officeart/2005/8/layout/hList7"/>
    <dgm:cxn modelId="{F702C1FD-453A-401F-B361-08BF7DA853DF}" type="presParOf" srcId="{3854FA6B-927B-4444-A9A0-B60D647518F1}" destId="{9BA9FCAA-F990-4F34-A079-64488F21B47B}" srcOrd="0" destOrd="0" presId="urn:microsoft.com/office/officeart/2005/8/layout/hList7"/>
    <dgm:cxn modelId="{20B4934E-10E9-4474-80FB-A7754C88131A}" type="presParOf" srcId="{3854FA6B-927B-4444-A9A0-B60D647518F1}" destId="{4208C723-AB73-4E4B-A5DA-7FDE73C9C8FF}" srcOrd="1" destOrd="0" presId="urn:microsoft.com/office/officeart/2005/8/layout/hList7"/>
    <dgm:cxn modelId="{F6D28762-B9BB-4250-9E2C-41B2DFF3560A}" type="presParOf" srcId="{4208C723-AB73-4E4B-A5DA-7FDE73C9C8FF}" destId="{5A35F2E4-0E10-41EA-A9CC-3917B1E6C963}" srcOrd="0" destOrd="0" presId="urn:microsoft.com/office/officeart/2005/8/layout/hList7"/>
    <dgm:cxn modelId="{E71D4B9C-D442-47C2-9C89-EAC6FF77C174}" type="presParOf" srcId="{5A35F2E4-0E10-41EA-A9CC-3917B1E6C963}" destId="{B47D1D1B-FB66-48AC-86D5-5560B8D5A256}" srcOrd="0" destOrd="0" presId="urn:microsoft.com/office/officeart/2005/8/layout/hList7"/>
    <dgm:cxn modelId="{FA6F485E-1544-4F48-B712-EBECF8A3A45B}" type="presParOf" srcId="{5A35F2E4-0E10-41EA-A9CC-3917B1E6C963}" destId="{D1DE6A3A-A21E-41F6-AEA5-4E318CE5F5A4}" srcOrd="1" destOrd="0" presId="urn:microsoft.com/office/officeart/2005/8/layout/hList7"/>
    <dgm:cxn modelId="{B02E67D6-C0BF-4770-AE47-0A1D5B4987E8}" type="presParOf" srcId="{5A35F2E4-0E10-41EA-A9CC-3917B1E6C963}" destId="{37D0DDF8-41FB-4B1C-BB39-029DF3C9323F}" srcOrd="2" destOrd="0" presId="urn:microsoft.com/office/officeart/2005/8/layout/hList7"/>
    <dgm:cxn modelId="{D6BB50B8-BACE-41DC-A260-4871BBF648B2}" type="presParOf" srcId="{5A35F2E4-0E10-41EA-A9CC-3917B1E6C963}" destId="{9A7BA0BC-31A8-4CAB-94A1-E99951EC6D73}" srcOrd="3" destOrd="0" presId="urn:microsoft.com/office/officeart/2005/8/layout/hList7"/>
    <dgm:cxn modelId="{2F2B3AA4-19B3-4EED-862D-7F6C396AD483}" type="presParOf" srcId="{4208C723-AB73-4E4B-A5DA-7FDE73C9C8FF}" destId="{F53CE149-9DDF-495B-A070-EB1BEEAB78D5}" srcOrd="1" destOrd="0" presId="urn:microsoft.com/office/officeart/2005/8/layout/hList7"/>
    <dgm:cxn modelId="{2C111595-3CDD-428B-8931-9A513D53908E}" type="presParOf" srcId="{4208C723-AB73-4E4B-A5DA-7FDE73C9C8FF}" destId="{F0916DC1-CCC9-42F2-888C-1AA594A04351}" srcOrd="2" destOrd="0" presId="urn:microsoft.com/office/officeart/2005/8/layout/hList7"/>
    <dgm:cxn modelId="{3EFF5E70-089F-40C7-A468-9C34C63B3371}" type="presParOf" srcId="{F0916DC1-CCC9-42F2-888C-1AA594A04351}" destId="{D35BA708-3DCC-4D45-B362-8B4FA7E9AE5F}" srcOrd="0" destOrd="0" presId="urn:microsoft.com/office/officeart/2005/8/layout/hList7"/>
    <dgm:cxn modelId="{72A40651-805D-410E-90B3-638F0CE19BDA}" type="presParOf" srcId="{F0916DC1-CCC9-42F2-888C-1AA594A04351}" destId="{B16ED8E7-DFA5-4D08-8C4D-82A6EAD3E5C7}" srcOrd="1" destOrd="0" presId="urn:microsoft.com/office/officeart/2005/8/layout/hList7"/>
    <dgm:cxn modelId="{405D1559-05EA-498F-BCA1-A17E4A697D90}" type="presParOf" srcId="{F0916DC1-CCC9-42F2-888C-1AA594A04351}" destId="{E99AF258-DFA9-455D-9115-72785C8B0D94}" srcOrd="2" destOrd="0" presId="urn:microsoft.com/office/officeart/2005/8/layout/hList7"/>
    <dgm:cxn modelId="{FED843A6-A419-4C17-85B7-A0CEAEEA533D}" type="presParOf" srcId="{F0916DC1-CCC9-42F2-888C-1AA594A04351}" destId="{B04E892B-E67C-4808-8B35-0D998A8D5EC0}" srcOrd="3" destOrd="0" presId="urn:microsoft.com/office/officeart/2005/8/layout/hList7"/>
    <dgm:cxn modelId="{47C20D5F-1718-488B-AD8D-D1EACFA502E8}" type="presParOf" srcId="{4208C723-AB73-4E4B-A5DA-7FDE73C9C8FF}" destId="{8C77D10B-CAC9-4C9C-84CD-C605C03A8080}" srcOrd="3" destOrd="0" presId="urn:microsoft.com/office/officeart/2005/8/layout/hList7"/>
    <dgm:cxn modelId="{C4EA627C-76FD-49B3-B5D7-B623FE57532E}" type="presParOf" srcId="{4208C723-AB73-4E4B-A5DA-7FDE73C9C8FF}" destId="{C20E0870-0596-454A-9214-3F37777646BD}" srcOrd="4" destOrd="0" presId="urn:microsoft.com/office/officeart/2005/8/layout/hList7"/>
    <dgm:cxn modelId="{D6D94F41-3051-4F98-93FC-8D7B400D9D70}" type="presParOf" srcId="{C20E0870-0596-454A-9214-3F37777646BD}" destId="{8266B048-9721-4F6B-B29F-4C67311C3C81}" srcOrd="0" destOrd="0" presId="urn:microsoft.com/office/officeart/2005/8/layout/hList7"/>
    <dgm:cxn modelId="{AB332703-4586-4B82-A684-26B0F8FDC6BB}" type="presParOf" srcId="{C20E0870-0596-454A-9214-3F37777646BD}" destId="{E62F7000-F099-46D5-961E-16590CBF27B3}" srcOrd="1" destOrd="0" presId="urn:microsoft.com/office/officeart/2005/8/layout/hList7"/>
    <dgm:cxn modelId="{7F61C5AB-A04B-4624-A8A2-935774139D92}" type="presParOf" srcId="{C20E0870-0596-454A-9214-3F37777646BD}" destId="{B059AD63-E4BF-4111-ACB9-E09DD6843567}" srcOrd="2" destOrd="0" presId="urn:microsoft.com/office/officeart/2005/8/layout/hList7"/>
    <dgm:cxn modelId="{EB1A0FFF-4FAE-4F08-A4F8-93B873EAA1F2}" type="presParOf" srcId="{C20E0870-0596-454A-9214-3F37777646BD}" destId="{7733FCA9-5A24-4697-9FC8-3E380F381936}" srcOrd="3" destOrd="0" presId="urn:microsoft.com/office/officeart/2005/8/layout/hList7"/>
    <dgm:cxn modelId="{F5CF3882-E382-44ED-AB7B-97244EA4BF8B}" type="presParOf" srcId="{4208C723-AB73-4E4B-A5DA-7FDE73C9C8FF}" destId="{ABA858B1-2E33-4B34-9045-4AE3EB3664B8}" srcOrd="5" destOrd="0" presId="urn:microsoft.com/office/officeart/2005/8/layout/hList7"/>
    <dgm:cxn modelId="{09529AF5-E82E-4BB1-9955-547EEA6E440C}" type="presParOf" srcId="{4208C723-AB73-4E4B-A5DA-7FDE73C9C8FF}" destId="{7E4E7A88-172B-4445-8647-653CB38DEA04}" srcOrd="6" destOrd="0" presId="urn:microsoft.com/office/officeart/2005/8/layout/hList7"/>
    <dgm:cxn modelId="{32497CD7-BFF5-4071-AF9F-B67E7CF07BDF}" type="presParOf" srcId="{7E4E7A88-172B-4445-8647-653CB38DEA04}" destId="{FF339EC8-DE90-435A-AC13-CE0D4779939D}" srcOrd="0" destOrd="0" presId="urn:microsoft.com/office/officeart/2005/8/layout/hList7"/>
    <dgm:cxn modelId="{A4CA4DF8-408A-4949-A5BD-1F854FA32783}" type="presParOf" srcId="{7E4E7A88-172B-4445-8647-653CB38DEA04}" destId="{D28E87CC-5BAA-4C66-A94A-FEFE471B49D0}" srcOrd="1" destOrd="0" presId="urn:microsoft.com/office/officeart/2005/8/layout/hList7"/>
    <dgm:cxn modelId="{905FAE06-18FB-42D2-9635-FA55CB62BEA6}" type="presParOf" srcId="{7E4E7A88-172B-4445-8647-653CB38DEA04}" destId="{970C106E-E86B-498C-BF1A-983697680D8F}" srcOrd="2" destOrd="0" presId="urn:microsoft.com/office/officeart/2005/8/layout/hList7"/>
    <dgm:cxn modelId="{B88ADCE0-1C11-4590-AA3F-556E388ADBE1}" type="presParOf" srcId="{7E4E7A88-172B-4445-8647-653CB38DEA04}" destId="{2C7EC54B-76A4-4796-BC8D-448022B2D98C}" srcOrd="3" destOrd="0" presId="urn:microsoft.com/office/officeart/2005/8/layout/hList7"/>
    <dgm:cxn modelId="{CA8A50F2-C56F-4DE5-A602-CFA7D5568D9A}" type="presParOf" srcId="{4208C723-AB73-4E4B-A5DA-7FDE73C9C8FF}" destId="{1D27CB10-B6D9-4C46-91FF-3F72605FD294}" srcOrd="7" destOrd="0" presId="urn:microsoft.com/office/officeart/2005/8/layout/hList7"/>
    <dgm:cxn modelId="{FEC4A782-810A-4957-9F5C-30D017C949FF}" type="presParOf" srcId="{4208C723-AB73-4E4B-A5DA-7FDE73C9C8FF}" destId="{6D60D1BB-7DE8-42FF-B3AE-20E517406844}" srcOrd="8" destOrd="0" presId="urn:microsoft.com/office/officeart/2005/8/layout/hList7"/>
    <dgm:cxn modelId="{5449DDC3-6F32-4BF0-B242-71D257707DAE}" type="presParOf" srcId="{6D60D1BB-7DE8-42FF-B3AE-20E517406844}" destId="{E82AC49E-79C7-4CD3-8657-1227718A5B19}" srcOrd="0" destOrd="0" presId="urn:microsoft.com/office/officeart/2005/8/layout/hList7"/>
    <dgm:cxn modelId="{D04E8BAD-564A-483C-B66A-56B22910C5AF}" type="presParOf" srcId="{6D60D1BB-7DE8-42FF-B3AE-20E517406844}" destId="{A6CF92DF-4F5A-409F-9909-CB6B78F18390}" srcOrd="1" destOrd="0" presId="urn:microsoft.com/office/officeart/2005/8/layout/hList7"/>
    <dgm:cxn modelId="{B43FF337-A28D-4CE3-BC89-754CA47E4490}" type="presParOf" srcId="{6D60D1BB-7DE8-42FF-B3AE-20E517406844}" destId="{64C7143F-DC6E-4991-9EF2-608DAE933889}" srcOrd="2" destOrd="0" presId="urn:microsoft.com/office/officeart/2005/8/layout/hList7"/>
    <dgm:cxn modelId="{9CBD8F65-19D2-4355-9B50-18E4962D8EEC}" type="presParOf" srcId="{6D60D1BB-7DE8-42FF-B3AE-20E517406844}" destId="{00E580E1-6978-43CF-B56C-9E597B0322E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BB8B6A-3781-45FF-A9DC-F8E66D5F7D3A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76D33B5F-7072-4833-8964-AE326D48D8CA}">
      <dgm:prSet phldrT="[Texte]" custT="1"/>
      <dgm:spPr>
        <a:solidFill>
          <a:schemeClr val="accent5">
            <a:hueOff val="0"/>
            <a:satOff val="0"/>
            <a:lumOff val="0"/>
          </a:schemeClr>
        </a:solidFill>
      </dgm:spPr>
      <dgm:t>
        <a:bodyPr/>
        <a:lstStyle/>
        <a:p>
          <a:r>
            <a:rPr lang="fr-FR" sz="2000" dirty="0">
              <a:latin typeface="Marianne"/>
            </a:rPr>
            <a:t>Nos   atouts</a:t>
          </a:r>
          <a:endParaRPr lang="fr-FR" sz="2000" dirty="0"/>
        </a:p>
      </dgm:t>
    </dgm:pt>
    <dgm:pt modelId="{2F210623-2AFC-46DC-9B07-3888BE7DA0C1}" type="parTrans" cxnId="{32E3B3D0-1303-4E7F-9B8E-FAB7E6A09583}">
      <dgm:prSet/>
      <dgm:spPr/>
      <dgm:t>
        <a:bodyPr/>
        <a:lstStyle/>
        <a:p>
          <a:endParaRPr lang="fr-FR" sz="900"/>
        </a:p>
      </dgm:t>
    </dgm:pt>
    <dgm:pt modelId="{324A8541-B1AE-48D8-A559-E72019E031E4}" type="sibTrans" cxnId="{32E3B3D0-1303-4E7F-9B8E-FAB7E6A09583}">
      <dgm:prSet/>
      <dgm:spPr/>
      <dgm:t>
        <a:bodyPr/>
        <a:lstStyle/>
        <a:p>
          <a:endParaRPr lang="fr-FR" sz="900"/>
        </a:p>
      </dgm:t>
    </dgm:pt>
    <dgm:pt modelId="{1E93FFC7-1441-4F94-80E2-D29224413E97}">
      <dgm:prSet phldrT="[Texte]" custT="1"/>
      <dgm:spPr/>
      <dgm:t>
        <a:bodyPr tIns="0" anchor="t" anchorCtr="0"/>
        <a:lstStyle/>
        <a:p>
          <a:pPr algn="l">
            <a:lnSpc>
              <a:spcPts val="1500"/>
            </a:lnSpc>
          </a:pPr>
          <a:r>
            <a:rPr lang="fr-FR" sz="1400" b="1" dirty="0">
              <a:solidFill>
                <a:srgbClr val="92D050"/>
              </a:solidFill>
              <a:latin typeface="Marianne" panose="02000000000000000000" pitchFamily="50" charset="0"/>
            </a:rPr>
            <a:t>Maillage territorial        </a:t>
          </a:r>
          <a:r>
            <a:rPr lang="fr-FR" sz="1400" dirty="0">
              <a:latin typeface="Marianne" panose="02000000000000000000" pitchFamily="50" charset="0"/>
            </a:rPr>
            <a:t>en appui :</a:t>
          </a:r>
        </a:p>
      </dgm:t>
    </dgm:pt>
    <dgm:pt modelId="{A0877B2D-19F1-4DD5-B227-0A8401D7E52B}" type="parTrans" cxnId="{DA433A90-A411-49B0-AD11-4656B7401266}">
      <dgm:prSet/>
      <dgm:spPr/>
      <dgm:t>
        <a:bodyPr/>
        <a:lstStyle/>
        <a:p>
          <a:endParaRPr lang="fr-FR" sz="900"/>
        </a:p>
      </dgm:t>
    </dgm:pt>
    <dgm:pt modelId="{626758E7-D1EF-4B00-9AF1-78067B30479C}" type="sibTrans" cxnId="{DA433A90-A411-49B0-AD11-4656B7401266}">
      <dgm:prSet/>
      <dgm:spPr/>
      <dgm:t>
        <a:bodyPr/>
        <a:lstStyle/>
        <a:p>
          <a:endParaRPr lang="fr-FR" sz="900"/>
        </a:p>
      </dgm:t>
    </dgm:pt>
    <dgm:pt modelId="{66C0A7D6-56FD-49A2-A71D-FE4EB2EEB3CC}">
      <dgm:prSet custT="1"/>
      <dgm:spPr/>
      <dgm:t>
        <a:bodyPr/>
        <a:lstStyle/>
        <a:p>
          <a:pPr>
            <a:lnSpc>
              <a:spcPts val="1500"/>
            </a:lnSpc>
          </a:pPr>
          <a:r>
            <a:rPr lang="fr-FR" sz="1400" b="1" dirty="0">
              <a:solidFill>
                <a:srgbClr val="004FA0"/>
              </a:solidFill>
              <a:latin typeface="Marianne"/>
            </a:rPr>
            <a:t> Proximité</a:t>
          </a:r>
        </a:p>
      </dgm:t>
    </dgm:pt>
    <dgm:pt modelId="{EB879E87-841B-4551-AB87-5E78F4F18E3C}" type="parTrans" cxnId="{D8407CEC-C179-4AC3-8285-79ED98A10318}">
      <dgm:prSet/>
      <dgm:spPr/>
      <dgm:t>
        <a:bodyPr/>
        <a:lstStyle/>
        <a:p>
          <a:endParaRPr lang="fr-FR" sz="900"/>
        </a:p>
      </dgm:t>
    </dgm:pt>
    <dgm:pt modelId="{CF14E19D-A4C6-4480-9A2C-E6C481EE8B3C}" type="sibTrans" cxnId="{D8407CEC-C179-4AC3-8285-79ED98A10318}">
      <dgm:prSet/>
      <dgm:spPr/>
      <dgm:t>
        <a:bodyPr/>
        <a:lstStyle/>
        <a:p>
          <a:endParaRPr lang="fr-FR" sz="900"/>
        </a:p>
      </dgm:t>
    </dgm:pt>
    <dgm:pt modelId="{2CE86655-E8A4-48AD-8729-1AF5938C90ED}">
      <dgm:prSet custT="1"/>
      <dgm:spPr/>
      <dgm:t>
        <a:bodyPr lIns="72000" tIns="144000" rIns="0" anchor="ctr" anchorCtr="1"/>
        <a:lstStyle/>
        <a:p>
          <a:pPr algn="ctr"/>
          <a:r>
            <a:rPr lang="fr-FR" sz="2000" dirty="0">
              <a:latin typeface="Marianne"/>
            </a:rPr>
            <a:t>Nos principes</a:t>
          </a:r>
        </a:p>
      </dgm:t>
    </dgm:pt>
    <dgm:pt modelId="{BBB7C25B-ABBA-4368-9A5D-28E83CAEA6AC}" type="parTrans" cxnId="{6E2CBBBB-9D52-4C3F-B032-1D8245E9EC50}">
      <dgm:prSet/>
      <dgm:spPr/>
      <dgm:t>
        <a:bodyPr/>
        <a:lstStyle/>
        <a:p>
          <a:endParaRPr lang="fr-FR" sz="900"/>
        </a:p>
      </dgm:t>
    </dgm:pt>
    <dgm:pt modelId="{0785453A-1AF6-4478-9863-6174A834AF77}" type="sibTrans" cxnId="{6E2CBBBB-9D52-4C3F-B032-1D8245E9EC50}">
      <dgm:prSet/>
      <dgm:spPr/>
      <dgm:t>
        <a:bodyPr/>
        <a:lstStyle/>
        <a:p>
          <a:endParaRPr lang="fr-FR" sz="900"/>
        </a:p>
      </dgm:t>
    </dgm:pt>
    <dgm:pt modelId="{FECB43BC-DDE5-4474-A353-00F2796B8E37}">
      <dgm:prSet custT="1"/>
      <dgm:spPr/>
      <dgm:t>
        <a:bodyPr/>
        <a:lstStyle/>
        <a:p>
          <a:r>
            <a:rPr lang="fr-FR" sz="2000" dirty="0">
              <a:latin typeface="Marianne"/>
            </a:rPr>
            <a:t>Nos  valeurs</a:t>
          </a:r>
        </a:p>
      </dgm:t>
    </dgm:pt>
    <dgm:pt modelId="{75041AA2-561F-4573-86CD-B21270FB2083}" type="parTrans" cxnId="{F6CF6E9C-A645-4136-9C07-DD45EF513D37}">
      <dgm:prSet/>
      <dgm:spPr/>
      <dgm:t>
        <a:bodyPr/>
        <a:lstStyle/>
        <a:p>
          <a:endParaRPr lang="fr-FR" sz="900"/>
        </a:p>
      </dgm:t>
    </dgm:pt>
    <dgm:pt modelId="{250DB181-0E6D-405E-8127-87BC8C8CCE2D}" type="sibTrans" cxnId="{F6CF6E9C-A645-4136-9C07-DD45EF513D37}">
      <dgm:prSet/>
      <dgm:spPr/>
      <dgm:t>
        <a:bodyPr/>
        <a:lstStyle/>
        <a:p>
          <a:endParaRPr lang="fr-FR" sz="900"/>
        </a:p>
      </dgm:t>
    </dgm:pt>
    <dgm:pt modelId="{BF711970-7E0D-4A35-B083-A7EE0BE47A48}">
      <dgm:prSet custT="1"/>
      <dgm:spPr/>
      <dgm:t>
        <a:bodyPr/>
        <a:lstStyle/>
        <a:p>
          <a:pPr>
            <a:lnSpc>
              <a:spcPts val="1500"/>
            </a:lnSpc>
          </a:pPr>
          <a:r>
            <a:rPr lang="fr-FR" sz="1400" dirty="0">
              <a:latin typeface="Marianne"/>
            </a:rPr>
            <a:t> Mobilisation des </a:t>
          </a:r>
          <a:r>
            <a:rPr lang="fr-FR" sz="1400" b="1" dirty="0">
              <a:solidFill>
                <a:srgbClr val="004FA0"/>
              </a:solidFill>
              <a:latin typeface="Marianne"/>
            </a:rPr>
            <a:t>ressources</a:t>
          </a:r>
          <a:r>
            <a:rPr lang="fr-FR" sz="1400" dirty="0">
              <a:latin typeface="Marianne"/>
            </a:rPr>
            <a:t> et du      </a:t>
          </a:r>
          <a:r>
            <a:rPr lang="fr-FR" sz="1400" b="1" dirty="0">
              <a:solidFill>
                <a:srgbClr val="004FA0"/>
              </a:solidFill>
              <a:latin typeface="Marianne"/>
            </a:rPr>
            <a:t>réseau de     compétences</a:t>
          </a:r>
          <a:r>
            <a:rPr lang="fr-FR" sz="1400" dirty="0">
              <a:solidFill>
                <a:srgbClr val="004FA0"/>
              </a:solidFill>
              <a:latin typeface="Marianne"/>
            </a:rPr>
            <a:t> </a:t>
          </a:r>
          <a:r>
            <a:rPr lang="fr-FR" sz="1400" dirty="0">
              <a:latin typeface="Marianne"/>
            </a:rPr>
            <a:t>du  CMVRH</a:t>
          </a:r>
        </a:p>
      </dgm:t>
    </dgm:pt>
    <dgm:pt modelId="{1EBC3AF6-0300-4CFC-9B12-CB13419A7087}" type="parTrans" cxnId="{B80C5EEC-A533-406A-BAF5-4BC34701D56F}">
      <dgm:prSet/>
      <dgm:spPr/>
      <dgm:t>
        <a:bodyPr/>
        <a:lstStyle/>
        <a:p>
          <a:endParaRPr lang="fr-FR" sz="900"/>
        </a:p>
      </dgm:t>
    </dgm:pt>
    <dgm:pt modelId="{7A70DB24-1732-48A7-A9B1-070B8D3F99D5}" type="sibTrans" cxnId="{B80C5EEC-A533-406A-BAF5-4BC34701D56F}">
      <dgm:prSet/>
      <dgm:spPr/>
      <dgm:t>
        <a:bodyPr/>
        <a:lstStyle/>
        <a:p>
          <a:endParaRPr lang="fr-FR" sz="900"/>
        </a:p>
      </dgm:t>
    </dgm:pt>
    <dgm:pt modelId="{5C51DB1E-2909-4A6A-8021-67D0FD61D682}">
      <dgm:prSet custT="1"/>
      <dgm:spPr/>
      <dgm:t>
        <a:bodyPr/>
        <a:lstStyle/>
        <a:p>
          <a:pPr>
            <a:lnSpc>
              <a:spcPts val="1500"/>
            </a:lnSpc>
          </a:pPr>
          <a:r>
            <a:rPr lang="fr-FR" sz="1400" dirty="0">
              <a:latin typeface="Marianne"/>
            </a:rPr>
            <a:t> Connaissance des structures et missions du ministère</a:t>
          </a:r>
        </a:p>
      </dgm:t>
    </dgm:pt>
    <dgm:pt modelId="{287BE642-B372-473F-BD68-F3A972AEC3DB}" type="parTrans" cxnId="{D00140B5-EE53-47D9-A507-D9382D811AD5}">
      <dgm:prSet/>
      <dgm:spPr/>
      <dgm:t>
        <a:bodyPr/>
        <a:lstStyle/>
        <a:p>
          <a:endParaRPr lang="fr-FR" sz="900"/>
        </a:p>
      </dgm:t>
    </dgm:pt>
    <dgm:pt modelId="{7C0C5BEA-F961-48E1-9725-33D03536DCC3}" type="sibTrans" cxnId="{D00140B5-EE53-47D9-A507-D9382D811AD5}">
      <dgm:prSet/>
      <dgm:spPr/>
      <dgm:t>
        <a:bodyPr/>
        <a:lstStyle/>
        <a:p>
          <a:endParaRPr lang="fr-FR" sz="900"/>
        </a:p>
      </dgm:t>
    </dgm:pt>
    <dgm:pt modelId="{C9A1F513-3A13-4778-8284-71A9018F03DE}">
      <dgm:prSet custT="1"/>
      <dgm:spPr/>
      <dgm:t>
        <a:bodyPr/>
        <a:lstStyle/>
        <a:p>
          <a:pPr>
            <a:lnSpc>
              <a:spcPts val="1500"/>
            </a:lnSpc>
          </a:pPr>
          <a:r>
            <a:rPr lang="fr-FR" sz="1400" b="1" dirty="0">
              <a:solidFill>
                <a:srgbClr val="004FA0"/>
              </a:solidFill>
              <a:latin typeface="Marianne"/>
            </a:rPr>
            <a:t> Innovation</a:t>
          </a:r>
        </a:p>
      </dgm:t>
    </dgm:pt>
    <dgm:pt modelId="{08E96306-0923-4644-800D-FD28C742AEF0}" type="parTrans" cxnId="{F09F222C-E1B5-4E45-B6F1-AAAF55E3DC60}">
      <dgm:prSet/>
      <dgm:spPr/>
      <dgm:t>
        <a:bodyPr/>
        <a:lstStyle/>
        <a:p>
          <a:endParaRPr lang="fr-FR" sz="900"/>
        </a:p>
      </dgm:t>
    </dgm:pt>
    <dgm:pt modelId="{F9DF5948-57C1-472A-A8A4-F2BE0226CC81}" type="sibTrans" cxnId="{F09F222C-E1B5-4E45-B6F1-AAAF55E3DC60}">
      <dgm:prSet/>
      <dgm:spPr/>
      <dgm:t>
        <a:bodyPr/>
        <a:lstStyle/>
        <a:p>
          <a:endParaRPr lang="fr-FR" sz="900"/>
        </a:p>
      </dgm:t>
    </dgm:pt>
    <dgm:pt modelId="{856ACF10-F862-43DA-AE1D-092C17D351AB}">
      <dgm:prSet custT="1"/>
      <dgm:spPr/>
      <dgm:t>
        <a:bodyPr/>
        <a:lstStyle/>
        <a:p>
          <a:pPr algn="r">
            <a:lnSpc>
              <a:spcPts val="1500"/>
            </a:lnSpc>
          </a:pPr>
          <a:r>
            <a:rPr lang="fr-FR" sz="1400" dirty="0">
              <a:latin typeface="Marianne"/>
            </a:rPr>
            <a:t> Les services </a:t>
          </a:r>
          <a:r>
            <a:rPr lang="fr-FR" sz="1400" b="1" dirty="0">
              <a:solidFill>
                <a:srgbClr val="6EAA89"/>
              </a:solidFill>
              <a:latin typeface="Marianne"/>
            </a:rPr>
            <a:t>au cœur de l’intervention</a:t>
          </a:r>
        </a:p>
      </dgm:t>
    </dgm:pt>
    <dgm:pt modelId="{CC94E843-D886-48F9-ABEC-A61402D13146}" type="parTrans" cxnId="{544A3580-8140-464B-9B13-9C0B721F1BD3}">
      <dgm:prSet/>
      <dgm:spPr/>
      <dgm:t>
        <a:bodyPr/>
        <a:lstStyle/>
        <a:p>
          <a:endParaRPr lang="fr-FR" sz="900"/>
        </a:p>
      </dgm:t>
    </dgm:pt>
    <dgm:pt modelId="{63DE803F-CD7E-4132-AA40-195D83D16C63}" type="sibTrans" cxnId="{544A3580-8140-464B-9B13-9C0B721F1BD3}">
      <dgm:prSet/>
      <dgm:spPr/>
      <dgm:t>
        <a:bodyPr/>
        <a:lstStyle/>
        <a:p>
          <a:endParaRPr lang="fr-FR" sz="900"/>
        </a:p>
      </dgm:t>
    </dgm:pt>
    <dgm:pt modelId="{DAAE7969-9DF3-44BA-A2C1-5086F123EB57}">
      <dgm:prSet custT="1"/>
      <dgm:spPr/>
      <dgm:t>
        <a:bodyPr/>
        <a:lstStyle/>
        <a:p>
          <a:pPr algn="r">
            <a:lnSpc>
              <a:spcPts val="1500"/>
            </a:lnSpc>
          </a:pPr>
          <a:r>
            <a:rPr lang="fr-FR" sz="1400" b="1" dirty="0">
              <a:solidFill>
                <a:srgbClr val="6EAA89"/>
              </a:solidFill>
              <a:latin typeface="Marianne"/>
            </a:rPr>
            <a:t> Co-construction</a:t>
          </a:r>
          <a:r>
            <a:rPr lang="fr-FR" sz="1400" dirty="0">
              <a:latin typeface="Marianne"/>
            </a:rPr>
            <a:t> de l’intervention à partir des besoins du service</a:t>
          </a:r>
        </a:p>
      </dgm:t>
    </dgm:pt>
    <dgm:pt modelId="{6EB3CBFC-65D0-4D54-A0CD-F2740F188094}" type="parTrans" cxnId="{AECD2430-37B2-4057-A636-80ADBADFF38A}">
      <dgm:prSet/>
      <dgm:spPr/>
      <dgm:t>
        <a:bodyPr/>
        <a:lstStyle/>
        <a:p>
          <a:endParaRPr lang="fr-FR" sz="900"/>
        </a:p>
      </dgm:t>
    </dgm:pt>
    <dgm:pt modelId="{ACEE1758-DA48-430F-B898-DE82155D059F}" type="sibTrans" cxnId="{AECD2430-37B2-4057-A636-80ADBADFF38A}">
      <dgm:prSet/>
      <dgm:spPr/>
      <dgm:t>
        <a:bodyPr/>
        <a:lstStyle/>
        <a:p>
          <a:endParaRPr lang="fr-FR" sz="900"/>
        </a:p>
      </dgm:t>
    </dgm:pt>
    <dgm:pt modelId="{06F0891E-4141-45A0-BD94-A8C511A4EF64}">
      <dgm:prSet custT="1"/>
      <dgm:spPr/>
      <dgm:t>
        <a:bodyPr/>
        <a:lstStyle/>
        <a:p>
          <a:pPr algn="r">
            <a:lnSpc>
              <a:spcPts val="1500"/>
            </a:lnSpc>
          </a:pPr>
          <a:r>
            <a:rPr lang="fr-FR" sz="1400" b="1" dirty="0">
              <a:solidFill>
                <a:srgbClr val="6EAA89"/>
              </a:solidFill>
              <a:latin typeface="Marianne"/>
            </a:rPr>
            <a:t> Professionnalisation</a:t>
          </a:r>
        </a:p>
      </dgm:t>
    </dgm:pt>
    <dgm:pt modelId="{8EEA56B8-E61E-42AA-A079-11B3D653380C}" type="parTrans" cxnId="{31934372-2C81-4314-93E1-174868B0FB28}">
      <dgm:prSet/>
      <dgm:spPr/>
      <dgm:t>
        <a:bodyPr/>
        <a:lstStyle/>
        <a:p>
          <a:endParaRPr lang="fr-FR" sz="900"/>
        </a:p>
      </dgm:t>
    </dgm:pt>
    <dgm:pt modelId="{42089FE9-CE79-47FA-9310-FEC44236D3C2}" type="sibTrans" cxnId="{31934372-2C81-4314-93E1-174868B0FB28}">
      <dgm:prSet/>
      <dgm:spPr/>
      <dgm:t>
        <a:bodyPr/>
        <a:lstStyle/>
        <a:p>
          <a:endParaRPr lang="fr-FR" sz="900"/>
        </a:p>
      </dgm:t>
    </dgm:pt>
    <dgm:pt modelId="{0D2567B9-4299-4971-BCB1-6C7824A51864}">
      <dgm:prSet phldrT="[Texte]" custT="1"/>
      <dgm:spPr/>
      <dgm:t>
        <a:bodyPr tIns="0" anchor="t" anchorCtr="0"/>
        <a:lstStyle/>
        <a:p>
          <a:pPr algn="l">
            <a:lnSpc>
              <a:spcPts val="1500"/>
            </a:lnSpc>
          </a:pPr>
          <a:r>
            <a:rPr lang="fr-FR" sz="1300" dirty="0">
              <a:latin typeface="Marianne" panose="02000000000000000000" pitchFamily="50" charset="0"/>
            </a:rPr>
            <a:t> aux responsables de zone de gouvernance, aux directeurs d’administration centrale</a:t>
          </a:r>
        </a:p>
      </dgm:t>
    </dgm:pt>
    <dgm:pt modelId="{87ABB3E0-BE57-4166-847D-2F731C2DABAB}" type="parTrans" cxnId="{4E4A89D2-A51C-44A9-8A21-9AC8BF0755D3}">
      <dgm:prSet/>
      <dgm:spPr/>
      <dgm:t>
        <a:bodyPr/>
        <a:lstStyle/>
        <a:p>
          <a:endParaRPr lang="fr-FR" sz="900"/>
        </a:p>
      </dgm:t>
    </dgm:pt>
    <dgm:pt modelId="{ED5B9B87-85A5-407B-940E-AEC2C30916C5}" type="sibTrans" cxnId="{4E4A89D2-A51C-44A9-8A21-9AC8BF0755D3}">
      <dgm:prSet/>
      <dgm:spPr/>
      <dgm:t>
        <a:bodyPr/>
        <a:lstStyle/>
        <a:p>
          <a:endParaRPr lang="fr-FR" sz="900"/>
        </a:p>
      </dgm:t>
    </dgm:pt>
    <dgm:pt modelId="{DAAD7C00-F963-4E17-BE5B-D6383E3E3099}">
      <dgm:prSet custT="1"/>
      <dgm:spPr/>
      <dgm:t>
        <a:bodyPr lIns="108000"/>
        <a:lstStyle/>
        <a:p>
          <a:r>
            <a:rPr lang="fr-FR" sz="2000" dirty="0">
              <a:latin typeface="Marianne"/>
            </a:rPr>
            <a:t>Périmètres</a:t>
          </a:r>
        </a:p>
      </dgm:t>
    </dgm:pt>
    <dgm:pt modelId="{4EFDD2FB-997D-47E1-ACBF-783AFD964D2A}" type="parTrans" cxnId="{9E500C41-A51C-40B3-B380-B543BCB70262}">
      <dgm:prSet/>
      <dgm:spPr/>
      <dgm:t>
        <a:bodyPr/>
        <a:lstStyle/>
        <a:p>
          <a:endParaRPr lang="fr-FR"/>
        </a:p>
      </dgm:t>
    </dgm:pt>
    <dgm:pt modelId="{A448B925-18B1-41EC-A5B0-E4B37FE1FDC6}" type="sibTrans" cxnId="{9E500C41-A51C-40B3-B380-B543BCB70262}">
      <dgm:prSet/>
      <dgm:spPr/>
      <dgm:t>
        <a:bodyPr/>
        <a:lstStyle/>
        <a:p>
          <a:endParaRPr lang="fr-FR"/>
        </a:p>
      </dgm:t>
    </dgm:pt>
    <dgm:pt modelId="{53DADFE6-978A-469C-B847-1964483A4884}">
      <dgm:prSet custT="1"/>
      <dgm:spPr/>
      <dgm:t>
        <a:bodyPr tIns="0"/>
        <a:lstStyle/>
        <a:p>
          <a:pPr algn="r">
            <a:lnSpc>
              <a:spcPts val="1500"/>
            </a:lnSpc>
          </a:pPr>
          <a:r>
            <a:rPr lang="fr-FR" sz="1400" b="1" dirty="0">
              <a:solidFill>
                <a:schemeClr val="accent6"/>
              </a:solidFill>
              <a:latin typeface="Marianne"/>
            </a:rPr>
            <a:t> Neutralité</a:t>
          </a:r>
        </a:p>
      </dgm:t>
    </dgm:pt>
    <dgm:pt modelId="{C60AF5DB-894B-4ED0-AC38-7C851F5DEB84}" type="parTrans" cxnId="{0E41E75E-7CF6-4324-B467-C83AB9BC3C07}">
      <dgm:prSet/>
      <dgm:spPr/>
      <dgm:t>
        <a:bodyPr/>
        <a:lstStyle/>
        <a:p>
          <a:endParaRPr lang="fr-FR"/>
        </a:p>
      </dgm:t>
    </dgm:pt>
    <dgm:pt modelId="{13A88A51-F4E8-468B-BCC7-91292B3BF52E}" type="sibTrans" cxnId="{0E41E75E-7CF6-4324-B467-C83AB9BC3C07}">
      <dgm:prSet/>
      <dgm:spPr/>
      <dgm:t>
        <a:bodyPr/>
        <a:lstStyle/>
        <a:p>
          <a:endParaRPr lang="fr-FR"/>
        </a:p>
      </dgm:t>
    </dgm:pt>
    <dgm:pt modelId="{E7A7C513-AF93-448B-B6B9-C7D290579E1B}">
      <dgm:prSet custT="1"/>
      <dgm:spPr/>
      <dgm:t>
        <a:bodyPr tIns="0"/>
        <a:lstStyle/>
        <a:p>
          <a:pPr algn="r">
            <a:lnSpc>
              <a:spcPts val="1500"/>
            </a:lnSpc>
          </a:pPr>
          <a:r>
            <a:rPr lang="fr-FR" sz="1400" b="1" dirty="0">
              <a:solidFill>
                <a:schemeClr val="accent6"/>
              </a:solidFill>
              <a:latin typeface="Marianne"/>
            </a:rPr>
            <a:t> Confidentialité</a:t>
          </a:r>
        </a:p>
      </dgm:t>
    </dgm:pt>
    <dgm:pt modelId="{1D474AC8-B7B5-4DFF-93FF-21422A5A151A}" type="parTrans" cxnId="{AECEF680-C5CD-4C00-980C-A2C1CAD2A872}">
      <dgm:prSet/>
      <dgm:spPr/>
      <dgm:t>
        <a:bodyPr/>
        <a:lstStyle/>
        <a:p>
          <a:endParaRPr lang="fr-FR"/>
        </a:p>
      </dgm:t>
    </dgm:pt>
    <dgm:pt modelId="{F356D1A5-1868-4379-8237-240DE18007BC}" type="sibTrans" cxnId="{AECEF680-C5CD-4C00-980C-A2C1CAD2A872}">
      <dgm:prSet/>
      <dgm:spPr/>
      <dgm:t>
        <a:bodyPr/>
        <a:lstStyle/>
        <a:p>
          <a:endParaRPr lang="fr-FR"/>
        </a:p>
      </dgm:t>
    </dgm:pt>
    <dgm:pt modelId="{73FD4370-6781-48EC-91C8-89BCA3E40ABD}">
      <dgm:prSet custT="1"/>
      <dgm:spPr/>
      <dgm:t>
        <a:bodyPr tIns="0"/>
        <a:lstStyle/>
        <a:p>
          <a:pPr algn="r">
            <a:lnSpc>
              <a:spcPts val="1500"/>
            </a:lnSpc>
          </a:pPr>
          <a:r>
            <a:rPr lang="fr-FR" sz="1400" b="1" dirty="0">
              <a:solidFill>
                <a:schemeClr val="accent6"/>
              </a:solidFill>
              <a:latin typeface="Marianne"/>
            </a:rPr>
            <a:t> Respect</a:t>
          </a:r>
          <a:r>
            <a:rPr lang="fr-FR" sz="1400" dirty="0">
              <a:latin typeface="Marianne"/>
            </a:rPr>
            <a:t> de l’engagement passé</a:t>
          </a:r>
        </a:p>
      </dgm:t>
    </dgm:pt>
    <dgm:pt modelId="{920AA4D2-6FA5-4CDE-869F-3AC77EA13EDB}" type="parTrans" cxnId="{D0B6E310-64F8-4068-9E40-55BF1047D0EF}">
      <dgm:prSet/>
      <dgm:spPr/>
      <dgm:t>
        <a:bodyPr/>
        <a:lstStyle/>
        <a:p>
          <a:endParaRPr lang="fr-FR"/>
        </a:p>
      </dgm:t>
    </dgm:pt>
    <dgm:pt modelId="{C33051E4-F9B2-4A5C-9118-EB354C194BD4}" type="sibTrans" cxnId="{D0B6E310-64F8-4068-9E40-55BF1047D0EF}">
      <dgm:prSet/>
      <dgm:spPr/>
      <dgm:t>
        <a:bodyPr/>
        <a:lstStyle/>
        <a:p>
          <a:endParaRPr lang="fr-FR"/>
        </a:p>
      </dgm:t>
    </dgm:pt>
    <dgm:pt modelId="{A5D1E62F-C7D6-4B08-A7D8-A39AD8C19725}">
      <dgm:prSet phldrT="[Texte]" custT="1"/>
      <dgm:spPr/>
      <dgm:t>
        <a:bodyPr tIns="0" anchor="t" anchorCtr="0"/>
        <a:lstStyle/>
        <a:p>
          <a:pPr algn="l">
            <a:lnSpc>
              <a:spcPts val="1500"/>
            </a:lnSpc>
          </a:pPr>
          <a:r>
            <a:rPr lang="fr-FR" sz="1400" dirty="0">
              <a:latin typeface="Marianne" panose="02000000000000000000" pitchFamily="50" charset="0"/>
            </a:rPr>
            <a:t> </a:t>
          </a:r>
          <a:r>
            <a:rPr lang="fr-FR" sz="1300" dirty="0">
              <a:latin typeface="Marianne" panose="02000000000000000000" pitchFamily="50" charset="0"/>
            </a:rPr>
            <a:t>aux services</a:t>
          </a:r>
        </a:p>
      </dgm:t>
    </dgm:pt>
    <dgm:pt modelId="{6E65DC21-3FA1-43F8-84D9-5B7667DBF261}" type="parTrans" cxnId="{DCD45AAB-193A-4533-A116-6372D0F4435A}">
      <dgm:prSet/>
      <dgm:spPr/>
      <dgm:t>
        <a:bodyPr/>
        <a:lstStyle/>
        <a:p>
          <a:endParaRPr lang="fr-FR"/>
        </a:p>
      </dgm:t>
    </dgm:pt>
    <dgm:pt modelId="{4009CF94-3E12-453F-930F-F94B9A380217}" type="sibTrans" cxnId="{DCD45AAB-193A-4533-A116-6372D0F4435A}">
      <dgm:prSet/>
      <dgm:spPr/>
      <dgm:t>
        <a:bodyPr/>
        <a:lstStyle/>
        <a:p>
          <a:endParaRPr lang="fr-FR"/>
        </a:p>
      </dgm:t>
    </dgm:pt>
    <dgm:pt modelId="{D5AEC4D0-8245-464D-891B-EA29B9C4D7F8}" type="pres">
      <dgm:prSet presAssocID="{06BB8B6A-3781-45FF-A9DC-F8E66D5F7D3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74A4726-5E5B-40CB-84EE-3924512FEDD9}" type="pres">
      <dgm:prSet presAssocID="{06BB8B6A-3781-45FF-A9DC-F8E66D5F7D3A}" presName="children" presStyleCnt="0"/>
      <dgm:spPr/>
    </dgm:pt>
    <dgm:pt modelId="{C9DC480C-9755-4C64-848C-A6E45DA7046A}" type="pres">
      <dgm:prSet presAssocID="{06BB8B6A-3781-45FF-A9DC-F8E66D5F7D3A}" presName="child1group" presStyleCnt="0"/>
      <dgm:spPr/>
    </dgm:pt>
    <dgm:pt modelId="{7EAC7051-4C2D-46A1-A59F-74C881C03BEE}" type="pres">
      <dgm:prSet presAssocID="{06BB8B6A-3781-45FF-A9DC-F8E66D5F7D3A}" presName="child1" presStyleLbl="bgAcc1" presStyleIdx="0" presStyleCnt="4" custScaleX="138963" custScaleY="133197" custLinFactNeighborX="-6316" custLinFactNeighborY="13246"/>
      <dgm:spPr/>
    </dgm:pt>
    <dgm:pt modelId="{DD63FF39-EC16-4884-B6B7-9C12DAD4BC4C}" type="pres">
      <dgm:prSet presAssocID="{06BB8B6A-3781-45FF-A9DC-F8E66D5F7D3A}" presName="child1Text" presStyleLbl="bgAcc1" presStyleIdx="0" presStyleCnt="4">
        <dgm:presLayoutVars>
          <dgm:bulletEnabled val="1"/>
        </dgm:presLayoutVars>
      </dgm:prSet>
      <dgm:spPr/>
    </dgm:pt>
    <dgm:pt modelId="{F2B6D9DD-F80B-4C7B-8F7A-3C421529C858}" type="pres">
      <dgm:prSet presAssocID="{06BB8B6A-3781-45FF-A9DC-F8E66D5F7D3A}" presName="child2group" presStyleCnt="0"/>
      <dgm:spPr/>
    </dgm:pt>
    <dgm:pt modelId="{8E0CEE13-1348-4FD6-9BBA-29F4216B52B1}" type="pres">
      <dgm:prSet presAssocID="{06BB8B6A-3781-45FF-A9DC-F8E66D5F7D3A}" presName="child2" presStyleLbl="bgAcc1" presStyleIdx="1" presStyleCnt="4" custScaleX="141352" custScaleY="90058" custLinFactNeighborX="7982" custLinFactNeighborY="-12447"/>
      <dgm:spPr/>
    </dgm:pt>
    <dgm:pt modelId="{BEC4FF4F-C4AA-41ED-94A3-AC4F5540E298}" type="pres">
      <dgm:prSet presAssocID="{06BB8B6A-3781-45FF-A9DC-F8E66D5F7D3A}" presName="child2Text" presStyleLbl="bgAcc1" presStyleIdx="1" presStyleCnt="4">
        <dgm:presLayoutVars>
          <dgm:bulletEnabled val="1"/>
        </dgm:presLayoutVars>
      </dgm:prSet>
      <dgm:spPr/>
    </dgm:pt>
    <dgm:pt modelId="{ACAA449C-1428-4D6D-AB71-8E455B0C25F1}" type="pres">
      <dgm:prSet presAssocID="{06BB8B6A-3781-45FF-A9DC-F8E66D5F7D3A}" presName="child3group" presStyleCnt="0"/>
      <dgm:spPr/>
    </dgm:pt>
    <dgm:pt modelId="{8B1491AD-7DFC-4AC7-9516-3737C32635E4}" type="pres">
      <dgm:prSet presAssocID="{06BB8B6A-3781-45FF-A9DC-F8E66D5F7D3A}" presName="child3" presStyleLbl="bgAcc1" presStyleIdx="2" presStyleCnt="4" custScaleX="136507" custScaleY="88331" custLinFactNeighborX="11504" custLinFactNeighborY="-7315"/>
      <dgm:spPr/>
    </dgm:pt>
    <dgm:pt modelId="{7F7DDAAA-DD3C-46E9-8AA9-34CE1FAE9B8A}" type="pres">
      <dgm:prSet presAssocID="{06BB8B6A-3781-45FF-A9DC-F8E66D5F7D3A}" presName="child3Text" presStyleLbl="bgAcc1" presStyleIdx="2" presStyleCnt="4">
        <dgm:presLayoutVars>
          <dgm:bulletEnabled val="1"/>
        </dgm:presLayoutVars>
      </dgm:prSet>
      <dgm:spPr/>
    </dgm:pt>
    <dgm:pt modelId="{A47DABA0-056C-476D-9751-E2DAD6ADBFD7}" type="pres">
      <dgm:prSet presAssocID="{06BB8B6A-3781-45FF-A9DC-F8E66D5F7D3A}" presName="child4group" presStyleCnt="0"/>
      <dgm:spPr/>
    </dgm:pt>
    <dgm:pt modelId="{3680B32F-36D3-4018-AB52-0461421CC091}" type="pres">
      <dgm:prSet presAssocID="{06BB8B6A-3781-45FF-A9DC-F8E66D5F7D3A}" presName="child4" presStyleLbl="bgAcc1" presStyleIdx="3" presStyleCnt="4" custScaleX="139432" custScaleY="119848" custLinFactNeighborX="-6517" custLinFactNeighborY="-22483"/>
      <dgm:spPr/>
    </dgm:pt>
    <dgm:pt modelId="{2BBB8BAC-01A0-454C-8B63-5DC0AB9DE08D}" type="pres">
      <dgm:prSet presAssocID="{06BB8B6A-3781-45FF-A9DC-F8E66D5F7D3A}" presName="child4Text" presStyleLbl="bgAcc1" presStyleIdx="3" presStyleCnt="4">
        <dgm:presLayoutVars>
          <dgm:bulletEnabled val="1"/>
        </dgm:presLayoutVars>
      </dgm:prSet>
      <dgm:spPr/>
    </dgm:pt>
    <dgm:pt modelId="{9C9FD519-EB7F-474A-8D8C-6E1792D642FA}" type="pres">
      <dgm:prSet presAssocID="{06BB8B6A-3781-45FF-A9DC-F8E66D5F7D3A}" presName="childPlaceholder" presStyleCnt="0"/>
      <dgm:spPr/>
    </dgm:pt>
    <dgm:pt modelId="{13C09D02-1D11-4C97-98A1-F1DFD6DB4B90}" type="pres">
      <dgm:prSet presAssocID="{06BB8B6A-3781-45FF-A9DC-F8E66D5F7D3A}" presName="circle" presStyleCnt="0"/>
      <dgm:spPr/>
    </dgm:pt>
    <dgm:pt modelId="{27B8AD86-648C-47A3-969C-DBE709BB74F5}" type="pres">
      <dgm:prSet presAssocID="{06BB8B6A-3781-45FF-A9DC-F8E66D5F7D3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659028C-029C-4E97-8489-01ACA6F66834}" type="pres">
      <dgm:prSet presAssocID="{06BB8B6A-3781-45FF-A9DC-F8E66D5F7D3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C5E8362-9F6A-4E2C-ACC9-F66AE4B2EF24}" type="pres">
      <dgm:prSet presAssocID="{06BB8B6A-3781-45FF-A9DC-F8E66D5F7D3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D1F0B88-7701-4280-9D28-BDBDCCB3004F}" type="pres">
      <dgm:prSet presAssocID="{06BB8B6A-3781-45FF-A9DC-F8E66D5F7D3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37F5D86-F8B6-4EBD-B1C7-2CAC505946A5}" type="pres">
      <dgm:prSet presAssocID="{06BB8B6A-3781-45FF-A9DC-F8E66D5F7D3A}" presName="quadrantPlaceholder" presStyleCnt="0"/>
      <dgm:spPr/>
    </dgm:pt>
    <dgm:pt modelId="{5BC2590D-9EAB-4B7A-A272-7B3A5CF4162A}" type="pres">
      <dgm:prSet presAssocID="{06BB8B6A-3781-45FF-A9DC-F8E66D5F7D3A}" presName="center1" presStyleLbl="fgShp" presStyleIdx="0" presStyleCnt="2"/>
      <dgm:spPr/>
    </dgm:pt>
    <dgm:pt modelId="{3BB293D4-613E-4223-9311-7F7ADFA4B4F3}" type="pres">
      <dgm:prSet presAssocID="{06BB8B6A-3781-45FF-A9DC-F8E66D5F7D3A}" presName="center2" presStyleLbl="fgShp" presStyleIdx="1" presStyleCnt="2"/>
      <dgm:spPr/>
    </dgm:pt>
  </dgm:ptLst>
  <dgm:cxnLst>
    <dgm:cxn modelId="{8CBCD902-64B4-4023-BF92-60184D237EF8}" type="presOf" srcId="{DAAD7C00-F963-4E17-BE5B-D6383E3E3099}" destId="{DD1F0B88-7701-4280-9D28-BDBDCCB3004F}" srcOrd="0" destOrd="0" presId="urn:microsoft.com/office/officeart/2005/8/layout/cycle4"/>
    <dgm:cxn modelId="{83BB3B06-F950-4603-8978-81434DAF6C7C}" type="presOf" srcId="{856ACF10-F862-43DA-AE1D-092C17D351AB}" destId="{8E0CEE13-1348-4FD6-9BBA-29F4216B52B1}" srcOrd="0" destOrd="0" presId="urn:microsoft.com/office/officeart/2005/8/layout/cycle4"/>
    <dgm:cxn modelId="{59E32A10-A7AE-4A4D-B2AA-CE24DE57A6F9}" type="presOf" srcId="{5C51DB1E-2909-4A6A-8021-67D0FD61D682}" destId="{DD63FF39-EC16-4884-B6B7-9C12DAD4BC4C}" srcOrd="1" destOrd="1" presId="urn:microsoft.com/office/officeart/2005/8/layout/cycle4"/>
    <dgm:cxn modelId="{D0B6E310-64F8-4068-9E40-55BF1047D0EF}" srcId="{FECB43BC-DDE5-4474-A353-00F2796B8E37}" destId="{73FD4370-6781-48EC-91C8-89BCA3E40ABD}" srcOrd="2" destOrd="0" parTransId="{920AA4D2-6FA5-4CDE-869F-3AC77EA13EDB}" sibTransId="{C33051E4-F9B2-4A5C-9118-EB354C194BD4}"/>
    <dgm:cxn modelId="{A401B911-FF03-4D26-B157-BD4DC483D5C8}" type="presOf" srcId="{76D33B5F-7072-4833-8964-AE326D48D8CA}" destId="{27B8AD86-648C-47A3-969C-DBE709BB74F5}" srcOrd="0" destOrd="0" presId="urn:microsoft.com/office/officeart/2005/8/layout/cycle4"/>
    <dgm:cxn modelId="{C1611913-35F3-41B2-BAC2-D3150901C931}" type="presOf" srcId="{1E93FFC7-1441-4F94-80E2-D29224413E97}" destId="{2BBB8BAC-01A0-454C-8B63-5DC0AB9DE08D}" srcOrd="1" destOrd="0" presId="urn:microsoft.com/office/officeart/2005/8/layout/cycle4"/>
    <dgm:cxn modelId="{E8460127-81AC-41E2-9502-1B574C5A04A5}" type="presOf" srcId="{E7A7C513-AF93-448B-B6B9-C7D290579E1B}" destId="{8B1491AD-7DFC-4AC7-9516-3737C32635E4}" srcOrd="0" destOrd="1" presId="urn:microsoft.com/office/officeart/2005/8/layout/cycle4"/>
    <dgm:cxn modelId="{8567F12A-ABEC-491A-886E-BA256F15F4CB}" type="presOf" srcId="{C9A1F513-3A13-4778-8284-71A9018F03DE}" destId="{DD63FF39-EC16-4884-B6B7-9C12DAD4BC4C}" srcOrd="1" destOrd="3" presId="urn:microsoft.com/office/officeart/2005/8/layout/cycle4"/>
    <dgm:cxn modelId="{F09F222C-E1B5-4E45-B6F1-AAAF55E3DC60}" srcId="{76D33B5F-7072-4833-8964-AE326D48D8CA}" destId="{C9A1F513-3A13-4778-8284-71A9018F03DE}" srcOrd="3" destOrd="0" parTransId="{08E96306-0923-4644-800D-FD28C742AEF0}" sibTransId="{F9DF5948-57C1-472A-A8A4-F2BE0226CC81}"/>
    <dgm:cxn modelId="{AECD2430-37B2-4057-A636-80ADBADFF38A}" srcId="{2CE86655-E8A4-48AD-8729-1AF5938C90ED}" destId="{DAAE7969-9DF3-44BA-A2C1-5086F123EB57}" srcOrd="1" destOrd="0" parTransId="{6EB3CBFC-65D0-4D54-A0CD-F2740F188094}" sibTransId="{ACEE1758-DA48-430F-B898-DE82155D059F}"/>
    <dgm:cxn modelId="{0E41E75E-7CF6-4324-B467-C83AB9BC3C07}" srcId="{FECB43BC-DDE5-4474-A353-00F2796B8E37}" destId="{53DADFE6-978A-469C-B847-1964483A4884}" srcOrd="0" destOrd="0" parTransId="{C60AF5DB-894B-4ED0-AC38-7C851F5DEB84}" sibTransId="{13A88A51-F4E8-468B-BCC7-91292B3BF52E}"/>
    <dgm:cxn modelId="{6E27E55F-6586-4CD9-A0D6-C0D7A6EE4D16}" type="presOf" srcId="{A5D1E62F-C7D6-4B08-A7D8-A39AD8C19725}" destId="{3680B32F-36D3-4018-AB52-0461421CC091}" srcOrd="0" destOrd="1" presId="urn:microsoft.com/office/officeart/2005/8/layout/cycle4"/>
    <dgm:cxn modelId="{9E500C41-A51C-40B3-B380-B543BCB70262}" srcId="{06BB8B6A-3781-45FF-A9DC-F8E66D5F7D3A}" destId="{DAAD7C00-F963-4E17-BE5B-D6383E3E3099}" srcOrd="3" destOrd="0" parTransId="{4EFDD2FB-997D-47E1-ACBF-783AFD964D2A}" sibTransId="{A448B925-18B1-41EC-A5B0-E4B37FE1FDC6}"/>
    <dgm:cxn modelId="{304C5141-16D6-4AE4-8532-B0EB9D0BB344}" type="presOf" srcId="{DAAE7969-9DF3-44BA-A2C1-5086F123EB57}" destId="{BEC4FF4F-C4AA-41ED-94A3-AC4F5540E298}" srcOrd="1" destOrd="1" presId="urn:microsoft.com/office/officeart/2005/8/layout/cycle4"/>
    <dgm:cxn modelId="{28E4DE43-5499-4D12-84AA-A35D6147B4B6}" type="presOf" srcId="{5C51DB1E-2909-4A6A-8021-67D0FD61D682}" destId="{7EAC7051-4C2D-46A1-A59F-74C881C03BEE}" srcOrd="0" destOrd="1" presId="urn:microsoft.com/office/officeart/2005/8/layout/cycle4"/>
    <dgm:cxn modelId="{4F038A49-7FBD-4833-A2F1-1272DD4D55BA}" type="presOf" srcId="{73FD4370-6781-48EC-91C8-89BCA3E40ABD}" destId="{7F7DDAAA-DD3C-46E9-8AA9-34CE1FAE9B8A}" srcOrd="1" destOrd="2" presId="urn:microsoft.com/office/officeart/2005/8/layout/cycle4"/>
    <dgm:cxn modelId="{6CD0424A-A93F-40D8-AAF5-B8EC61FC7623}" type="presOf" srcId="{2CE86655-E8A4-48AD-8729-1AF5938C90ED}" destId="{0659028C-029C-4E97-8489-01ACA6F66834}" srcOrd="0" destOrd="0" presId="urn:microsoft.com/office/officeart/2005/8/layout/cycle4"/>
    <dgm:cxn modelId="{31934372-2C81-4314-93E1-174868B0FB28}" srcId="{2CE86655-E8A4-48AD-8729-1AF5938C90ED}" destId="{06F0891E-4141-45A0-BD94-A8C511A4EF64}" srcOrd="2" destOrd="0" parTransId="{8EEA56B8-E61E-42AA-A079-11B3D653380C}" sibTransId="{42089FE9-CE79-47FA-9310-FEC44236D3C2}"/>
    <dgm:cxn modelId="{27886A52-5879-4E8B-B9AB-819418AEB449}" type="presOf" srcId="{856ACF10-F862-43DA-AE1D-092C17D351AB}" destId="{BEC4FF4F-C4AA-41ED-94A3-AC4F5540E298}" srcOrd="1" destOrd="0" presId="urn:microsoft.com/office/officeart/2005/8/layout/cycle4"/>
    <dgm:cxn modelId="{8DC48C59-8CE6-4FC6-BDE9-00D2A910B587}" type="presOf" srcId="{0D2567B9-4299-4971-BCB1-6C7824A51864}" destId="{2BBB8BAC-01A0-454C-8B63-5DC0AB9DE08D}" srcOrd="1" destOrd="2" presId="urn:microsoft.com/office/officeart/2005/8/layout/cycle4"/>
    <dgm:cxn modelId="{544A3580-8140-464B-9B13-9C0B721F1BD3}" srcId="{2CE86655-E8A4-48AD-8729-1AF5938C90ED}" destId="{856ACF10-F862-43DA-AE1D-092C17D351AB}" srcOrd="0" destOrd="0" parTransId="{CC94E843-D886-48F9-ABEC-A61402D13146}" sibTransId="{63DE803F-CD7E-4132-AA40-195D83D16C63}"/>
    <dgm:cxn modelId="{AECEF680-C5CD-4C00-980C-A2C1CAD2A872}" srcId="{FECB43BC-DDE5-4474-A353-00F2796B8E37}" destId="{E7A7C513-AF93-448B-B6B9-C7D290579E1B}" srcOrd="1" destOrd="0" parTransId="{1D474AC8-B7B5-4DFF-93FF-21422A5A151A}" sibTransId="{F356D1A5-1868-4379-8237-240DE18007BC}"/>
    <dgm:cxn modelId="{90C64683-FC1A-4B73-9B4E-68DF9AB588BD}" type="presOf" srcId="{06F0891E-4141-45A0-BD94-A8C511A4EF64}" destId="{8E0CEE13-1348-4FD6-9BBA-29F4216B52B1}" srcOrd="0" destOrd="2" presId="urn:microsoft.com/office/officeart/2005/8/layout/cycle4"/>
    <dgm:cxn modelId="{DA433A90-A411-49B0-AD11-4656B7401266}" srcId="{DAAD7C00-F963-4E17-BE5B-D6383E3E3099}" destId="{1E93FFC7-1441-4F94-80E2-D29224413E97}" srcOrd="0" destOrd="0" parTransId="{A0877B2D-19F1-4DD5-B227-0A8401D7E52B}" sibTransId="{626758E7-D1EF-4B00-9AF1-78067B30479C}"/>
    <dgm:cxn modelId="{D3B1B090-CE24-4A57-AE7A-A0AE9275A7F8}" type="presOf" srcId="{A5D1E62F-C7D6-4B08-A7D8-A39AD8C19725}" destId="{2BBB8BAC-01A0-454C-8B63-5DC0AB9DE08D}" srcOrd="1" destOrd="1" presId="urn:microsoft.com/office/officeart/2005/8/layout/cycle4"/>
    <dgm:cxn modelId="{5D90F991-8006-4AA3-8A4A-8EF52625F32C}" type="presOf" srcId="{66C0A7D6-56FD-49A2-A71D-FE4EB2EEB3CC}" destId="{7EAC7051-4C2D-46A1-A59F-74C881C03BEE}" srcOrd="0" destOrd="0" presId="urn:microsoft.com/office/officeart/2005/8/layout/cycle4"/>
    <dgm:cxn modelId="{0ACE6293-A5EB-4CCA-8DA4-41587FC26A63}" type="presOf" srcId="{53DADFE6-978A-469C-B847-1964483A4884}" destId="{7F7DDAAA-DD3C-46E9-8AA9-34CE1FAE9B8A}" srcOrd="1" destOrd="0" presId="urn:microsoft.com/office/officeart/2005/8/layout/cycle4"/>
    <dgm:cxn modelId="{010BEB93-2445-46B0-A5A4-9594659F5EF7}" type="presOf" srcId="{06F0891E-4141-45A0-BD94-A8C511A4EF64}" destId="{BEC4FF4F-C4AA-41ED-94A3-AC4F5540E298}" srcOrd="1" destOrd="2" presId="urn:microsoft.com/office/officeart/2005/8/layout/cycle4"/>
    <dgm:cxn modelId="{B71C079C-3348-4841-A70A-17482D5B48BC}" type="presOf" srcId="{C9A1F513-3A13-4778-8284-71A9018F03DE}" destId="{7EAC7051-4C2D-46A1-A59F-74C881C03BEE}" srcOrd="0" destOrd="3" presId="urn:microsoft.com/office/officeart/2005/8/layout/cycle4"/>
    <dgm:cxn modelId="{F6CF6E9C-A645-4136-9C07-DD45EF513D37}" srcId="{06BB8B6A-3781-45FF-A9DC-F8E66D5F7D3A}" destId="{FECB43BC-DDE5-4474-A353-00F2796B8E37}" srcOrd="2" destOrd="0" parTransId="{75041AA2-561F-4573-86CD-B21270FB2083}" sibTransId="{250DB181-0E6D-405E-8127-87BC8C8CCE2D}"/>
    <dgm:cxn modelId="{9CEF6E9C-470C-4B98-B101-FFFE8D507FF4}" type="presOf" srcId="{66C0A7D6-56FD-49A2-A71D-FE4EB2EEB3CC}" destId="{DD63FF39-EC16-4884-B6B7-9C12DAD4BC4C}" srcOrd="1" destOrd="0" presId="urn:microsoft.com/office/officeart/2005/8/layout/cycle4"/>
    <dgm:cxn modelId="{5F2D5A9D-80F2-439B-AD57-21D9C351BD07}" type="presOf" srcId="{06BB8B6A-3781-45FF-A9DC-F8E66D5F7D3A}" destId="{D5AEC4D0-8245-464D-891B-EA29B9C4D7F8}" srcOrd="0" destOrd="0" presId="urn:microsoft.com/office/officeart/2005/8/layout/cycle4"/>
    <dgm:cxn modelId="{76B4D09F-765E-4790-9E5B-544D53DCCCCB}" type="presOf" srcId="{0D2567B9-4299-4971-BCB1-6C7824A51864}" destId="{3680B32F-36D3-4018-AB52-0461421CC091}" srcOrd="0" destOrd="2" presId="urn:microsoft.com/office/officeart/2005/8/layout/cycle4"/>
    <dgm:cxn modelId="{D77730AA-AF57-410F-8B0A-B7984716C21B}" type="presOf" srcId="{1E93FFC7-1441-4F94-80E2-D29224413E97}" destId="{3680B32F-36D3-4018-AB52-0461421CC091}" srcOrd="0" destOrd="0" presId="urn:microsoft.com/office/officeart/2005/8/layout/cycle4"/>
    <dgm:cxn modelId="{DCD45AAB-193A-4533-A116-6372D0F4435A}" srcId="{1E93FFC7-1441-4F94-80E2-D29224413E97}" destId="{A5D1E62F-C7D6-4B08-A7D8-A39AD8C19725}" srcOrd="0" destOrd="0" parTransId="{6E65DC21-3FA1-43F8-84D9-5B7667DBF261}" sibTransId="{4009CF94-3E12-453F-930F-F94B9A380217}"/>
    <dgm:cxn modelId="{323F60B2-A425-4CF2-B1E2-1E1393ED588C}" type="presOf" srcId="{DAAE7969-9DF3-44BA-A2C1-5086F123EB57}" destId="{8E0CEE13-1348-4FD6-9BBA-29F4216B52B1}" srcOrd="0" destOrd="1" presId="urn:microsoft.com/office/officeart/2005/8/layout/cycle4"/>
    <dgm:cxn modelId="{9A294BB4-8437-47F7-82A2-1FEBF08C7AF4}" type="presOf" srcId="{53DADFE6-978A-469C-B847-1964483A4884}" destId="{8B1491AD-7DFC-4AC7-9516-3737C32635E4}" srcOrd="0" destOrd="0" presId="urn:microsoft.com/office/officeart/2005/8/layout/cycle4"/>
    <dgm:cxn modelId="{D00140B5-EE53-47D9-A507-D9382D811AD5}" srcId="{76D33B5F-7072-4833-8964-AE326D48D8CA}" destId="{5C51DB1E-2909-4A6A-8021-67D0FD61D682}" srcOrd="1" destOrd="0" parTransId="{287BE642-B372-473F-BD68-F3A972AEC3DB}" sibTransId="{7C0C5BEA-F961-48E1-9725-33D03536DCC3}"/>
    <dgm:cxn modelId="{6E2CBBBB-9D52-4C3F-B032-1D8245E9EC50}" srcId="{06BB8B6A-3781-45FF-A9DC-F8E66D5F7D3A}" destId="{2CE86655-E8A4-48AD-8729-1AF5938C90ED}" srcOrd="1" destOrd="0" parTransId="{BBB7C25B-ABBA-4368-9A5D-28E83CAEA6AC}" sibTransId="{0785453A-1AF6-4478-9863-6174A834AF77}"/>
    <dgm:cxn modelId="{B15A09C9-D7BF-4098-A3D8-BB468723005F}" type="presOf" srcId="{BF711970-7E0D-4A35-B083-A7EE0BE47A48}" destId="{7EAC7051-4C2D-46A1-A59F-74C881C03BEE}" srcOrd="0" destOrd="2" presId="urn:microsoft.com/office/officeart/2005/8/layout/cycle4"/>
    <dgm:cxn modelId="{32E3B3D0-1303-4E7F-9B8E-FAB7E6A09583}" srcId="{06BB8B6A-3781-45FF-A9DC-F8E66D5F7D3A}" destId="{76D33B5F-7072-4833-8964-AE326D48D8CA}" srcOrd="0" destOrd="0" parTransId="{2F210623-2AFC-46DC-9B07-3888BE7DA0C1}" sibTransId="{324A8541-B1AE-48D8-A559-E72019E031E4}"/>
    <dgm:cxn modelId="{A8BD41D1-8572-40A8-8977-F33D9B415584}" type="presOf" srcId="{BF711970-7E0D-4A35-B083-A7EE0BE47A48}" destId="{DD63FF39-EC16-4884-B6B7-9C12DAD4BC4C}" srcOrd="1" destOrd="2" presId="urn:microsoft.com/office/officeart/2005/8/layout/cycle4"/>
    <dgm:cxn modelId="{4E4A89D2-A51C-44A9-8A21-9AC8BF0755D3}" srcId="{1E93FFC7-1441-4F94-80E2-D29224413E97}" destId="{0D2567B9-4299-4971-BCB1-6C7824A51864}" srcOrd="1" destOrd="0" parTransId="{87ABB3E0-BE57-4166-847D-2F731C2DABAB}" sibTransId="{ED5B9B87-85A5-407B-940E-AEC2C30916C5}"/>
    <dgm:cxn modelId="{3BA61DDC-FD21-4779-9F43-2803B988ED48}" type="presOf" srcId="{FECB43BC-DDE5-4474-A353-00F2796B8E37}" destId="{FC5E8362-9F6A-4E2C-ACC9-F66AE4B2EF24}" srcOrd="0" destOrd="0" presId="urn:microsoft.com/office/officeart/2005/8/layout/cycle4"/>
    <dgm:cxn modelId="{FD801BE7-A97E-42B6-9A50-DC5179191B75}" type="presOf" srcId="{E7A7C513-AF93-448B-B6B9-C7D290579E1B}" destId="{7F7DDAAA-DD3C-46E9-8AA9-34CE1FAE9B8A}" srcOrd="1" destOrd="1" presId="urn:microsoft.com/office/officeart/2005/8/layout/cycle4"/>
    <dgm:cxn modelId="{B80C5EEC-A533-406A-BAF5-4BC34701D56F}" srcId="{76D33B5F-7072-4833-8964-AE326D48D8CA}" destId="{BF711970-7E0D-4A35-B083-A7EE0BE47A48}" srcOrd="2" destOrd="0" parTransId="{1EBC3AF6-0300-4CFC-9B12-CB13419A7087}" sibTransId="{7A70DB24-1732-48A7-A9B1-070B8D3F99D5}"/>
    <dgm:cxn modelId="{D8407CEC-C179-4AC3-8285-79ED98A10318}" srcId="{76D33B5F-7072-4833-8964-AE326D48D8CA}" destId="{66C0A7D6-56FD-49A2-A71D-FE4EB2EEB3CC}" srcOrd="0" destOrd="0" parTransId="{EB879E87-841B-4551-AB87-5E78F4F18E3C}" sibTransId="{CF14E19D-A4C6-4480-9A2C-E6C481EE8B3C}"/>
    <dgm:cxn modelId="{9E81D2FA-E7B7-4BCA-8540-4D6B996E78F2}" type="presOf" srcId="{73FD4370-6781-48EC-91C8-89BCA3E40ABD}" destId="{8B1491AD-7DFC-4AC7-9516-3737C32635E4}" srcOrd="0" destOrd="2" presId="urn:microsoft.com/office/officeart/2005/8/layout/cycle4"/>
    <dgm:cxn modelId="{225F8DFD-01DD-4659-87A6-5CC338E99B3C}" type="presParOf" srcId="{D5AEC4D0-8245-464D-891B-EA29B9C4D7F8}" destId="{E74A4726-5E5B-40CB-84EE-3924512FEDD9}" srcOrd="0" destOrd="0" presId="urn:microsoft.com/office/officeart/2005/8/layout/cycle4"/>
    <dgm:cxn modelId="{F47C49CB-B006-46A9-B504-16FD005673C2}" type="presParOf" srcId="{E74A4726-5E5B-40CB-84EE-3924512FEDD9}" destId="{C9DC480C-9755-4C64-848C-A6E45DA7046A}" srcOrd="0" destOrd="0" presId="urn:microsoft.com/office/officeart/2005/8/layout/cycle4"/>
    <dgm:cxn modelId="{82E471BC-E27F-45C1-BC80-27F301CDAEB3}" type="presParOf" srcId="{C9DC480C-9755-4C64-848C-A6E45DA7046A}" destId="{7EAC7051-4C2D-46A1-A59F-74C881C03BEE}" srcOrd="0" destOrd="0" presId="urn:microsoft.com/office/officeart/2005/8/layout/cycle4"/>
    <dgm:cxn modelId="{054AA91F-4E53-4A2C-A4E8-C442E080C0D5}" type="presParOf" srcId="{C9DC480C-9755-4C64-848C-A6E45DA7046A}" destId="{DD63FF39-EC16-4884-B6B7-9C12DAD4BC4C}" srcOrd="1" destOrd="0" presId="urn:microsoft.com/office/officeart/2005/8/layout/cycle4"/>
    <dgm:cxn modelId="{E4A29718-674D-4828-AC7F-F22F2DDF4447}" type="presParOf" srcId="{E74A4726-5E5B-40CB-84EE-3924512FEDD9}" destId="{F2B6D9DD-F80B-4C7B-8F7A-3C421529C858}" srcOrd="1" destOrd="0" presId="urn:microsoft.com/office/officeart/2005/8/layout/cycle4"/>
    <dgm:cxn modelId="{C6BCF72E-682F-4A5B-8470-17C0B1525E0C}" type="presParOf" srcId="{F2B6D9DD-F80B-4C7B-8F7A-3C421529C858}" destId="{8E0CEE13-1348-4FD6-9BBA-29F4216B52B1}" srcOrd="0" destOrd="0" presId="urn:microsoft.com/office/officeart/2005/8/layout/cycle4"/>
    <dgm:cxn modelId="{ADBFBDD6-149F-40F2-B9A2-CF75FDEBCA58}" type="presParOf" srcId="{F2B6D9DD-F80B-4C7B-8F7A-3C421529C858}" destId="{BEC4FF4F-C4AA-41ED-94A3-AC4F5540E298}" srcOrd="1" destOrd="0" presId="urn:microsoft.com/office/officeart/2005/8/layout/cycle4"/>
    <dgm:cxn modelId="{2598D75A-441E-493E-B531-8154A95A9FB4}" type="presParOf" srcId="{E74A4726-5E5B-40CB-84EE-3924512FEDD9}" destId="{ACAA449C-1428-4D6D-AB71-8E455B0C25F1}" srcOrd="2" destOrd="0" presId="urn:microsoft.com/office/officeart/2005/8/layout/cycle4"/>
    <dgm:cxn modelId="{9759CE78-93F5-43FC-975B-195A281F558C}" type="presParOf" srcId="{ACAA449C-1428-4D6D-AB71-8E455B0C25F1}" destId="{8B1491AD-7DFC-4AC7-9516-3737C32635E4}" srcOrd="0" destOrd="0" presId="urn:microsoft.com/office/officeart/2005/8/layout/cycle4"/>
    <dgm:cxn modelId="{FBBB8CD0-EFB0-407F-B380-ED8C6DA7B36E}" type="presParOf" srcId="{ACAA449C-1428-4D6D-AB71-8E455B0C25F1}" destId="{7F7DDAAA-DD3C-46E9-8AA9-34CE1FAE9B8A}" srcOrd="1" destOrd="0" presId="urn:microsoft.com/office/officeart/2005/8/layout/cycle4"/>
    <dgm:cxn modelId="{482FA110-44A7-4FC2-9E5D-C1765D07F7C9}" type="presParOf" srcId="{E74A4726-5E5B-40CB-84EE-3924512FEDD9}" destId="{A47DABA0-056C-476D-9751-E2DAD6ADBFD7}" srcOrd="3" destOrd="0" presId="urn:microsoft.com/office/officeart/2005/8/layout/cycle4"/>
    <dgm:cxn modelId="{E1905EFA-0E3B-4820-9797-D811B98E6837}" type="presParOf" srcId="{A47DABA0-056C-476D-9751-E2DAD6ADBFD7}" destId="{3680B32F-36D3-4018-AB52-0461421CC091}" srcOrd="0" destOrd="0" presId="urn:microsoft.com/office/officeart/2005/8/layout/cycle4"/>
    <dgm:cxn modelId="{1EDF2A66-E250-43B7-A7EA-9A7507B5E74F}" type="presParOf" srcId="{A47DABA0-056C-476D-9751-E2DAD6ADBFD7}" destId="{2BBB8BAC-01A0-454C-8B63-5DC0AB9DE08D}" srcOrd="1" destOrd="0" presId="urn:microsoft.com/office/officeart/2005/8/layout/cycle4"/>
    <dgm:cxn modelId="{F0A21329-2F0F-4351-ABCF-AAF38FF17451}" type="presParOf" srcId="{E74A4726-5E5B-40CB-84EE-3924512FEDD9}" destId="{9C9FD519-EB7F-474A-8D8C-6E1792D642FA}" srcOrd="4" destOrd="0" presId="urn:microsoft.com/office/officeart/2005/8/layout/cycle4"/>
    <dgm:cxn modelId="{D884FDCB-0688-4510-965C-6C7ABFFE389D}" type="presParOf" srcId="{D5AEC4D0-8245-464D-891B-EA29B9C4D7F8}" destId="{13C09D02-1D11-4C97-98A1-F1DFD6DB4B90}" srcOrd="1" destOrd="0" presId="urn:microsoft.com/office/officeart/2005/8/layout/cycle4"/>
    <dgm:cxn modelId="{4CECFB72-CCF0-4FD5-A68B-F8E5AD74C2B1}" type="presParOf" srcId="{13C09D02-1D11-4C97-98A1-F1DFD6DB4B90}" destId="{27B8AD86-648C-47A3-969C-DBE709BB74F5}" srcOrd="0" destOrd="0" presId="urn:microsoft.com/office/officeart/2005/8/layout/cycle4"/>
    <dgm:cxn modelId="{B7D61CF2-A14A-41A5-9C11-04D7B3CDA675}" type="presParOf" srcId="{13C09D02-1D11-4C97-98A1-F1DFD6DB4B90}" destId="{0659028C-029C-4E97-8489-01ACA6F66834}" srcOrd="1" destOrd="0" presId="urn:microsoft.com/office/officeart/2005/8/layout/cycle4"/>
    <dgm:cxn modelId="{76096CB8-2262-4D64-97BD-2DE2B1E107C6}" type="presParOf" srcId="{13C09D02-1D11-4C97-98A1-F1DFD6DB4B90}" destId="{FC5E8362-9F6A-4E2C-ACC9-F66AE4B2EF24}" srcOrd="2" destOrd="0" presId="urn:microsoft.com/office/officeart/2005/8/layout/cycle4"/>
    <dgm:cxn modelId="{4B93031D-DD89-4F2C-9906-214798290D8B}" type="presParOf" srcId="{13C09D02-1D11-4C97-98A1-F1DFD6DB4B90}" destId="{DD1F0B88-7701-4280-9D28-BDBDCCB3004F}" srcOrd="3" destOrd="0" presId="urn:microsoft.com/office/officeart/2005/8/layout/cycle4"/>
    <dgm:cxn modelId="{33B7F982-07C6-49B2-9D62-EE5EBA5BCB6B}" type="presParOf" srcId="{13C09D02-1D11-4C97-98A1-F1DFD6DB4B90}" destId="{137F5D86-F8B6-4EBD-B1C7-2CAC505946A5}" srcOrd="4" destOrd="0" presId="urn:microsoft.com/office/officeart/2005/8/layout/cycle4"/>
    <dgm:cxn modelId="{F633BEE3-2DEE-43AD-8916-1404BA804278}" type="presParOf" srcId="{D5AEC4D0-8245-464D-891B-EA29B9C4D7F8}" destId="{5BC2590D-9EAB-4B7A-A272-7B3A5CF4162A}" srcOrd="2" destOrd="0" presId="urn:microsoft.com/office/officeart/2005/8/layout/cycle4"/>
    <dgm:cxn modelId="{79AF1196-1AEC-4419-9BBD-E65C1A3D9868}" type="presParOf" srcId="{D5AEC4D0-8245-464D-891B-EA29B9C4D7F8}" destId="{3BB293D4-613E-4223-9311-7F7ADFA4B4F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DC7239-E4EB-40CE-9CD1-C5197F4C6EB9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A975D4F-00B6-4FDF-B76F-4AE1956D4E03}">
      <dgm:prSet phldrT="[Texte]" custT="1"/>
      <dgm:spPr/>
      <dgm:t>
        <a:bodyPr/>
        <a:lstStyle/>
        <a:p>
          <a:r>
            <a:rPr lang="fr-FR" sz="1200" dirty="0">
              <a:latin typeface="Marianne" panose="02000000000000000000" pitchFamily="50" charset="0"/>
            </a:rPr>
            <a:t>Stratégie et management des services</a:t>
          </a:r>
        </a:p>
      </dgm:t>
    </dgm:pt>
    <dgm:pt modelId="{6D37390E-C7FA-47A8-9D10-6E19289D5E26}" type="parTrans" cxnId="{36C33491-A5FE-467C-B974-4BDA8C6C2ECF}">
      <dgm:prSet/>
      <dgm:spPr/>
      <dgm:t>
        <a:bodyPr/>
        <a:lstStyle/>
        <a:p>
          <a:endParaRPr lang="fr-FR" sz="1000">
            <a:latin typeface="Marianne" panose="02000000000000000000" pitchFamily="50" charset="0"/>
          </a:endParaRPr>
        </a:p>
      </dgm:t>
    </dgm:pt>
    <dgm:pt modelId="{812A2B34-5527-4314-9937-65C39FC8CF9B}" type="sibTrans" cxnId="{36C33491-A5FE-467C-B974-4BDA8C6C2ECF}">
      <dgm:prSet/>
      <dgm:spPr/>
      <dgm:t>
        <a:bodyPr/>
        <a:lstStyle/>
        <a:p>
          <a:endParaRPr lang="fr-FR" sz="1000">
            <a:latin typeface="Marianne" panose="02000000000000000000" pitchFamily="50" charset="0"/>
          </a:endParaRPr>
        </a:p>
      </dgm:t>
    </dgm:pt>
    <dgm:pt modelId="{1F405BD5-C437-404B-8DAC-6DA426BFDC92}">
      <dgm:prSet phldrT="[Texte]" custT="1"/>
      <dgm:spPr/>
      <dgm:t>
        <a:bodyPr/>
        <a:lstStyle/>
        <a:p>
          <a:r>
            <a:rPr lang="fr-FR" sz="1200" dirty="0">
              <a:latin typeface="Marianne" panose="02000000000000000000" pitchFamily="50" charset="0"/>
            </a:rPr>
            <a:t>Pilotage et management des RH</a:t>
          </a:r>
        </a:p>
      </dgm:t>
    </dgm:pt>
    <dgm:pt modelId="{B27C4317-DC66-40D5-AADC-436524135171}" type="parTrans" cxnId="{21FB0BDA-8F21-4855-BF02-5F1E1EBFA6C6}">
      <dgm:prSet/>
      <dgm:spPr/>
      <dgm:t>
        <a:bodyPr/>
        <a:lstStyle/>
        <a:p>
          <a:endParaRPr lang="fr-FR" sz="1000">
            <a:latin typeface="Marianne" panose="02000000000000000000" pitchFamily="50" charset="0"/>
          </a:endParaRPr>
        </a:p>
      </dgm:t>
    </dgm:pt>
    <dgm:pt modelId="{F776780B-94A1-4D9F-BF38-25DD8F2F0AA4}" type="sibTrans" cxnId="{21FB0BDA-8F21-4855-BF02-5F1E1EBFA6C6}">
      <dgm:prSet/>
      <dgm:spPr/>
      <dgm:t>
        <a:bodyPr/>
        <a:lstStyle/>
        <a:p>
          <a:endParaRPr lang="fr-FR" sz="1000">
            <a:latin typeface="Marianne" panose="02000000000000000000" pitchFamily="50" charset="0"/>
          </a:endParaRPr>
        </a:p>
      </dgm:t>
    </dgm:pt>
    <dgm:pt modelId="{E8EC7367-19A4-4ED5-A347-57E1CE4041EF}">
      <dgm:prSet phldrT="[Texte]" custT="1"/>
      <dgm:spPr/>
      <dgm:t>
        <a:bodyPr/>
        <a:lstStyle/>
        <a:p>
          <a:r>
            <a:rPr lang="fr-FR" sz="1200" dirty="0">
              <a:latin typeface="Marianne" panose="02000000000000000000" pitchFamily="50" charset="0"/>
            </a:rPr>
            <a:t>Développement des compétences</a:t>
          </a:r>
        </a:p>
      </dgm:t>
    </dgm:pt>
    <dgm:pt modelId="{BF90F233-DD4B-4553-BA5D-2E0DE0A4F8F0}" type="parTrans" cxnId="{1D7789CB-65B3-4739-AD15-9FBDD735CE17}">
      <dgm:prSet/>
      <dgm:spPr/>
      <dgm:t>
        <a:bodyPr/>
        <a:lstStyle/>
        <a:p>
          <a:endParaRPr lang="fr-FR" sz="1000">
            <a:latin typeface="Marianne" panose="02000000000000000000" pitchFamily="50" charset="0"/>
          </a:endParaRPr>
        </a:p>
      </dgm:t>
    </dgm:pt>
    <dgm:pt modelId="{0F9307AD-B135-43AF-86E6-98289533DBB8}" type="sibTrans" cxnId="{1D7789CB-65B3-4739-AD15-9FBDD735CE17}">
      <dgm:prSet/>
      <dgm:spPr/>
      <dgm:t>
        <a:bodyPr/>
        <a:lstStyle/>
        <a:p>
          <a:endParaRPr lang="fr-FR" sz="1000">
            <a:latin typeface="Marianne" panose="02000000000000000000" pitchFamily="50" charset="0"/>
          </a:endParaRPr>
        </a:p>
      </dgm:t>
    </dgm:pt>
    <dgm:pt modelId="{BE694AD2-D8E6-4B43-A27A-B2807B60D072}">
      <dgm:prSet phldrT="[Texte]" custT="1"/>
      <dgm:spPr>
        <a:ln>
          <a:solidFill>
            <a:srgbClr val="6EAA89"/>
          </a:solidFill>
          <a:prstDash val="sysDot"/>
        </a:ln>
      </dgm:spPr>
      <dgm:t>
        <a:bodyPr/>
        <a:lstStyle/>
        <a:p>
          <a:r>
            <a:rPr lang="fr-FR" sz="1600" dirty="0">
              <a:latin typeface="Marianne" panose="02000000000000000000" pitchFamily="50" charset="0"/>
            </a:rPr>
            <a:t>Notre méthode permet de traiter </a:t>
          </a:r>
          <a:r>
            <a:rPr lang="fr-FR" sz="1600" b="1" dirty="0">
              <a:solidFill>
                <a:srgbClr val="6EAA89"/>
              </a:solidFill>
              <a:latin typeface="Marianne" panose="02000000000000000000" pitchFamily="50" charset="0"/>
            </a:rPr>
            <a:t>tout type de problématiques RH</a:t>
          </a:r>
        </a:p>
      </dgm:t>
    </dgm:pt>
    <dgm:pt modelId="{B18D2088-9B9C-4A67-AE3B-986A474385E1}" type="parTrans" cxnId="{14B0DD98-6BC2-44F3-B0EE-F23AA58195EF}">
      <dgm:prSet/>
      <dgm:spPr/>
      <dgm:t>
        <a:bodyPr/>
        <a:lstStyle/>
        <a:p>
          <a:endParaRPr lang="fr-FR" sz="1000">
            <a:latin typeface="Marianne" panose="02000000000000000000" pitchFamily="50" charset="0"/>
          </a:endParaRPr>
        </a:p>
      </dgm:t>
    </dgm:pt>
    <dgm:pt modelId="{135CB60A-ACB6-4F42-AE36-3E3104D33565}" type="sibTrans" cxnId="{14B0DD98-6BC2-44F3-B0EE-F23AA58195EF}">
      <dgm:prSet/>
      <dgm:spPr/>
      <dgm:t>
        <a:bodyPr/>
        <a:lstStyle/>
        <a:p>
          <a:endParaRPr lang="fr-FR" sz="1000">
            <a:latin typeface="Marianne" panose="02000000000000000000" pitchFamily="50" charset="0"/>
          </a:endParaRPr>
        </a:p>
      </dgm:t>
    </dgm:pt>
    <dgm:pt modelId="{361FB5C5-05C4-4179-A36E-EB5F291073B9}" type="pres">
      <dgm:prSet presAssocID="{9EDC7239-E4EB-40CE-9CD1-C5197F4C6EB9}" presName="Name0" presStyleCnt="0">
        <dgm:presLayoutVars>
          <dgm:chMax val="4"/>
          <dgm:resizeHandles val="exact"/>
        </dgm:presLayoutVars>
      </dgm:prSet>
      <dgm:spPr/>
    </dgm:pt>
    <dgm:pt modelId="{BC652E59-AB45-499C-A51E-AB7DA429FC63}" type="pres">
      <dgm:prSet presAssocID="{9EDC7239-E4EB-40CE-9CD1-C5197F4C6EB9}" presName="ellipse" presStyleLbl="trBgShp" presStyleIdx="0" presStyleCnt="1"/>
      <dgm:spPr/>
    </dgm:pt>
    <dgm:pt modelId="{F1D05556-496E-4579-8672-3BE3C42F32DF}" type="pres">
      <dgm:prSet presAssocID="{9EDC7239-E4EB-40CE-9CD1-C5197F4C6EB9}" presName="arrow1" presStyleLbl="fgShp" presStyleIdx="0" presStyleCnt="1"/>
      <dgm:spPr/>
    </dgm:pt>
    <dgm:pt modelId="{E663634A-D35B-45F0-A3E9-33203AFBB5A3}" type="pres">
      <dgm:prSet presAssocID="{9EDC7239-E4EB-40CE-9CD1-C5197F4C6EB9}" presName="rectangle" presStyleLbl="revTx" presStyleIdx="0" presStyleCnt="1" custScaleX="113467" custScaleY="83985" custLinFactNeighborX="1401" custLinFactNeighborY="18548">
        <dgm:presLayoutVars>
          <dgm:bulletEnabled val="1"/>
        </dgm:presLayoutVars>
      </dgm:prSet>
      <dgm:spPr/>
    </dgm:pt>
    <dgm:pt modelId="{EB69E385-A792-4CF2-B244-0D443C356164}" type="pres">
      <dgm:prSet presAssocID="{1F405BD5-C437-404B-8DAC-6DA426BFDC92}" presName="item1" presStyleLbl="node1" presStyleIdx="0" presStyleCnt="3" custScaleX="148956" custScaleY="114526">
        <dgm:presLayoutVars>
          <dgm:bulletEnabled val="1"/>
        </dgm:presLayoutVars>
      </dgm:prSet>
      <dgm:spPr/>
    </dgm:pt>
    <dgm:pt modelId="{E75A2828-F206-457C-B541-0995447C9D75}" type="pres">
      <dgm:prSet presAssocID="{E8EC7367-19A4-4ED5-A347-57E1CE4041EF}" presName="item2" presStyleLbl="node1" presStyleIdx="1" presStyleCnt="3" custScaleX="125127" custScaleY="114256" custLinFactNeighborX="-2700" custLinFactNeighborY="-2700">
        <dgm:presLayoutVars>
          <dgm:bulletEnabled val="1"/>
        </dgm:presLayoutVars>
      </dgm:prSet>
      <dgm:spPr/>
    </dgm:pt>
    <dgm:pt modelId="{1E6FB3E7-DB4A-4AB3-9E7F-2E773F9DA67C}" type="pres">
      <dgm:prSet presAssocID="{BE694AD2-D8E6-4B43-A27A-B2807B60D072}" presName="item3" presStyleLbl="node1" presStyleIdx="2" presStyleCnt="3" custScaleX="124954" custScaleY="112946" custLinFactNeighborX="900">
        <dgm:presLayoutVars>
          <dgm:bulletEnabled val="1"/>
        </dgm:presLayoutVars>
      </dgm:prSet>
      <dgm:spPr/>
    </dgm:pt>
    <dgm:pt modelId="{0D768265-F227-4E66-BC1A-217BA08F13F0}" type="pres">
      <dgm:prSet presAssocID="{9EDC7239-E4EB-40CE-9CD1-C5197F4C6EB9}" presName="funnel" presStyleLbl="trAlignAcc1" presStyleIdx="0" presStyleCnt="1" custScaleX="118627" custScaleY="101140"/>
      <dgm:spPr/>
    </dgm:pt>
  </dgm:ptLst>
  <dgm:cxnLst>
    <dgm:cxn modelId="{A7427A35-ED83-4222-B2D3-0F957BC53268}" type="presOf" srcId="{DA975D4F-00B6-4FDF-B76F-4AE1956D4E03}" destId="{1E6FB3E7-DB4A-4AB3-9E7F-2E773F9DA67C}" srcOrd="0" destOrd="0" presId="urn:microsoft.com/office/officeart/2005/8/layout/funnel1"/>
    <dgm:cxn modelId="{7100D538-3D3F-4C3F-A20D-CEDDA4779CF5}" type="presOf" srcId="{1F405BD5-C437-404B-8DAC-6DA426BFDC92}" destId="{E75A2828-F206-457C-B541-0995447C9D75}" srcOrd="0" destOrd="0" presId="urn:microsoft.com/office/officeart/2005/8/layout/funnel1"/>
    <dgm:cxn modelId="{6D55A37E-ACEF-46D5-91D0-CC7F17DC1775}" type="presOf" srcId="{BE694AD2-D8E6-4B43-A27A-B2807B60D072}" destId="{E663634A-D35B-45F0-A3E9-33203AFBB5A3}" srcOrd="0" destOrd="0" presId="urn:microsoft.com/office/officeart/2005/8/layout/funnel1"/>
    <dgm:cxn modelId="{36C33491-A5FE-467C-B974-4BDA8C6C2ECF}" srcId="{9EDC7239-E4EB-40CE-9CD1-C5197F4C6EB9}" destId="{DA975D4F-00B6-4FDF-B76F-4AE1956D4E03}" srcOrd="0" destOrd="0" parTransId="{6D37390E-C7FA-47A8-9D10-6E19289D5E26}" sibTransId="{812A2B34-5527-4314-9937-65C39FC8CF9B}"/>
    <dgm:cxn modelId="{14B0DD98-6BC2-44F3-B0EE-F23AA58195EF}" srcId="{9EDC7239-E4EB-40CE-9CD1-C5197F4C6EB9}" destId="{BE694AD2-D8E6-4B43-A27A-B2807B60D072}" srcOrd="3" destOrd="0" parTransId="{B18D2088-9B9C-4A67-AE3B-986A474385E1}" sibTransId="{135CB60A-ACB6-4F42-AE36-3E3104D33565}"/>
    <dgm:cxn modelId="{D574569A-CB76-4C43-A4D9-3C727115A219}" type="presOf" srcId="{9EDC7239-E4EB-40CE-9CD1-C5197F4C6EB9}" destId="{361FB5C5-05C4-4179-A36E-EB5F291073B9}" srcOrd="0" destOrd="0" presId="urn:microsoft.com/office/officeart/2005/8/layout/funnel1"/>
    <dgm:cxn modelId="{A01278AA-4F49-4F02-B393-645C74BB9E21}" type="presOf" srcId="{E8EC7367-19A4-4ED5-A347-57E1CE4041EF}" destId="{EB69E385-A792-4CF2-B244-0D443C356164}" srcOrd="0" destOrd="0" presId="urn:microsoft.com/office/officeart/2005/8/layout/funnel1"/>
    <dgm:cxn modelId="{1D7789CB-65B3-4739-AD15-9FBDD735CE17}" srcId="{9EDC7239-E4EB-40CE-9CD1-C5197F4C6EB9}" destId="{E8EC7367-19A4-4ED5-A347-57E1CE4041EF}" srcOrd="2" destOrd="0" parTransId="{BF90F233-DD4B-4553-BA5D-2E0DE0A4F8F0}" sibTransId="{0F9307AD-B135-43AF-86E6-98289533DBB8}"/>
    <dgm:cxn modelId="{21FB0BDA-8F21-4855-BF02-5F1E1EBFA6C6}" srcId="{9EDC7239-E4EB-40CE-9CD1-C5197F4C6EB9}" destId="{1F405BD5-C437-404B-8DAC-6DA426BFDC92}" srcOrd="1" destOrd="0" parTransId="{B27C4317-DC66-40D5-AADC-436524135171}" sibTransId="{F776780B-94A1-4D9F-BF38-25DD8F2F0AA4}"/>
    <dgm:cxn modelId="{66DD0DF2-ABB2-47E2-BD64-7CA4743313CF}" type="presParOf" srcId="{361FB5C5-05C4-4179-A36E-EB5F291073B9}" destId="{BC652E59-AB45-499C-A51E-AB7DA429FC63}" srcOrd="0" destOrd="0" presId="urn:microsoft.com/office/officeart/2005/8/layout/funnel1"/>
    <dgm:cxn modelId="{67A32380-CA7D-40AE-9ED8-BF4DF089D036}" type="presParOf" srcId="{361FB5C5-05C4-4179-A36E-EB5F291073B9}" destId="{F1D05556-496E-4579-8672-3BE3C42F32DF}" srcOrd="1" destOrd="0" presId="urn:microsoft.com/office/officeart/2005/8/layout/funnel1"/>
    <dgm:cxn modelId="{322DBCD4-FD53-4497-9942-FE1BFD29637F}" type="presParOf" srcId="{361FB5C5-05C4-4179-A36E-EB5F291073B9}" destId="{E663634A-D35B-45F0-A3E9-33203AFBB5A3}" srcOrd="2" destOrd="0" presId="urn:microsoft.com/office/officeart/2005/8/layout/funnel1"/>
    <dgm:cxn modelId="{A3CEEAD2-139E-44D7-B9DB-6DC6336093D5}" type="presParOf" srcId="{361FB5C5-05C4-4179-A36E-EB5F291073B9}" destId="{EB69E385-A792-4CF2-B244-0D443C356164}" srcOrd="3" destOrd="0" presId="urn:microsoft.com/office/officeart/2005/8/layout/funnel1"/>
    <dgm:cxn modelId="{27590B01-CF8E-4ACF-93ED-F27C0B3825A8}" type="presParOf" srcId="{361FB5C5-05C4-4179-A36E-EB5F291073B9}" destId="{E75A2828-F206-457C-B541-0995447C9D75}" srcOrd="4" destOrd="0" presId="urn:microsoft.com/office/officeart/2005/8/layout/funnel1"/>
    <dgm:cxn modelId="{05B6FB92-390C-4FF1-8A8C-E2F2F568412D}" type="presParOf" srcId="{361FB5C5-05C4-4179-A36E-EB5F291073B9}" destId="{1E6FB3E7-DB4A-4AB3-9E7F-2E773F9DA67C}" srcOrd="5" destOrd="0" presId="urn:microsoft.com/office/officeart/2005/8/layout/funnel1"/>
    <dgm:cxn modelId="{FCFF9F37-3116-43A7-8C1C-277B03ADB984}" type="presParOf" srcId="{361FB5C5-05C4-4179-A36E-EB5F291073B9}" destId="{0D768265-F227-4E66-BC1A-217BA08F13F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A59986-F0D7-4B80-92F2-130D8114C0E8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B41C1F74-29D9-4048-9D65-BED2041EBA44}">
      <dgm:prSet phldrT="[Texte]" custT="1"/>
      <dgm:spPr/>
      <dgm:t>
        <a:bodyPr/>
        <a:lstStyle/>
        <a:p>
          <a:r>
            <a:rPr lang="fr-FR" sz="1400" dirty="0">
              <a:latin typeface="Marianne" panose="02000000000000000000" pitchFamily="50" charset="0"/>
            </a:rPr>
            <a:t>Diagnostic</a:t>
          </a:r>
        </a:p>
      </dgm:t>
    </dgm:pt>
    <dgm:pt modelId="{3B880FC3-6F96-40E5-9172-33860827096D}" type="parTrans" cxnId="{E8B375EB-1D54-4A41-A319-E27D47CA2693}">
      <dgm:prSet/>
      <dgm:spPr/>
      <dgm:t>
        <a:bodyPr/>
        <a:lstStyle/>
        <a:p>
          <a:endParaRPr lang="fr-FR">
            <a:latin typeface="Marianne" panose="02000000000000000000" pitchFamily="50" charset="0"/>
          </a:endParaRPr>
        </a:p>
      </dgm:t>
    </dgm:pt>
    <dgm:pt modelId="{1BB876DE-32DA-48B4-92A2-716450412798}" type="sibTrans" cxnId="{E8B375EB-1D54-4A41-A319-E27D47CA2693}">
      <dgm:prSet/>
      <dgm:spPr/>
      <dgm:t>
        <a:bodyPr/>
        <a:lstStyle/>
        <a:p>
          <a:endParaRPr lang="fr-FR">
            <a:latin typeface="Marianne" panose="02000000000000000000" pitchFamily="50" charset="0"/>
          </a:endParaRPr>
        </a:p>
      </dgm:t>
    </dgm:pt>
    <dgm:pt modelId="{2D25189B-7806-460D-AFBC-A3A75E1251DF}">
      <dgm:prSet phldrT="[Texte]"/>
      <dgm:spPr/>
      <dgm:t>
        <a:bodyPr/>
        <a:lstStyle/>
        <a:p>
          <a:r>
            <a:rPr lang="fr-FR" dirty="0">
              <a:latin typeface="Marianne" panose="02000000000000000000" pitchFamily="50" charset="0"/>
            </a:rPr>
            <a:t>Mise en œuvre</a:t>
          </a:r>
        </a:p>
      </dgm:t>
    </dgm:pt>
    <dgm:pt modelId="{6037044D-7BBB-440A-88B6-9B951D4BAE14}" type="parTrans" cxnId="{927E0105-DF5D-488B-9023-4CA0D90A8323}">
      <dgm:prSet/>
      <dgm:spPr/>
      <dgm:t>
        <a:bodyPr/>
        <a:lstStyle/>
        <a:p>
          <a:endParaRPr lang="fr-FR">
            <a:latin typeface="Marianne" panose="02000000000000000000" pitchFamily="50" charset="0"/>
          </a:endParaRPr>
        </a:p>
      </dgm:t>
    </dgm:pt>
    <dgm:pt modelId="{CDD1247F-7A19-4430-87FD-E21DF0FD19E7}" type="sibTrans" cxnId="{927E0105-DF5D-488B-9023-4CA0D90A8323}">
      <dgm:prSet/>
      <dgm:spPr/>
      <dgm:t>
        <a:bodyPr/>
        <a:lstStyle/>
        <a:p>
          <a:endParaRPr lang="fr-FR">
            <a:latin typeface="Marianne" panose="02000000000000000000" pitchFamily="50" charset="0"/>
          </a:endParaRPr>
        </a:p>
      </dgm:t>
    </dgm:pt>
    <dgm:pt modelId="{5FD901BF-77BE-4040-8CE1-DECE5F32AC19}">
      <dgm:prSet phldrT="[Texte]"/>
      <dgm:spPr/>
      <dgm:t>
        <a:bodyPr/>
        <a:lstStyle/>
        <a:p>
          <a:r>
            <a:rPr lang="fr-FR" dirty="0">
              <a:latin typeface="Marianne" panose="02000000000000000000" pitchFamily="50" charset="0"/>
            </a:rPr>
            <a:t>Evaluation</a:t>
          </a:r>
        </a:p>
      </dgm:t>
    </dgm:pt>
    <dgm:pt modelId="{6A298576-E9B8-4CA1-B7AF-ADD433D0FA73}" type="parTrans" cxnId="{E959A593-8090-4AD9-A39A-41F4CA5D51F7}">
      <dgm:prSet/>
      <dgm:spPr/>
      <dgm:t>
        <a:bodyPr/>
        <a:lstStyle/>
        <a:p>
          <a:endParaRPr lang="fr-FR">
            <a:latin typeface="Marianne" panose="02000000000000000000" pitchFamily="50" charset="0"/>
          </a:endParaRPr>
        </a:p>
      </dgm:t>
    </dgm:pt>
    <dgm:pt modelId="{AB548890-14A4-48EA-B82B-0F46A68F1B98}" type="sibTrans" cxnId="{E959A593-8090-4AD9-A39A-41F4CA5D51F7}">
      <dgm:prSet/>
      <dgm:spPr/>
      <dgm:t>
        <a:bodyPr/>
        <a:lstStyle/>
        <a:p>
          <a:endParaRPr lang="fr-FR">
            <a:latin typeface="Marianne" panose="02000000000000000000" pitchFamily="50" charset="0"/>
          </a:endParaRPr>
        </a:p>
      </dgm:t>
    </dgm:pt>
    <dgm:pt modelId="{9219E3EC-591C-419F-8D35-5DB9A09CA49F}" type="pres">
      <dgm:prSet presAssocID="{29A59986-F0D7-4B80-92F2-130D8114C0E8}" presName="Name0" presStyleCnt="0">
        <dgm:presLayoutVars>
          <dgm:dir/>
          <dgm:animLvl val="lvl"/>
          <dgm:resizeHandles val="exact"/>
        </dgm:presLayoutVars>
      </dgm:prSet>
      <dgm:spPr/>
    </dgm:pt>
    <dgm:pt modelId="{BE8DEB1A-93B7-4EF4-B0B7-0E65C62D12A6}" type="pres">
      <dgm:prSet presAssocID="{B41C1F74-29D9-4048-9D65-BED2041EBA4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D5E0CEE-70BD-4310-A0AC-EEBFCEAE48C3}" type="pres">
      <dgm:prSet presAssocID="{1BB876DE-32DA-48B4-92A2-716450412798}" presName="parTxOnlySpace" presStyleCnt="0"/>
      <dgm:spPr/>
    </dgm:pt>
    <dgm:pt modelId="{0257E189-A079-4046-A2FD-F7AE5F379EB3}" type="pres">
      <dgm:prSet presAssocID="{2D25189B-7806-460D-AFBC-A3A75E1251D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D43E8C8-73E3-4255-ADD6-CE5F103DBB36}" type="pres">
      <dgm:prSet presAssocID="{CDD1247F-7A19-4430-87FD-E21DF0FD19E7}" presName="parTxOnlySpace" presStyleCnt="0"/>
      <dgm:spPr/>
    </dgm:pt>
    <dgm:pt modelId="{9ABF6711-3BB0-4602-B1BA-E92741903224}" type="pres">
      <dgm:prSet presAssocID="{5FD901BF-77BE-4040-8CE1-DECE5F32AC1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27E0105-DF5D-488B-9023-4CA0D90A8323}" srcId="{29A59986-F0D7-4B80-92F2-130D8114C0E8}" destId="{2D25189B-7806-460D-AFBC-A3A75E1251DF}" srcOrd="1" destOrd="0" parTransId="{6037044D-7BBB-440A-88B6-9B951D4BAE14}" sibTransId="{CDD1247F-7A19-4430-87FD-E21DF0FD19E7}"/>
    <dgm:cxn modelId="{41F6045D-A0BA-4F54-8D2B-B40B159D8972}" type="presOf" srcId="{29A59986-F0D7-4B80-92F2-130D8114C0E8}" destId="{9219E3EC-591C-419F-8D35-5DB9A09CA49F}" srcOrd="0" destOrd="0" presId="urn:microsoft.com/office/officeart/2005/8/layout/chevron1"/>
    <dgm:cxn modelId="{AE751D5F-526F-4C58-92A1-AD5696D30DBF}" type="presOf" srcId="{5FD901BF-77BE-4040-8CE1-DECE5F32AC19}" destId="{9ABF6711-3BB0-4602-B1BA-E92741903224}" srcOrd="0" destOrd="0" presId="urn:microsoft.com/office/officeart/2005/8/layout/chevron1"/>
    <dgm:cxn modelId="{09951073-2A2B-4551-A75C-CC6DE0406549}" type="presOf" srcId="{B41C1F74-29D9-4048-9D65-BED2041EBA44}" destId="{BE8DEB1A-93B7-4EF4-B0B7-0E65C62D12A6}" srcOrd="0" destOrd="0" presId="urn:microsoft.com/office/officeart/2005/8/layout/chevron1"/>
    <dgm:cxn modelId="{886B2B7A-ED16-4AD5-8C9C-4F729EFE9007}" type="presOf" srcId="{2D25189B-7806-460D-AFBC-A3A75E1251DF}" destId="{0257E189-A079-4046-A2FD-F7AE5F379EB3}" srcOrd="0" destOrd="0" presId="urn:microsoft.com/office/officeart/2005/8/layout/chevron1"/>
    <dgm:cxn modelId="{E959A593-8090-4AD9-A39A-41F4CA5D51F7}" srcId="{29A59986-F0D7-4B80-92F2-130D8114C0E8}" destId="{5FD901BF-77BE-4040-8CE1-DECE5F32AC19}" srcOrd="2" destOrd="0" parTransId="{6A298576-E9B8-4CA1-B7AF-ADD433D0FA73}" sibTransId="{AB548890-14A4-48EA-B82B-0F46A68F1B98}"/>
    <dgm:cxn modelId="{E8B375EB-1D54-4A41-A319-E27D47CA2693}" srcId="{29A59986-F0D7-4B80-92F2-130D8114C0E8}" destId="{B41C1F74-29D9-4048-9D65-BED2041EBA44}" srcOrd="0" destOrd="0" parTransId="{3B880FC3-6F96-40E5-9172-33860827096D}" sibTransId="{1BB876DE-32DA-48B4-92A2-716450412798}"/>
    <dgm:cxn modelId="{D3F6A3DA-1919-42C8-84A6-797EB72B7A74}" type="presParOf" srcId="{9219E3EC-591C-419F-8D35-5DB9A09CA49F}" destId="{BE8DEB1A-93B7-4EF4-B0B7-0E65C62D12A6}" srcOrd="0" destOrd="0" presId="urn:microsoft.com/office/officeart/2005/8/layout/chevron1"/>
    <dgm:cxn modelId="{9BBBD616-C4AE-4816-9372-11B3B7E1BC05}" type="presParOf" srcId="{9219E3EC-591C-419F-8D35-5DB9A09CA49F}" destId="{4D5E0CEE-70BD-4310-A0AC-EEBFCEAE48C3}" srcOrd="1" destOrd="0" presId="urn:microsoft.com/office/officeart/2005/8/layout/chevron1"/>
    <dgm:cxn modelId="{EFE143BB-8B18-436A-A206-108A4BC1254A}" type="presParOf" srcId="{9219E3EC-591C-419F-8D35-5DB9A09CA49F}" destId="{0257E189-A079-4046-A2FD-F7AE5F379EB3}" srcOrd="2" destOrd="0" presId="urn:microsoft.com/office/officeart/2005/8/layout/chevron1"/>
    <dgm:cxn modelId="{847881F7-24F2-41AA-BD62-6D0A3FECC2BD}" type="presParOf" srcId="{9219E3EC-591C-419F-8D35-5DB9A09CA49F}" destId="{2D43E8C8-73E3-4255-ADD6-CE5F103DBB36}" srcOrd="3" destOrd="0" presId="urn:microsoft.com/office/officeart/2005/8/layout/chevron1"/>
    <dgm:cxn modelId="{D50103AF-850B-42D6-84F1-DF410782D898}" type="presParOf" srcId="{9219E3EC-591C-419F-8D35-5DB9A09CA49F}" destId="{9ABF6711-3BB0-4602-B1BA-E9274190322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994CB-2253-45F6-9E1E-0CFE983EEB10}">
      <dsp:nvSpPr>
        <dsp:cNvPr id="0" name=""/>
        <dsp:cNvSpPr/>
      </dsp:nvSpPr>
      <dsp:spPr>
        <a:xfrm>
          <a:off x="110883" y="1233823"/>
          <a:ext cx="2631228" cy="12648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943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DGITM </a:t>
          </a:r>
          <a:r>
            <a:rPr lang="fr-FR" sz="1200" kern="1200" dirty="0"/>
            <a:t>Direction générale des infrastructures, des transports et de la mobilité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Clermont-Ferrand – Valéry MAUDUIT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Nancy – Martine BOURY</a:t>
          </a:r>
        </a:p>
      </dsp:txBody>
      <dsp:txXfrm>
        <a:off x="110883" y="1233823"/>
        <a:ext cx="2631228" cy="1264806"/>
      </dsp:txXfrm>
    </dsp:sp>
    <dsp:sp modelId="{1CE9D8FA-A3DC-450D-8C7C-CF2D42607957}">
      <dsp:nvSpPr>
        <dsp:cNvPr id="0" name=""/>
        <dsp:cNvSpPr/>
      </dsp:nvSpPr>
      <dsp:spPr>
        <a:xfrm>
          <a:off x="1248" y="1336326"/>
          <a:ext cx="575581" cy="863371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5F9F3-ACCD-492E-9C5F-62BDEEE37593}">
      <dsp:nvSpPr>
        <dsp:cNvPr id="0" name=""/>
        <dsp:cNvSpPr/>
      </dsp:nvSpPr>
      <dsp:spPr>
        <a:xfrm>
          <a:off x="2976176" y="1216704"/>
          <a:ext cx="2631228" cy="12990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943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DGPR </a:t>
          </a:r>
          <a:r>
            <a:rPr lang="fr-FR" sz="1200" kern="1200" dirty="0"/>
            <a:t>Direction générale de la prévention des risques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Aix-en-Provence – Delphine TARDIF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Rouen – Dominique LEPICARD</a:t>
          </a:r>
        </a:p>
      </dsp:txBody>
      <dsp:txXfrm>
        <a:off x="2976176" y="1216704"/>
        <a:ext cx="2631228" cy="1299045"/>
      </dsp:txXfrm>
    </dsp:sp>
    <dsp:sp modelId="{47C52E6E-F72D-4C95-B9D7-8BA3794D77D7}">
      <dsp:nvSpPr>
        <dsp:cNvPr id="0" name=""/>
        <dsp:cNvSpPr/>
      </dsp:nvSpPr>
      <dsp:spPr>
        <a:xfrm>
          <a:off x="2866541" y="1336326"/>
          <a:ext cx="575581" cy="863371"/>
        </a:xfrm>
        <a:prstGeom prst="rect">
          <a:avLst/>
        </a:prstGeom>
        <a:solidFill>
          <a:schemeClr val="accent5">
            <a:tint val="50000"/>
            <a:hueOff val="-1231495"/>
            <a:satOff val="-2166"/>
            <a:lumOff val="-2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96B97-6AC6-4B0E-BE14-43E608C5868A}">
      <dsp:nvSpPr>
        <dsp:cNvPr id="0" name=""/>
        <dsp:cNvSpPr/>
      </dsp:nvSpPr>
      <dsp:spPr>
        <a:xfrm>
          <a:off x="5841469" y="1216704"/>
          <a:ext cx="2631228" cy="12990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943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DGEC </a:t>
          </a:r>
          <a:r>
            <a:rPr lang="fr-FR" sz="1200" kern="1200" dirty="0"/>
            <a:t>Direction générale de l'énergie et du climat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Nantes – Lionel BENCHETRIT  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Rouen – Dominique LEPICARD</a:t>
          </a:r>
        </a:p>
      </dsp:txBody>
      <dsp:txXfrm>
        <a:off x="5841469" y="1216704"/>
        <a:ext cx="2631228" cy="1299045"/>
      </dsp:txXfrm>
    </dsp:sp>
    <dsp:sp modelId="{646BB1DC-88C9-4E65-B603-B73F5C6E528E}">
      <dsp:nvSpPr>
        <dsp:cNvPr id="0" name=""/>
        <dsp:cNvSpPr/>
      </dsp:nvSpPr>
      <dsp:spPr>
        <a:xfrm>
          <a:off x="5731835" y="1336326"/>
          <a:ext cx="575581" cy="863371"/>
        </a:xfrm>
        <a:prstGeom prst="rect">
          <a:avLst/>
        </a:prstGeom>
        <a:solidFill>
          <a:schemeClr val="accent5">
            <a:tint val="50000"/>
            <a:hueOff val="-2462990"/>
            <a:satOff val="-4332"/>
            <a:lumOff val="-5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E7B45-5FE0-4F49-B81E-226CDF01CE3A}">
      <dsp:nvSpPr>
        <dsp:cNvPr id="0" name=""/>
        <dsp:cNvSpPr/>
      </dsp:nvSpPr>
      <dsp:spPr>
        <a:xfrm>
          <a:off x="8730139" y="1218562"/>
          <a:ext cx="2586971" cy="32999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943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DGALN </a:t>
          </a:r>
          <a:r>
            <a:rPr lang="fr-FR" sz="1200" kern="1200" dirty="0"/>
            <a:t>Direction générale de l'aménagement, du logement et de la nature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DHUP</a:t>
          </a:r>
          <a:r>
            <a:rPr lang="fr-FR" sz="1000" kern="1200" dirty="0"/>
            <a:t> Direction de l’habitat, de l’urbanisme et des paysages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900" b="1" i="1" kern="1200" dirty="0"/>
            <a:t>Règlementation, Politique technique et Qualité de la Construction</a:t>
          </a:r>
          <a:r>
            <a:rPr lang="fr-FR" sz="900" b="1" kern="1200" dirty="0"/>
            <a:t>                 </a:t>
          </a:r>
          <a:r>
            <a:rPr lang="fr-FR" sz="900" kern="1200" dirty="0"/>
            <a:t>Toulouse – Ghislaine ARILLA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Tours – </a:t>
          </a:r>
          <a:r>
            <a:rPr lang="fr-FR" sz="900" kern="1200" dirty="0" err="1"/>
            <a:t>Eric</a:t>
          </a:r>
          <a:r>
            <a:rPr lang="fr-FR" sz="900" kern="1200" dirty="0"/>
            <a:t> PRETESEILLE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900" b="1" i="1" kern="1200" dirty="0"/>
            <a:t>Urbanisme, Aménagement Sites, Paysages et Publicité                                                  </a:t>
          </a:r>
          <a:r>
            <a:rPr lang="fr-FR" sz="900" kern="1200" dirty="0"/>
            <a:t>Arras – Emilie RENARD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Toulouse – Daniel RODIER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900" b="1" i="1" kern="1200" dirty="0"/>
            <a:t>Habitat, Logement, Politique de la ville, Habitat indigne                                        </a:t>
          </a:r>
          <a:r>
            <a:rPr lang="fr-FR" sz="900" kern="1200" dirty="0"/>
            <a:t>Mâcon – </a:t>
          </a:r>
          <a:r>
            <a:rPr lang="fr-FR" sz="900" kern="1200" dirty="0" err="1"/>
            <a:t>Aniela</a:t>
          </a:r>
          <a:r>
            <a:rPr lang="fr-FR" sz="900" kern="1200" dirty="0"/>
            <a:t> CALANDRA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Paris – Aurore NATIVITE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DEB </a:t>
          </a:r>
          <a:r>
            <a:rPr lang="fr-FR" sz="1000" kern="1200" dirty="0"/>
            <a:t>direction de l'eau et de la biodiversité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900" kern="1200" dirty="0"/>
            <a:t>Toulouse – Daniel RODIER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Tours - Annie CLAIN</a:t>
          </a:r>
        </a:p>
      </dsp:txBody>
      <dsp:txXfrm>
        <a:off x="8730139" y="1218562"/>
        <a:ext cx="2586971" cy="3299913"/>
      </dsp:txXfrm>
    </dsp:sp>
    <dsp:sp modelId="{5FAFDC54-1456-4961-AA0A-FA43F099D17B}">
      <dsp:nvSpPr>
        <dsp:cNvPr id="0" name=""/>
        <dsp:cNvSpPr/>
      </dsp:nvSpPr>
      <dsp:spPr>
        <a:xfrm>
          <a:off x="8585277" y="1353766"/>
          <a:ext cx="575581" cy="863371"/>
        </a:xfrm>
        <a:prstGeom prst="rect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DD80C-6046-413D-9066-117EC6CC2A50}">
      <dsp:nvSpPr>
        <dsp:cNvPr id="0" name=""/>
        <dsp:cNvSpPr/>
      </dsp:nvSpPr>
      <dsp:spPr>
        <a:xfrm>
          <a:off x="104471" y="3234309"/>
          <a:ext cx="2631228" cy="12771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943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DGAMPA </a:t>
          </a:r>
          <a:r>
            <a:rPr lang="fr-FR" sz="1200" kern="1200" dirty="0"/>
            <a:t>Direction générale des affaires maritimes, de la pêche et de l’aquaculture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Aix-en-Provence – Isabelle ALLA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Nantes – Lionel BENCHETRIT</a:t>
          </a:r>
        </a:p>
      </dsp:txBody>
      <dsp:txXfrm>
        <a:off x="104471" y="3234309"/>
        <a:ext cx="2631228" cy="1277107"/>
      </dsp:txXfrm>
    </dsp:sp>
    <dsp:sp modelId="{BE1D6389-51CC-4627-A025-2756DA5A38B5}">
      <dsp:nvSpPr>
        <dsp:cNvPr id="0" name=""/>
        <dsp:cNvSpPr/>
      </dsp:nvSpPr>
      <dsp:spPr>
        <a:xfrm>
          <a:off x="0" y="3382564"/>
          <a:ext cx="575581" cy="863371"/>
        </a:xfrm>
        <a:prstGeom prst="rect">
          <a:avLst/>
        </a:prstGeom>
        <a:solidFill>
          <a:schemeClr val="accent5">
            <a:tint val="50000"/>
            <a:hueOff val="-4925980"/>
            <a:satOff val="-8665"/>
            <a:lumOff val="-11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A768A-594D-4753-B83B-0C63ADE1687A}">
      <dsp:nvSpPr>
        <dsp:cNvPr id="0" name=""/>
        <dsp:cNvSpPr/>
      </dsp:nvSpPr>
      <dsp:spPr>
        <a:xfrm>
          <a:off x="2981710" y="3229330"/>
          <a:ext cx="2631228" cy="12820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943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Transition écologique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Direction CMVRH – Pierre ROUX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Clermont-Ferrand – Valéry MAUDUIT</a:t>
          </a:r>
        </a:p>
      </dsp:txBody>
      <dsp:txXfrm>
        <a:off x="2981710" y="3229330"/>
        <a:ext cx="2631228" cy="1282082"/>
      </dsp:txXfrm>
    </dsp:sp>
    <dsp:sp modelId="{0EA51D2E-9422-4E80-BDDE-9018CEA55A93}">
      <dsp:nvSpPr>
        <dsp:cNvPr id="0" name=""/>
        <dsp:cNvSpPr/>
      </dsp:nvSpPr>
      <dsp:spPr>
        <a:xfrm>
          <a:off x="2837930" y="3382564"/>
          <a:ext cx="575581" cy="863371"/>
        </a:xfrm>
        <a:prstGeom prst="rect">
          <a:avLst/>
        </a:prstGeom>
        <a:solidFill>
          <a:schemeClr val="accent5">
            <a:tint val="50000"/>
            <a:hueOff val="-6157475"/>
            <a:satOff val="-10831"/>
            <a:lumOff val="-1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B2837-4200-40DF-A2D4-BB90C87A4830}">
      <dsp:nvSpPr>
        <dsp:cNvPr id="0" name=""/>
        <dsp:cNvSpPr/>
      </dsp:nvSpPr>
      <dsp:spPr>
        <a:xfrm>
          <a:off x="5812850" y="3200201"/>
          <a:ext cx="2631228" cy="1311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943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CGDD </a:t>
          </a:r>
          <a:r>
            <a:rPr lang="fr-FR" sz="1200" kern="1200" dirty="0"/>
            <a:t>Commissariat général au développement durable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Aix-en-Provence – Isabelle ALLA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CMA – Hubert CALLIER</a:t>
          </a:r>
        </a:p>
      </dsp:txBody>
      <dsp:txXfrm>
        <a:off x="5812850" y="3200201"/>
        <a:ext cx="2631228" cy="1311215"/>
      </dsp:txXfrm>
    </dsp:sp>
    <dsp:sp modelId="{91C9B5E2-5A87-44C9-BD5A-771D2E3AA47A}">
      <dsp:nvSpPr>
        <dsp:cNvPr id="0" name=""/>
        <dsp:cNvSpPr/>
      </dsp:nvSpPr>
      <dsp:spPr>
        <a:xfrm>
          <a:off x="5703223" y="3382564"/>
          <a:ext cx="575581" cy="863371"/>
        </a:xfrm>
        <a:prstGeom prst="rect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3A659-9E82-4512-8F89-480EAF97CE11}">
      <dsp:nvSpPr>
        <dsp:cNvPr id="0" name=""/>
        <dsp:cNvSpPr/>
      </dsp:nvSpPr>
      <dsp:spPr>
        <a:xfrm>
          <a:off x="2547520" y="984408"/>
          <a:ext cx="1261094" cy="126124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3460F2C-D63F-4282-8C04-5EA744169D9C}">
      <dsp:nvSpPr>
        <dsp:cNvPr id="0" name=""/>
        <dsp:cNvSpPr/>
      </dsp:nvSpPr>
      <dsp:spPr>
        <a:xfrm>
          <a:off x="2423674" y="162206"/>
          <a:ext cx="1445003" cy="7732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Mariane"/>
            </a:rPr>
            <a:t>Appuyer la démarche de fusion de 2 services de culture différente</a:t>
          </a:r>
        </a:p>
      </dsp:txBody>
      <dsp:txXfrm>
        <a:off x="2423674" y="162206"/>
        <a:ext cx="1445003" cy="773297"/>
      </dsp:txXfrm>
    </dsp:sp>
    <dsp:sp modelId="{87A0E1D3-D5B3-4357-9177-52A8FC1DF93B}">
      <dsp:nvSpPr>
        <dsp:cNvPr id="0" name=""/>
        <dsp:cNvSpPr/>
      </dsp:nvSpPr>
      <dsp:spPr>
        <a:xfrm>
          <a:off x="2917441" y="1162266"/>
          <a:ext cx="1261094" cy="1261248"/>
        </a:xfrm>
        <a:prstGeom prst="ellipse">
          <a:avLst/>
        </a:prstGeom>
        <a:solidFill>
          <a:schemeClr val="accent5">
            <a:alpha val="50000"/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B8BFD3F-3A3A-423B-B141-02DC7B8AB9F4}">
      <dsp:nvSpPr>
        <dsp:cNvPr id="0" name=""/>
        <dsp:cNvSpPr/>
      </dsp:nvSpPr>
      <dsp:spPr>
        <a:xfrm>
          <a:off x="4334070" y="734632"/>
          <a:ext cx="1366185" cy="8506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Mariane"/>
            </a:rPr>
            <a:t>Accompagner l’élaboration d’un projet stratégique innovant</a:t>
          </a:r>
        </a:p>
      </dsp:txBody>
      <dsp:txXfrm>
        <a:off x="4334070" y="734632"/>
        <a:ext cx="1366185" cy="850627"/>
      </dsp:txXfrm>
    </dsp:sp>
    <dsp:sp modelId="{E437AB59-5CB7-4397-85A4-DA9E6CDD0C07}">
      <dsp:nvSpPr>
        <dsp:cNvPr id="0" name=""/>
        <dsp:cNvSpPr/>
      </dsp:nvSpPr>
      <dsp:spPr>
        <a:xfrm>
          <a:off x="3008344" y="1562448"/>
          <a:ext cx="1261094" cy="1261248"/>
        </a:xfrm>
        <a:prstGeom prst="ellipse">
          <a:avLst/>
        </a:prstGeom>
        <a:solidFill>
          <a:schemeClr val="accent5">
            <a:alpha val="50000"/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D95D07-ADA1-4F24-B579-EFE24D8CB54F}">
      <dsp:nvSpPr>
        <dsp:cNvPr id="0" name=""/>
        <dsp:cNvSpPr/>
      </dsp:nvSpPr>
      <dsp:spPr>
        <a:xfrm>
          <a:off x="4465433" y="1817249"/>
          <a:ext cx="1339912" cy="90862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latin typeface="Mariane"/>
            </a:rPr>
            <a:t>Accompagner une création de service à compétence nationale</a:t>
          </a:r>
        </a:p>
      </dsp:txBody>
      <dsp:txXfrm>
        <a:off x="4465433" y="1817249"/>
        <a:ext cx="1339912" cy="908624"/>
      </dsp:txXfrm>
    </dsp:sp>
    <dsp:sp modelId="{0942552E-F1F8-46A9-BB1F-081848A11711}">
      <dsp:nvSpPr>
        <dsp:cNvPr id="0" name=""/>
        <dsp:cNvSpPr/>
      </dsp:nvSpPr>
      <dsp:spPr>
        <a:xfrm>
          <a:off x="2752447" y="1883366"/>
          <a:ext cx="1261094" cy="1261248"/>
        </a:xfrm>
        <a:prstGeom prst="ellipse">
          <a:avLst/>
        </a:prstGeom>
        <a:solidFill>
          <a:schemeClr val="accent5">
            <a:alpha val="50000"/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A4C8D65-08F6-47F5-B3C4-5B2F470D73B6}">
      <dsp:nvSpPr>
        <dsp:cNvPr id="0" name=""/>
        <dsp:cNvSpPr/>
      </dsp:nvSpPr>
      <dsp:spPr>
        <a:xfrm>
          <a:off x="3887432" y="3035193"/>
          <a:ext cx="1445003" cy="8312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Mariane"/>
            </a:rPr>
            <a:t>Appuyer l’organisation de journées nationales</a:t>
          </a:r>
        </a:p>
      </dsp:txBody>
      <dsp:txXfrm>
        <a:off x="3887432" y="3035193"/>
        <a:ext cx="1445003" cy="831295"/>
      </dsp:txXfrm>
    </dsp:sp>
    <dsp:sp modelId="{931BED2C-CB1C-4557-B3F3-F3642287CD02}">
      <dsp:nvSpPr>
        <dsp:cNvPr id="0" name=""/>
        <dsp:cNvSpPr/>
      </dsp:nvSpPr>
      <dsp:spPr>
        <a:xfrm>
          <a:off x="2342592" y="1883366"/>
          <a:ext cx="1261094" cy="1261248"/>
        </a:xfrm>
        <a:prstGeom prst="ellipse">
          <a:avLst/>
        </a:prstGeom>
        <a:solidFill>
          <a:schemeClr val="accent5">
            <a:alpha val="50000"/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F3585F3-B65D-4A15-8DEB-E381D6390A28}">
      <dsp:nvSpPr>
        <dsp:cNvPr id="0" name=""/>
        <dsp:cNvSpPr/>
      </dsp:nvSpPr>
      <dsp:spPr>
        <a:xfrm>
          <a:off x="954908" y="3035193"/>
          <a:ext cx="1582582" cy="8312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Mariane"/>
            </a:rPr>
            <a:t>Appuyer l’organisation d’un comité de direction élargi en lien avec la planification écologique</a:t>
          </a:r>
        </a:p>
      </dsp:txBody>
      <dsp:txXfrm>
        <a:off x="954908" y="3035193"/>
        <a:ext cx="1582582" cy="831295"/>
      </dsp:txXfrm>
    </dsp:sp>
    <dsp:sp modelId="{78D387D3-726B-4014-AB38-EE1E91C6B51C}">
      <dsp:nvSpPr>
        <dsp:cNvPr id="0" name=""/>
        <dsp:cNvSpPr/>
      </dsp:nvSpPr>
      <dsp:spPr>
        <a:xfrm>
          <a:off x="2086695" y="1562448"/>
          <a:ext cx="1261094" cy="1261248"/>
        </a:xfrm>
        <a:prstGeom prst="ellipse">
          <a:avLst/>
        </a:prstGeom>
        <a:solidFill>
          <a:schemeClr val="accent5">
            <a:alpha val="50000"/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13FE2D7-BD84-4E87-B7A0-464059395A16}">
      <dsp:nvSpPr>
        <dsp:cNvPr id="0" name=""/>
        <dsp:cNvSpPr/>
      </dsp:nvSpPr>
      <dsp:spPr>
        <a:xfrm>
          <a:off x="265500" y="1732384"/>
          <a:ext cx="1745302" cy="90862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Mariane"/>
            </a:rPr>
            <a:t>Appuyer l’animation d’un groupe de travail QVCT* dans l’optique de nourrir les réflexions stratégiques d’un service déconcentré</a:t>
          </a:r>
        </a:p>
      </dsp:txBody>
      <dsp:txXfrm>
        <a:off x="265500" y="1732384"/>
        <a:ext cx="1745302" cy="908624"/>
      </dsp:txXfrm>
    </dsp:sp>
    <dsp:sp modelId="{06B88326-FD8E-4F3E-BE8B-B96654747A0D}">
      <dsp:nvSpPr>
        <dsp:cNvPr id="0" name=""/>
        <dsp:cNvSpPr/>
      </dsp:nvSpPr>
      <dsp:spPr>
        <a:xfrm>
          <a:off x="2177599" y="1162266"/>
          <a:ext cx="1261094" cy="1261248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E4D758D-D4E4-4E50-BBDF-2E0BFFE0A423}">
      <dsp:nvSpPr>
        <dsp:cNvPr id="0" name=""/>
        <dsp:cNvSpPr/>
      </dsp:nvSpPr>
      <dsp:spPr>
        <a:xfrm>
          <a:off x="655879" y="734632"/>
          <a:ext cx="1366185" cy="8506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Mariane"/>
            </a:rPr>
            <a:t>Accompagner des collectifs en difficulté</a:t>
          </a:r>
        </a:p>
      </dsp:txBody>
      <dsp:txXfrm>
        <a:off x="655879" y="734632"/>
        <a:ext cx="1366185" cy="850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FC899-1E6D-45CF-A267-9611D42D44A2}">
      <dsp:nvSpPr>
        <dsp:cNvPr id="0" name=""/>
        <dsp:cNvSpPr/>
      </dsp:nvSpPr>
      <dsp:spPr>
        <a:xfrm>
          <a:off x="1133659" y="256242"/>
          <a:ext cx="3096810" cy="9677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92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POLITIQUES NATIONALES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Mâcon – </a:t>
          </a:r>
          <a:r>
            <a:rPr lang="fr-FR" sz="1200" kern="1200" dirty="0" err="1"/>
            <a:t>Aniela</a:t>
          </a:r>
          <a:r>
            <a:rPr lang="fr-FR" sz="1200" kern="1200" dirty="0"/>
            <a:t> CALANDRA          Rouen – Lydie DENISSE</a:t>
          </a:r>
        </a:p>
      </dsp:txBody>
      <dsp:txXfrm>
        <a:off x="1133659" y="256242"/>
        <a:ext cx="3096810" cy="967753"/>
      </dsp:txXfrm>
    </dsp:sp>
    <dsp:sp modelId="{7F8830C0-5DD2-4C0C-9648-036EAC250B91}">
      <dsp:nvSpPr>
        <dsp:cNvPr id="0" name=""/>
        <dsp:cNvSpPr/>
      </dsp:nvSpPr>
      <dsp:spPr>
        <a:xfrm>
          <a:off x="1004625" y="116455"/>
          <a:ext cx="677427" cy="1016140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B8A51C-FBE2-4A21-99F7-57B30C753075}">
      <dsp:nvSpPr>
        <dsp:cNvPr id="0" name=""/>
        <dsp:cNvSpPr/>
      </dsp:nvSpPr>
      <dsp:spPr>
        <a:xfrm>
          <a:off x="4545852" y="256242"/>
          <a:ext cx="3096810" cy="9677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92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RESSOURCES HUMAINES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Nancy – Martine BOURY             	    Paris – Georges BORRAS</a:t>
          </a:r>
        </a:p>
      </dsp:txBody>
      <dsp:txXfrm>
        <a:off x="4545852" y="256242"/>
        <a:ext cx="3096810" cy="967753"/>
      </dsp:txXfrm>
    </dsp:sp>
    <dsp:sp modelId="{D4DA0F8D-E002-49B2-A33D-6FC92D735E5A}">
      <dsp:nvSpPr>
        <dsp:cNvPr id="0" name=""/>
        <dsp:cNvSpPr/>
      </dsp:nvSpPr>
      <dsp:spPr>
        <a:xfrm>
          <a:off x="4416819" y="116455"/>
          <a:ext cx="677427" cy="1016140"/>
        </a:xfrm>
        <a:prstGeom prst="rect">
          <a:avLst/>
        </a:prstGeom>
        <a:solidFill>
          <a:schemeClr val="accent5">
            <a:tint val="50000"/>
            <a:hueOff val="-1231495"/>
            <a:satOff val="-2166"/>
            <a:lumOff val="-2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73D9FB-50A5-462F-9403-DB489BBE643B}">
      <dsp:nvSpPr>
        <dsp:cNvPr id="0" name=""/>
        <dsp:cNvSpPr/>
      </dsp:nvSpPr>
      <dsp:spPr>
        <a:xfrm>
          <a:off x="1133659" y="1474536"/>
          <a:ext cx="3096810" cy="9677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92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MANAGEMENT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Mâcon – </a:t>
          </a:r>
          <a:r>
            <a:rPr lang="fr-FR" sz="1200" kern="1200" dirty="0" err="1"/>
            <a:t>Aniela</a:t>
          </a:r>
          <a:r>
            <a:rPr lang="fr-FR" sz="1200" kern="1200" dirty="0"/>
            <a:t> CALANDRA           Nancy – Martine BOURY</a:t>
          </a:r>
        </a:p>
      </dsp:txBody>
      <dsp:txXfrm>
        <a:off x="1133659" y="1474536"/>
        <a:ext cx="3096810" cy="967753"/>
      </dsp:txXfrm>
    </dsp:sp>
    <dsp:sp modelId="{61AC102A-00AB-4AEA-8F1B-AF1D173FABDB}">
      <dsp:nvSpPr>
        <dsp:cNvPr id="0" name=""/>
        <dsp:cNvSpPr/>
      </dsp:nvSpPr>
      <dsp:spPr>
        <a:xfrm>
          <a:off x="1004625" y="1334749"/>
          <a:ext cx="677427" cy="1016140"/>
        </a:xfrm>
        <a:prstGeom prst="rect">
          <a:avLst/>
        </a:prstGeom>
        <a:solidFill>
          <a:schemeClr val="accent5">
            <a:tint val="50000"/>
            <a:hueOff val="-2462990"/>
            <a:satOff val="-4332"/>
            <a:lumOff val="-5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B42B32-0B61-44CD-9767-29A1BD01A909}">
      <dsp:nvSpPr>
        <dsp:cNvPr id="0" name=""/>
        <dsp:cNvSpPr/>
      </dsp:nvSpPr>
      <dsp:spPr>
        <a:xfrm>
          <a:off x="4545852" y="1474536"/>
          <a:ext cx="3096810" cy="9677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92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SUPPORTS hors RH*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Aix-en-Provence – Isabelle ALLA	 Tours – Annie CLAIN</a:t>
          </a:r>
        </a:p>
      </dsp:txBody>
      <dsp:txXfrm>
        <a:off x="4545852" y="1474536"/>
        <a:ext cx="3096810" cy="967753"/>
      </dsp:txXfrm>
    </dsp:sp>
    <dsp:sp modelId="{60263B93-AC55-4A61-A26F-65D2AA470AA0}">
      <dsp:nvSpPr>
        <dsp:cNvPr id="0" name=""/>
        <dsp:cNvSpPr/>
      </dsp:nvSpPr>
      <dsp:spPr>
        <a:xfrm>
          <a:off x="4416819" y="1334749"/>
          <a:ext cx="677427" cy="1016140"/>
        </a:xfrm>
        <a:prstGeom prst="rect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A1DEA1-3145-460E-B6CC-730B42867D7A}">
      <dsp:nvSpPr>
        <dsp:cNvPr id="0" name=""/>
        <dsp:cNvSpPr/>
      </dsp:nvSpPr>
      <dsp:spPr>
        <a:xfrm>
          <a:off x="1133659" y="2692830"/>
          <a:ext cx="3096810" cy="9677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92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/>
            <a:t>POLITIQUES SOCIALES ORGANISATION et SANTE au TRAVAIL </a:t>
          </a:r>
          <a:r>
            <a:rPr lang="fr-FR" sz="1200" kern="1200"/>
            <a:t>Clermont-Ferrand – Valéry MAUDUIT Rouen – Dominique LEPICARD</a:t>
          </a:r>
          <a:endParaRPr lang="fr-FR" sz="1200" kern="1200" dirty="0"/>
        </a:p>
      </dsp:txBody>
      <dsp:txXfrm>
        <a:off x="1133659" y="2692830"/>
        <a:ext cx="3096810" cy="967753"/>
      </dsp:txXfrm>
    </dsp:sp>
    <dsp:sp modelId="{7297B920-FE18-4874-A81D-AE3749BFA630}">
      <dsp:nvSpPr>
        <dsp:cNvPr id="0" name=""/>
        <dsp:cNvSpPr/>
      </dsp:nvSpPr>
      <dsp:spPr>
        <a:xfrm>
          <a:off x="1004625" y="2553043"/>
          <a:ext cx="677427" cy="1016140"/>
        </a:xfrm>
        <a:prstGeom prst="rect">
          <a:avLst/>
        </a:prstGeom>
        <a:solidFill>
          <a:schemeClr val="accent5">
            <a:tint val="50000"/>
            <a:hueOff val="-4925980"/>
            <a:satOff val="-8665"/>
            <a:lumOff val="-11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620E4C-8296-4846-826A-C1AD451220A8}">
      <dsp:nvSpPr>
        <dsp:cNvPr id="0" name=""/>
        <dsp:cNvSpPr/>
      </dsp:nvSpPr>
      <dsp:spPr>
        <a:xfrm>
          <a:off x="4545852" y="2692830"/>
          <a:ext cx="3096810" cy="9677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92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RECRUTEMENT et ATTRACTIVITE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Paris – Aurore NATIVITE 	         Toulouse – Ghislaine ARILLA</a:t>
          </a:r>
        </a:p>
      </dsp:txBody>
      <dsp:txXfrm>
        <a:off x="4545852" y="2692830"/>
        <a:ext cx="3096810" cy="967753"/>
      </dsp:txXfrm>
    </dsp:sp>
    <dsp:sp modelId="{D631CFBB-99A3-424A-91F3-0323D9AF3443}">
      <dsp:nvSpPr>
        <dsp:cNvPr id="0" name=""/>
        <dsp:cNvSpPr/>
      </dsp:nvSpPr>
      <dsp:spPr>
        <a:xfrm>
          <a:off x="4416819" y="2553043"/>
          <a:ext cx="677427" cy="1016140"/>
        </a:xfrm>
        <a:prstGeom prst="rect">
          <a:avLst/>
        </a:prstGeom>
        <a:solidFill>
          <a:schemeClr val="accent5">
            <a:tint val="50000"/>
            <a:hueOff val="-6157475"/>
            <a:satOff val="-10831"/>
            <a:lumOff val="-13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491F43-6B27-49E7-9B6D-93B94D4D62B5}">
      <dsp:nvSpPr>
        <dsp:cNvPr id="0" name=""/>
        <dsp:cNvSpPr/>
      </dsp:nvSpPr>
      <dsp:spPr>
        <a:xfrm>
          <a:off x="2839756" y="3911123"/>
          <a:ext cx="3096810" cy="9677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92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OFFRE CMVRH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Nantes – Lionel BENCHETRIT    Toulouse – Ghislaine ARILLA</a:t>
          </a:r>
        </a:p>
      </dsp:txBody>
      <dsp:txXfrm>
        <a:off x="2839756" y="3911123"/>
        <a:ext cx="3096810" cy="967753"/>
      </dsp:txXfrm>
    </dsp:sp>
    <dsp:sp modelId="{26EB30CE-C195-45E3-B1F1-E987E16F2D82}">
      <dsp:nvSpPr>
        <dsp:cNvPr id="0" name=""/>
        <dsp:cNvSpPr/>
      </dsp:nvSpPr>
      <dsp:spPr>
        <a:xfrm>
          <a:off x="2710722" y="3771337"/>
          <a:ext cx="677427" cy="1016140"/>
        </a:xfrm>
        <a:prstGeom prst="rect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EFACB-BDDB-4628-9962-F65B93FE1776}">
      <dsp:nvSpPr>
        <dsp:cNvPr id="0" name=""/>
        <dsp:cNvSpPr/>
      </dsp:nvSpPr>
      <dsp:spPr>
        <a:xfrm>
          <a:off x="3690412" y="586503"/>
          <a:ext cx="2480030" cy="127105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kern="1200" dirty="0">
              <a:latin typeface="Marianne" panose="02000000000000000000" pitchFamily="50" charset="0"/>
            </a:rPr>
            <a:t>Prise de commande et élaboration de </a:t>
          </a:r>
        </a:p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kern="1200" dirty="0">
              <a:latin typeface="Marianne" panose="02000000000000000000" pitchFamily="50" charset="0"/>
            </a:rPr>
            <a:t>rétro-planning</a:t>
          </a:r>
        </a:p>
      </dsp:txBody>
      <dsp:txXfrm>
        <a:off x="4053604" y="772645"/>
        <a:ext cx="1753646" cy="898770"/>
      </dsp:txXfrm>
    </dsp:sp>
    <dsp:sp modelId="{F34B3E66-7686-4FE6-BE52-41AAC0CE1651}">
      <dsp:nvSpPr>
        <dsp:cNvPr id="0" name=""/>
        <dsp:cNvSpPr/>
      </dsp:nvSpPr>
      <dsp:spPr>
        <a:xfrm rot="648528">
          <a:off x="6192031" y="1272240"/>
          <a:ext cx="249699" cy="428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>
            <a:latin typeface="Marianne" panose="02000000000000000000" pitchFamily="50" charset="0"/>
          </a:endParaRPr>
        </a:p>
      </dsp:txBody>
      <dsp:txXfrm>
        <a:off x="6192696" y="1351012"/>
        <a:ext cx="174789" cy="257388"/>
      </dsp:txXfrm>
    </dsp:sp>
    <dsp:sp modelId="{E0BCB598-6AAA-49B8-9FFC-9E5BEC60833C}">
      <dsp:nvSpPr>
        <dsp:cNvPr id="0" name=""/>
        <dsp:cNvSpPr/>
      </dsp:nvSpPr>
      <dsp:spPr>
        <a:xfrm>
          <a:off x="6469635" y="1125042"/>
          <a:ext cx="2563118" cy="1271054"/>
        </a:xfrm>
        <a:prstGeom prst="ellipse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cap="all" baseline="0" dirty="0">
              <a:latin typeface="Marianne" panose="02000000000000000000" pitchFamily="50" charset="0"/>
            </a:rPr>
            <a:t>é</a:t>
          </a:r>
          <a:r>
            <a:rPr lang="fr-FR" sz="1200" kern="1200" cap="none" baseline="0" dirty="0">
              <a:latin typeface="Marianne" panose="02000000000000000000" pitchFamily="50" charset="0"/>
            </a:rPr>
            <a:t>l</a:t>
          </a:r>
          <a:r>
            <a:rPr lang="fr-FR" sz="1200" kern="1200" dirty="0">
              <a:latin typeface="Marianne" panose="02000000000000000000" pitchFamily="50" charset="0"/>
            </a:rPr>
            <a:t>aboration des documents règlementaires et formalités de publicité</a:t>
          </a:r>
        </a:p>
      </dsp:txBody>
      <dsp:txXfrm>
        <a:off x="6844995" y="1311184"/>
        <a:ext cx="1812398" cy="898770"/>
      </dsp:txXfrm>
    </dsp:sp>
    <dsp:sp modelId="{AF01CCC4-4D9C-4F5C-A4D0-8435BE49E6C9}">
      <dsp:nvSpPr>
        <dsp:cNvPr id="0" name=""/>
        <dsp:cNvSpPr/>
      </dsp:nvSpPr>
      <dsp:spPr>
        <a:xfrm rot="3315200">
          <a:off x="8173626" y="2341600"/>
          <a:ext cx="258744" cy="428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>
            <a:latin typeface="Marianne" panose="02000000000000000000" pitchFamily="50" charset="0"/>
          </a:endParaRPr>
        </a:p>
      </dsp:txBody>
      <dsp:txXfrm>
        <a:off x="8190317" y="2395505"/>
        <a:ext cx="181121" cy="257388"/>
      </dsp:txXfrm>
    </dsp:sp>
    <dsp:sp modelId="{3B2E9B77-4C54-4544-B9BA-117B6F8C9CED}">
      <dsp:nvSpPr>
        <dsp:cNvPr id="0" name=""/>
        <dsp:cNvSpPr/>
      </dsp:nvSpPr>
      <dsp:spPr>
        <a:xfrm>
          <a:off x="7614653" y="2726354"/>
          <a:ext cx="2494545" cy="1271054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Marianne" panose="02000000000000000000" pitchFamily="50" charset="0"/>
            </a:rPr>
            <a:t>Animation des réunions pour la constitution des jurys et recherche des concepteurs et correcteurs de sujets</a:t>
          </a:r>
        </a:p>
      </dsp:txBody>
      <dsp:txXfrm>
        <a:off x="7979971" y="2912496"/>
        <a:ext cx="1763909" cy="898770"/>
      </dsp:txXfrm>
    </dsp:sp>
    <dsp:sp modelId="{566202C0-EABA-4A14-BA02-CE8A42B9F5DB}">
      <dsp:nvSpPr>
        <dsp:cNvPr id="0" name=""/>
        <dsp:cNvSpPr/>
      </dsp:nvSpPr>
      <dsp:spPr>
        <a:xfrm rot="8823843">
          <a:off x="7716387" y="3793842"/>
          <a:ext cx="295302" cy="428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>
            <a:latin typeface="Marianne" panose="02000000000000000000" pitchFamily="50" charset="0"/>
          </a:endParaRPr>
        </a:p>
      </dsp:txBody>
      <dsp:txXfrm rot="10800000">
        <a:off x="7797859" y="3855554"/>
        <a:ext cx="206711" cy="257388"/>
      </dsp:txXfrm>
    </dsp:sp>
    <dsp:sp modelId="{CBA0DDC7-B816-4F68-8B39-2873D7CD1C8E}">
      <dsp:nvSpPr>
        <dsp:cNvPr id="0" name=""/>
        <dsp:cNvSpPr/>
      </dsp:nvSpPr>
      <dsp:spPr>
        <a:xfrm>
          <a:off x="5589062" y="4030284"/>
          <a:ext cx="2520131" cy="1271054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Marianne" panose="02000000000000000000" pitchFamily="50" charset="0"/>
            </a:rPr>
            <a:t>Organisation matérielle et administrative des épreuves de sélection</a:t>
          </a:r>
        </a:p>
      </dsp:txBody>
      <dsp:txXfrm>
        <a:off x="5958127" y="4216426"/>
        <a:ext cx="1782001" cy="898770"/>
      </dsp:txXfrm>
    </dsp:sp>
    <dsp:sp modelId="{46C126C6-3088-4988-BD75-34C67EC76CE1}">
      <dsp:nvSpPr>
        <dsp:cNvPr id="0" name=""/>
        <dsp:cNvSpPr/>
      </dsp:nvSpPr>
      <dsp:spPr>
        <a:xfrm rot="10711543">
          <a:off x="5116929" y="4491593"/>
          <a:ext cx="334868" cy="428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>
            <a:latin typeface="Marianne" panose="02000000000000000000" pitchFamily="50" charset="0"/>
          </a:endParaRPr>
        </a:p>
      </dsp:txBody>
      <dsp:txXfrm rot="10800000">
        <a:off x="5217372" y="4576097"/>
        <a:ext cx="234408" cy="257388"/>
      </dsp:txXfrm>
    </dsp:sp>
    <dsp:sp modelId="{2F1782A4-10E8-4612-998D-EB6F5585DE30}">
      <dsp:nvSpPr>
        <dsp:cNvPr id="0" name=""/>
        <dsp:cNvSpPr/>
      </dsp:nvSpPr>
      <dsp:spPr>
        <a:xfrm>
          <a:off x="2489415" y="4110689"/>
          <a:ext cx="2471208" cy="1271054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Marianne" panose="02000000000000000000" pitchFamily="50" charset="0"/>
            </a:rPr>
            <a:t>Suivi des copies et des épreuves pratiques</a:t>
          </a:r>
        </a:p>
      </dsp:txBody>
      <dsp:txXfrm>
        <a:off x="2851315" y="4296831"/>
        <a:ext cx="1747408" cy="898770"/>
      </dsp:txXfrm>
    </dsp:sp>
    <dsp:sp modelId="{93C779F8-D241-40E4-AE42-0754C7B651A5}">
      <dsp:nvSpPr>
        <dsp:cNvPr id="0" name=""/>
        <dsp:cNvSpPr/>
      </dsp:nvSpPr>
      <dsp:spPr>
        <a:xfrm rot="12389178">
          <a:off x="2417909" y="3959680"/>
          <a:ext cx="318153" cy="428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latin typeface="Marianne" panose="02000000000000000000" pitchFamily="50" charset="0"/>
          </a:endParaRPr>
        </a:p>
      </dsp:txBody>
      <dsp:txXfrm rot="10800000">
        <a:off x="2508346" y="4066760"/>
        <a:ext cx="222707" cy="257388"/>
      </dsp:txXfrm>
    </dsp:sp>
    <dsp:sp modelId="{80B5E372-4513-4014-9846-54986937129B}">
      <dsp:nvSpPr>
        <dsp:cNvPr id="0" name=""/>
        <dsp:cNvSpPr/>
      </dsp:nvSpPr>
      <dsp:spPr>
        <a:xfrm>
          <a:off x="173468" y="2958060"/>
          <a:ext cx="2476699" cy="1271054"/>
        </a:xfrm>
        <a:prstGeom prst="ellipse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Marianne" panose="02000000000000000000" pitchFamily="50" charset="0"/>
            </a:rPr>
            <a:t>Gestion des réunions d’admissibilité et d’admission et élaboration des grilles de notation</a:t>
          </a:r>
        </a:p>
      </dsp:txBody>
      <dsp:txXfrm>
        <a:off x="536172" y="3144202"/>
        <a:ext cx="1751291" cy="898770"/>
      </dsp:txXfrm>
    </dsp:sp>
    <dsp:sp modelId="{059A54AA-5D66-414A-9503-26BF8BE82A0E}">
      <dsp:nvSpPr>
        <dsp:cNvPr id="0" name=""/>
        <dsp:cNvSpPr/>
      </dsp:nvSpPr>
      <dsp:spPr>
        <a:xfrm rot="17397148">
          <a:off x="1592651" y="2543644"/>
          <a:ext cx="244925" cy="428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>
            <a:latin typeface="Marianne" panose="02000000000000000000" pitchFamily="50" charset="0"/>
          </a:endParaRPr>
        </a:p>
      </dsp:txBody>
      <dsp:txXfrm>
        <a:off x="1616853" y="2663973"/>
        <a:ext cx="171448" cy="257388"/>
      </dsp:txXfrm>
    </dsp:sp>
    <dsp:sp modelId="{40D42249-E7AF-473F-B4A7-33AE5E1DF17B}">
      <dsp:nvSpPr>
        <dsp:cNvPr id="0" name=""/>
        <dsp:cNvSpPr/>
      </dsp:nvSpPr>
      <dsp:spPr>
        <a:xfrm>
          <a:off x="791870" y="1274244"/>
          <a:ext cx="2462451" cy="1271054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Marianne" panose="02000000000000000000" pitchFamily="50" charset="0"/>
            </a:rPr>
            <a:t>Publication des résultats, transmission aux candidats des notes, annales et rapports de jury</a:t>
          </a:r>
        </a:p>
      </dsp:txBody>
      <dsp:txXfrm>
        <a:off x="1152488" y="1460386"/>
        <a:ext cx="1741215" cy="898770"/>
      </dsp:txXfrm>
    </dsp:sp>
    <dsp:sp modelId="{18952B9C-263D-496F-BBD4-B10A94A9AC31}">
      <dsp:nvSpPr>
        <dsp:cNvPr id="0" name=""/>
        <dsp:cNvSpPr/>
      </dsp:nvSpPr>
      <dsp:spPr>
        <a:xfrm rot="20801465" flipH="1" flipV="1">
          <a:off x="3356604" y="1501841"/>
          <a:ext cx="213857" cy="13437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>
            <a:latin typeface="Marianne" panose="02000000000000000000" pitchFamily="50" charset="0"/>
          </a:endParaRPr>
        </a:p>
      </dsp:txBody>
      <dsp:txXfrm rot="-10800000">
        <a:off x="3396376" y="1524077"/>
        <a:ext cx="173544" cy="806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CF224-AD56-4BC2-BC27-3AFD8B0CEF03}">
      <dsp:nvSpPr>
        <dsp:cNvPr id="0" name=""/>
        <dsp:cNvSpPr/>
      </dsp:nvSpPr>
      <dsp:spPr>
        <a:xfrm>
          <a:off x="4125158" y="996749"/>
          <a:ext cx="1276903" cy="127706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FF7452F-D7D1-4009-B4EC-E19749162F1A}">
      <dsp:nvSpPr>
        <dsp:cNvPr id="0" name=""/>
        <dsp:cNvSpPr/>
      </dsp:nvSpPr>
      <dsp:spPr>
        <a:xfrm>
          <a:off x="3829298" y="83067"/>
          <a:ext cx="1903444" cy="7829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Marianne" panose="02000000000000000000" pitchFamily="50" charset="0"/>
            </a:rPr>
            <a:t>Changer de poste ou de métier</a:t>
          </a:r>
        </a:p>
      </dsp:txBody>
      <dsp:txXfrm>
        <a:off x="3829298" y="83067"/>
        <a:ext cx="1903444" cy="782992"/>
      </dsp:txXfrm>
    </dsp:sp>
    <dsp:sp modelId="{847313A4-F5A2-4827-BFA0-E5F4697DE782}">
      <dsp:nvSpPr>
        <dsp:cNvPr id="0" name=""/>
        <dsp:cNvSpPr/>
      </dsp:nvSpPr>
      <dsp:spPr>
        <a:xfrm>
          <a:off x="4499716" y="1176837"/>
          <a:ext cx="1276903" cy="1277060"/>
        </a:xfrm>
        <a:prstGeom prst="ellipse">
          <a:avLst/>
        </a:prstGeom>
        <a:solidFill>
          <a:schemeClr val="accent5">
            <a:alpha val="50000"/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6B7FAD6-3E07-45B4-A79B-8398E155E392}">
      <dsp:nvSpPr>
        <dsp:cNvPr id="0" name=""/>
        <dsp:cNvSpPr/>
      </dsp:nvSpPr>
      <dsp:spPr>
        <a:xfrm>
          <a:off x="5688788" y="743842"/>
          <a:ext cx="2161785" cy="8612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Marianne" panose="02000000000000000000" pitchFamily="50" charset="0"/>
            </a:rPr>
            <a:t>Se reconvertir pour des raisons de santé</a:t>
          </a:r>
        </a:p>
      </dsp:txBody>
      <dsp:txXfrm>
        <a:off x="5688788" y="743842"/>
        <a:ext cx="2161785" cy="861291"/>
      </dsp:txXfrm>
    </dsp:sp>
    <dsp:sp modelId="{A2C67ADD-2D5C-48DD-A067-DAFDFA6E270A}">
      <dsp:nvSpPr>
        <dsp:cNvPr id="0" name=""/>
        <dsp:cNvSpPr/>
      </dsp:nvSpPr>
      <dsp:spPr>
        <a:xfrm>
          <a:off x="4591759" y="1582035"/>
          <a:ext cx="1276903" cy="1277060"/>
        </a:xfrm>
        <a:prstGeom prst="ellipse">
          <a:avLst/>
        </a:prstGeom>
        <a:solidFill>
          <a:schemeClr val="accent5">
            <a:alpha val="50000"/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3F5628-F6AB-41D9-AC68-7D15B7252133}">
      <dsp:nvSpPr>
        <dsp:cNvPr id="0" name=""/>
        <dsp:cNvSpPr/>
      </dsp:nvSpPr>
      <dsp:spPr>
        <a:xfrm>
          <a:off x="6032363" y="1778740"/>
          <a:ext cx="1959591" cy="9200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Marianne" panose="02000000000000000000" pitchFamily="50" charset="0"/>
            </a:rPr>
            <a:t>Faire une mobilité au sein du ministère ou ailleurs</a:t>
          </a:r>
        </a:p>
      </dsp:txBody>
      <dsp:txXfrm>
        <a:off x="6032363" y="1778740"/>
        <a:ext cx="1959591" cy="920015"/>
      </dsp:txXfrm>
    </dsp:sp>
    <dsp:sp modelId="{D35617FE-314A-4781-8A29-8E799AE105D0}">
      <dsp:nvSpPr>
        <dsp:cNvPr id="0" name=""/>
        <dsp:cNvSpPr/>
      </dsp:nvSpPr>
      <dsp:spPr>
        <a:xfrm>
          <a:off x="4332654" y="1906977"/>
          <a:ext cx="1276903" cy="1277060"/>
        </a:xfrm>
        <a:prstGeom prst="ellipse">
          <a:avLst/>
        </a:prstGeom>
        <a:solidFill>
          <a:schemeClr val="accent5">
            <a:alpha val="50000"/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BEC1E0-9512-4D85-85D8-40E0E45F69EA}">
      <dsp:nvSpPr>
        <dsp:cNvPr id="0" name=""/>
        <dsp:cNvSpPr/>
      </dsp:nvSpPr>
      <dsp:spPr>
        <a:xfrm>
          <a:off x="5219728" y="3073244"/>
          <a:ext cx="1987398" cy="8417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Marianne" panose="02000000000000000000" pitchFamily="50" charset="0"/>
            </a:rPr>
            <a:t>Travailler sur sa posture managériale</a:t>
          </a:r>
        </a:p>
      </dsp:txBody>
      <dsp:txXfrm>
        <a:off x="5219728" y="3073244"/>
        <a:ext cx="1987398" cy="841716"/>
      </dsp:txXfrm>
    </dsp:sp>
    <dsp:sp modelId="{016F1733-2E04-4003-8B86-5FECFA1C52CC}">
      <dsp:nvSpPr>
        <dsp:cNvPr id="0" name=""/>
        <dsp:cNvSpPr/>
      </dsp:nvSpPr>
      <dsp:spPr>
        <a:xfrm>
          <a:off x="3917661" y="1906977"/>
          <a:ext cx="1276903" cy="1277060"/>
        </a:xfrm>
        <a:prstGeom prst="ellipse">
          <a:avLst/>
        </a:prstGeom>
        <a:solidFill>
          <a:schemeClr val="accent5">
            <a:alpha val="50000"/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8B15A7-023B-4A72-9765-9CBC05B345C6}">
      <dsp:nvSpPr>
        <dsp:cNvPr id="0" name=""/>
        <dsp:cNvSpPr/>
      </dsp:nvSpPr>
      <dsp:spPr>
        <a:xfrm>
          <a:off x="2042458" y="3073244"/>
          <a:ext cx="2542666" cy="8417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Marianne" panose="02000000000000000000" pitchFamily="50" charset="0"/>
            </a:rPr>
            <a:t>Savoir où chercher des postes, connaître les autres employeurs</a:t>
          </a:r>
        </a:p>
      </dsp:txBody>
      <dsp:txXfrm>
        <a:off x="2042458" y="3073244"/>
        <a:ext cx="2542666" cy="841716"/>
      </dsp:txXfrm>
    </dsp:sp>
    <dsp:sp modelId="{7B9E72A5-6D13-4904-92B0-719935F04E1A}">
      <dsp:nvSpPr>
        <dsp:cNvPr id="0" name=""/>
        <dsp:cNvSpPr/>
      </dsp:nvSpPr>
      <dsp:spPr>
        <a:xfrm>
          <a:off x="3658556" y="1582035"/>
          <a:ext cx="1276903" cy="1277060"/>
        </a:xfrm>
        <a:prstGeom prst="ellipse">
          <a:avLst/>
        </a:prstGeom>
        <a:solidFill>
          <a:schemeClr val="accent5">
            <a:alpha val="50000"/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05A291F-9427-4143-BF6C-CD21FA3ECA07}">
      <dsp:nvSpPr>
        <dsp:cNvPr id="0" name=""/>
        <dsp:cNvSpPr/>
      </dsp:nvSpPr>
      <dsp:spPr>
        <a:xfrm>
          <a:off x="1180186" y="1840031"/>
          <a:ext cx="2322592" cy="9200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Marianne" panose="02000000000000000000" pitchFamily="50" charset="0"/>
            </a:rPr>
            <a:t>Savoir comment rédiger sa candidature, préparer un entretien de recrutement</a:t>
          </a:r>
        </a:p>
      </dsp:txBody>
      <dsp:txXfrm>
        <a:off x="1180186" y="1840031"/>
        <a:ext cx="2322592" cy="920015"/>
      </dsp:txXfrm>
    </dsp:sp>
    <dsp:sp modelId="{6E106BE9-4C9C-43B5-AD25-02E1828D7E08}">
      <dsp:nvSpPr>
        <dsp:cNvPr id="0" name=""/>
        <dsp:cNvSpPr/>
      </dsp:nvSpPr>
      <dsp:spPr>
        <a:xfrm>
          <a:off x="3750599" y="1176837"/>
          <a:ext cx="1276903" cy="1277060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6DC4FF5-5FE8-403E-B44E-F392C6697B11}">
      <dsp:nvSpPr>
        <dsp:cNvPr id="0" name=""/>
        <dsp:cNvSpPr/>
      </dsp:nvSpPr>
      <dsp:spPr>
        <a:xfrm>
          <a:off x="1826528" y="753471"/>
          <a:ext cx="2034326" cy="8612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Marianne" panose="02000000000000000000" pitchFamily="50" charset="0"/>
            </a:rPr>
            <a:t>Connaître ses droits à la formation</a:t>
          </a:r>
        </a:p>
      </dsp:txBody>
      <dsp:txXfrm>
        <a:off x="1826528" y="753471"/>
        <a:ext cx="2034326" cy="8612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81644-BA15-43BD-8044-C4F8DAB81EE4}">
      <dsp:nvSpPr>
        <dsp:cNvPr id="0" name=""/>
        <dsp:cNvSpPr/>
      </dsp:nvSpPr>
      <dsp:spPr>
        <a:xfrm rot="16200000">
          <a:off x="-532944" y="532944"/>
          <a:ext cx="3176548" cy="2110659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5433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>
              <a:latin typeface="Marianne"/>
            </a:rPr>
            <a:t>Valoriser son parcours </a:t>
          </a:r>
          <a:r>
            <a:rPr lang="fr-FR" sz="1300" kern="1200" dirty="0">
              <a:latin typeface="Marianne"/>
            </a:rPr>
            <a:t>:  identifier ses compétences, son potentiel, ses aspirations</a:t>
          </a:r>
          <a:endParaRPr lang="fr-FR" sz="1300" kern="1200" dirty="0"/>
        </a:p>
      </dsp:txBody>
      <dsp:txXfrm rot="5400000">
        <a:off x="1" y="635309"/>
        <a:ext cx="2110659" cy="1905928"/>
      </dsp:txXfrm>
    </dsp:sp>
    <dsp:sp modelId="{B976FB72-69F0-4F28-8F41-D621BDF20EB5}">
      <dsp:nvSpPr>
        <dsp:cNvPr id="0" name=""/>
        <dsp:cNvSpPr/>
      </dsp:nvSpPr>
      <dsp:spPr>
        <a:xfrm rot="16200000">
          <a:off x="1736826" y="532944"/>
          <a:ext cx="3176548" cy="2110659"/>
        </a:xfrm>
        <a:prstGeom prst="flowChartManualOperati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5433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latin typeface="Marianne"/>
            </a:rPr>
            <a:t>Construire son </a:t>
          </a:r>
          <a:r>
            <a:rPr lang="fr-FR" sz="1300" b="1" kern="1200" dirty="0">
              <a:latin typeface="Marianne"/>
            </a:rPr>
            <a:t>projet professionnel réaliste et réalisable </a:t>
          </a:r>
          <a:r>
            <a:rPr lang="fr-FR" sz="1300" kern="1200" dirty="0">
              <a:latin typeface="Marianne"/>
            </a:rPr>
            <a:t>dans le cadre d’une </a:t>
          </a:r>
          <a:r>
            <a:rPr lang="fr-FR" sz="1300" b="1" kern="1200" dirty="0">
              <a:latin typeface="Marianne"/>
            </a:rPr>
            <a:t>mobilité</a:t>
          </a:r>
          <a:r>
            <a:rPr lang="fr-FR" sz="1300" kern="1200" dirty="0">
              <a:latin typeface="Marianne"/>
            </a:rPr>
            <a:t>, d’une </a:t>
          </a:r>
          <a:r>
            <a:rPr lang="fr-FR" sz="1300" b="1" kern="1200" dirty="0">
              <a:latin typeface="Marianne"/>
            </a:rPr>
            <a:t>démarche concours ou examen professionnel</a:t>
          </a:r>
          <a:r>
            <a:rPr lang="fr-FR" sz="1300" kern="1200" dirty="0">
              <a:latin typeface="Marianne"/>
            </a:rPr>
            <a:t>, d’une </a:t>
          </a:r>
          <a:r>
            <a:rPr lang="fr-FR" sz="1300" b="1" kern="1200" dirty="0">
              <a:latin typeface="Marianne"/>
            </a:rPr>
            <a:t>promotion</a:t>
          </a:r>
          <a:r>
            <a:rPr lang="fr-FR" sz="1300" kern="1200" dirty="0">
              <a:latin typeface="Marianne"/>
            </a:rPr>
            <a:t>, d’une </a:t>
          </a:r>
          <a:r>
            <a:rPr lang="fr-FR" sz="1300" b="1" kern="1200" dirty="0">
              <a:latin typeface="Marianne"/>
            </a:rPr>
            <a:t>reconversion</a:t>
          </a:r>
          <a:r>
            <a:rPr lang="fr-FR" sz="1300" kern="1200" dirty="0">
              <a:latin typeface="Marianne"/>
            </a:rPr>
            <a:t> ou d’une </a:t>
          </a:r>
          <a:r>
            <a:rPr lang="fr-FR" sz="1300" b="1" kern="1200" dirty="0">
              <a:latin typeface="Marianne"/>
            </a:rPr>
            <a:t>réorganisation</a:t>
          </a:r>
        </a:p>
      </dsp:txBody>
      <dsp:txXfrm rot="5400000">
        <a:off x="2269771" y="635309"/>
        <a:ext cx="2110659" cy="1905928"/>
      </dsp:txXfrm>
    </dsp:sp>
    <dsp:sp modelId="{DE97EACC-3338-463D-A0C6-316CC2BBA268}">
      <dsp:nvSpPr>
        <dsp:cNvPr id="0" name=""/>
        <dsp:cNvSpPr/>
      </dsp:nvSpPr>
      <dsp:spPr>
        <a:xfrm rot="16200000">
          <a:off x="4005784" y="532944"/>
          <a:ext cx="3176548" cy="2110659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5433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latin typeface="Marianne"/>
            </a:rPr>
            <a:t>Accompagner un agent dans une </a:t>
          </a:r>
          <a:r>
            <a:rPr lang="fr-FR" sz="1300" b="1" kern="1200" dirty="0">
              <a:latin typeface="Marianne"/>
            </a:rPr>
            <a:t>situation sensible</a:t>
          </a:r>
        </a:p>
      </dsp:txBody>
      <dsp:txXfrm rot="5400000">
        <a:off x="4538729" y="635309"/>
        <a:ext cx="2110659" cy="19059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D1D1B-FB66-48AC-86D5-5560B8D5A256}">
      <dsp:nvSpPr>
        <dsp:cNvPr id="0" name=""/>
        <dsp:cNvSpPr/>
      </dsp:nvSpPr>
      <dsp:spPr>
        <a:xfrm>
          <a:off x="4144" y="0"/>
          <a:ext cx="2748068" cy="28422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Marianne" panose="02000000000000000000" pitchFamily="50" charset="0"/>
            </a:rPr>
            <a:t>Une vaste gamme </a:t>
          </a:r>
          <a:r>
            <a:rPr lang="fr-FR" sz="1200" b="1" kern="1200" dirty="0">
              <a:latin typeface="Marianne" panose="02000000000000000000" pitchFamily="50" charset="0"/>
            </a:rPr>
            <a:t>d’outils et de modalités d’accompagnement</a:t>
          </a:r>
          <a:r>
            <a:rPr lang="fr-FR" sz="1200" kern="1200" dirty="0">
              <a:latin typeface="Marianne" panose="02000000000000000000" pitchFamily="50" charset="0"/>
            </a:rPr>
            <a:t> : entretiens (individuels ou collectifs), ateliers, en présentiel ou </a:t>
          </a:r>
          <a:r>
            <a:rPr lang="fr-FR" sz="1200" kern="1200" dirty="0" err="1">
              <a:latin typeface="Marianne" panose="02000000000000000000" pitchFamily="50" charset="0"/>
            </a:rPr>
            <a:t>distanciel</a:t>
          </a:r>
          <a:r>
            <a:rPr lang="fr-FR" sz="1200" kern="1200" dirty="0">
              <a:latin typeface="Marianne" panose="02000000000000000000" pitchFamily="50" charset="0"/>
            </a:rPr>
            <a:t>, dans les CVRH et dans les services</a:t>
          </a:r>
        </a:p>
      </dsp:txBody>
      <dsp:txXfrm>
        <a:off x="4144" y="1136902"/>
        <a:ext cx="2748068" cy="1136902"/>
      </dsp:txXfrm>
    </dsp:sp>
    <dsp:sp modelId="{9A7BA0BC-31A8-4CAB-94A1-E99951EC6D73}">
      <dsp:nvSpPr>
        <dsp:cNvPr id="0" name=""/>
        <dsp:cNvSpPr/>
      </dsp:nvSpPr>
      <dsp:spPr>
        <a:xfrm>
          <a:off x="916991" y="148122"/>
          <a:ext cx="946471" cy="9464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BA708-3DCC-4D45-B362-8B4FA7E9AE5F}">
      <dsp:nvSpPr>
        <dsp:cNvPr id="0" name=""/>
        <dsp:cNvSpPr/>
      </dsp:nvSpPr>
      <dsp:spPr>
        <a:xfrm>
          <a:off x="2802232" y="0"/>
          <a:ext cx="2607611" cy="2842256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 dirty="0">
            <a:latin typeface="Marianne" panose="02000000000000000000" pitchFamily="50" charset="0"/>
          </a:endParaRPr>
        </a:p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Marianne" panose="02000000000000000000" pitchFamily="50" charset="0"/>
            </a:rPr>
            <a:t>Une bonne </a:t>
          </a:r>
          <a:r>
            <a:rPr lang="fr-FR" sz="1200" b="1" kern="1200" dirty="0">
              <a:latin typeface="Marianne" panose="02000000000000000000" pitchFamily="50" charset="0"/>
            </a:rPr>
            <a:t>connaissance :</a:t>
          </a:r>
          <a:r>
            <a:rPr lang="fr-FR" sz="1200" kern="1200" dirty="0">
              <a:latin typeface="Marianne" panose="02000000000000000000" pitchFamily="50" charset="0"/>
            </a:rPr>
            <a:t> </a:t>
          </a:r>
        </a:p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Marianne" panose="02000000000000000000" pitchFamily="50" charset="0"/>
            </a:rPr>
            <a:t>- des territoires, de leurs acteurs et de leurs enjeux</a:t>
          </a:r>
        </a:p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Marianne" panose="02000000000000000000" pitchFamily="50" charset="0"/>
            </a:rPr>
            <a:t>- des métiers, des services, des processus de réorganisation et de leur accompagnement</a:t>
          </a:r>
        </a:p>
      </dsp:txBody>
      <dsp:txXfrm>
        <a:off x="2802232" y="1136902"/>
        <a:ext cx="2607611" cy="1136902"/>
      </dsp:txXfrm>
    </dsp:sp>
    <dsp:sp modelId="{B04E892B-E67C-4808-8B35-0D998A8D5EC0}">
      <dsp:nvSpPr>
        <dsp:cNvPr id="0" name=""/>
        <dsp:cNvSpPr/>
      </dsp:nvSpPr>
      <dsp:spPr>
        <a:xfrm>
          <a:off x="3632802" y="170535"/>
          <a:ext cx="946471" cy="94647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6B048-9721-4F6B-B29F-4C67311C3C81}">
      <dsp:nvSpPr>
        <dsp:cNvPr id="0" name=""/>
        <dsp:cNvSpPr/>
      </dsp:nvSpPr>
      <dsp:spPr>
        <a:xfrm>
          <a:off x="5459864" y="0"/>
          <a:ext cx="1925733" cy="2842256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Marianne" panose="02000000000000000000" pitchFamily="50" charset="0"/>
            </a:rPr>
            <a:t>Une vision des possibilités </a:t>
          </a:r>
          <a:r>
            <a:rPr lang="fr-FR" sz="1200" b="1" kern="1200" dirty="0">
              <a:latin typeface="Marianne" panose="02000000000000000000" pitchFamily="50" charset="0"/>
            </a:rPr>
            <a:t>d’évolution de carrière </a:t>
          </a:r>
          <a:r>
            <a:rPr lang="fr-FR" sz="1200" kern="1200" dirty="0">
              <a:latin typeface="Marianne" panose="02000000000000000000" pitchFamily="50" charset="0"/>
            </a:rPr>
            <a:t>et de </a:t>
          </a:r>
          <a:r>
            <a:rPr lang="fr-FR" sz="1200" b="1" kern="1200" dirty="0">
              <a:latin typeface="Marianne" panose="02000000000000000000" pitchFamily="50" charset="0"/>
            </a:rPr>
            <a:t>reconversion</a:t>
          </a:r>
          <a:endParaRPr lang="fr-FR" sz="1200" kern="1200" dirty="0">
            <a:latin typeface="Marianne" panose="02000000000000000000" pitchFamily="50" charset="0"/>
          </a:endParaRPr>
        </a:p>
      </dsp:txBody>
      <dsp:txXfrm>
        <a:off x="5459864" y="1136902"/>
        <a:ext cx="1925733" cy="1136902"/>
      </dsp:txXfrm>
    </dsp:sp>
    <dsp:sp modelId="{7733FCA9-5A24-4697-9FC8-3E380F381936}">
      <dsp:nvSpPr>
        <dsp:cNvPr id="0" name=""/>
        <dsp:cNvSpPr/>
      </dsp:nvSpPr>
      <dsp:spPr>
        <a:xfrm>
          <a:off x="5949495" y="170535"/>
          <a:ext cx="946471" cy="94647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39EC8-DE90-435A-AC13-CE0D4779939D}">
      <dsp:nvSpPr>
        <dsp:cNvPr id="0" name=""/>
        <dsp:cNvSpPr/>
      </dsp:nvSpPr>
      <dsp:spPr>
        <a:xfrm>
          <a:off x="7435618" y="0"/>
          <a:ext cx="1752529" cy="2842256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Marianne" panose="02000000000000000000" pitchFamily="50" charset="0"/>
            </a:rPr>
            <a:t>Une </a:t>
          </a:r>
          <a:r>
            <a:rPr lang="fr-FR" sz="1200" b="1" kern="1200" dirty="0">
              <a:latin typeface="Marianne" panose="02000000000000000000" pitchFamily="50" charset="0"/>
            </a:rPr>
            <a:t>veille</a:t>
          </a:r>
          <a:r>
            <a:rPr lang="fr-FR" sz="1200" kern="1200" dirty="0">
              <a:latin typeface="Marianne" panose="02000000000000000000" pitchFamily="50" charset="0"/>
            </a:rPr>
            <a:t> sur le contexte de transformation de la fonction publique et du pôle ministériel</a:t>
          </a:r>
        </a:p>
      </dsp:txBody>
      <dsp:txXfrm>
        <a:off x="7435618" y="1136902"/>
        <a:ext cx="1752529" cy="1136902"/>
      </dsp:txXfrm>
    </dsp:sp>
    <dsp:sp modelId="{2C7EC54B-76A4-4796-BC8D-448022B2D98C}">
      <dsp:nvSpPr>
        <dsp:cNvPr id="0" name=""/>
        <dsp:cNvSpPr/>
      </dsp:nvSpPr>
      <dsp:spPr>
        <a:xfrm>
          <a:off x="7838647" y="170535"/>
          <a:ext cx="946471" cy="94647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AC49E-79C7-4CD3-8657-1227718A5B19}">
      <dsp:nvSpPr>
        <dsp:cNvPr id="0" name=""/>
        <dsp:cNvSpPr/>
      </dsp:nvSpPr>
      <dsp:spPr>
        <a:xfrm>
          <a:off x="9238168" y="0"/>
          <a:ext cx="1667345" cy="2842256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Marianne" panose="02000000000000000000" pitchFamily="50" charset="0"/>
            </a:rPr>
            <a:t>Des </a:t>
          </a:r>
          <a:r>
            <a:rPr lang="fr-FR" sz="1200" b="1" kern="1200" dirty="0">
              <a:latin typeface="Marianne" panose="02000000000000000000" pitchFamily="50" charset="0"/>
            </a:rPr>
            <a:t>échanges</a:t>
          </a:r>
          <a:r>
            <a:rPr lang="fr-FR" sz="1200" kern="1200" dirty="0">
              <a:latin typeface="Marianne" panose="02000000000000000000" pitchFamily="50" charset="0"/>
            </a:rPr>
            <a:t> avec les autres acteurs de l’accompagnement ministériel et interministériel</a:t>
          </a:r>
        </a:p>
      </dsp:txBody>
      <dsp:txXfrm>
        <a:off x="9238168" y="1136902"/>
        <a:ext cx="1667345" cy="1136902"/>
      </dsp:txXfrm>
    </dsp:sp>
    <dsp:sp modelId="{00E580E1-6978-43CF-B56C-9E597B0322EC}">
      <dsp:nvSpPr>
        <dsp:cNvPr id="0" name=""/>
        <dsp:cNvSpPr/>
      </dsp:nvSpPr>
      <dsp:spPr>
        <a:xfrm>
          <a:off x="9598605" y="170535"/>
          <a:ext cx="946471" cy="94647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9FCAA-F990-4F34-A079-64488F21B47B}">
      <dsp:nvSpPr>
        <dsp:cNvPr id="0" name=""/>
        <dsp:cNvSpPr/>
      </dsp:nvSpPr>
      <dsp:spPr>
        <a:xfrm>
          <a:off x="436386" y="2331565"/>
          <a:ext cx="10036885" cy="426338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491AD-7DFC-4AC7-9516-3737C32635E4}">
      <dsp:nvSpPr>
        <dsp:cNvPr id="0" name=""/>
        <dsp:cNvSpPr/>
      </dsp:nvSpPr>
      <dsp:spPr>
        <a:xfrm>
          <a:off x="4957251" y="3530802"/>
          <a:ext cx="3444296" cy="1443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53340" numCol="1" spcCol="1270" anchor="t" anchorCtr="0">
          <a:noAutofit/>
        </a:bodyPr>
        <a:lstStyle/>
        <a:p>
          <a:pPr marL="114300" lvl="1" indent="-114300" algn="r" defTabSz="622300">
            <a:lnSpc>
              <a:spcPts val="15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solidFill>
                <a:schemeClr val="accent6"/>
              </a:solidFill>
              <a:latin typeface="Marianne"/>
            </a:rPr>
            <a:t> Neutralité</a:t>
          </a:r>
        </a:p>
        <a:p>
          <a:pPr marL="114300" lvl="1" indent="-114300" algn="r" defTabSz="622300">
            <a:lnSpc>
              <a:spcPts val="15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solidFill>
                <a:schemeClr val="accent6"/>
              </a:solidFill>
              <a:latin typeface="Marianne"/>
            </a:rPr>
            <a:t> Confidentialité</a:t>
          </a:r>
        </a:p>
        <a:p>
          <a:pPr marL="114300" lvl="1" indent="-114300" algn="r" defTabSz="622300">
            <a:lnSpc>
              <a:spcPts val="15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solidFill>
                <a:schemeClr val="accent6"/>
              </a:solidFill>
              <a:latin typeface="Marianne"/>
            </a:rPr>
            <a:t> Respect</a:t>
          </a:r>
          <a:r>
            <a:rPr lang="fr-FR" sz="1400" kern="1200" dirty="0">
              <a:latin typeface="Marianne"/>
            </a:rPr>
            <a:t> de l’engagement passé</a:t>
          </a:r>
        </a:p>
      </dsp:txBody>
      <dsp:txXfrm>
        <a:off x="6022254" y="3923445"/>
        <a:ext cx="2347579" cy="1019358"/>
      </dsp:txXfrm>
    </dsp:sp>
    <dsp:sp modelId="{3680B32F-36D3-4018-AB52-0461421CC091}">
      <dsp:nvSpPr>
        <dsp:cNvPr id="0" name=""/>
        <dsp:cNvSpPr/>
      </dsp:nvSpPr>
      <dsp:spPr>
        <a:xfrm>
          <a:off x="348908" y="3025327"/>
          <a:ext cx="3518098" cy="1958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ts val="15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solidFill>
                <a:srgbClr val="92D050"/>
              </a:solidFill>
              <a:latin typeface="Marianne" panose="02000000000000000000" pitchFamily="50" charset="0"/>
            </a:rPr>
            <a:t>Maillage territorial        </a:t>
          </a:r>
          <a:r>
            <a:rPr lang="fr-FR" sz="1400" kern="1200" dirty="0">
              <a:latin typeface="Marianne" panose="02000000000000000000" pitchFamily="50" charset="0"/>
            </a:rPr>
            <a:t>en appui :</a:t>
          </a:r>
        </a:p>
        <a:p>
          <a:pPr marL="228600" lvl="2" indent="-114300" algn="l" defTabSz="622300">
            <a:lnSpc>
              <a:spcPts val="15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Marianne" panose="02000000000000000000" pitchFamily="50" charset="0"/>
            </a:rPr>
            <a:t> </a:t>
          </a:r>
          <a:r>
            <a:rPr lang="fr-FR" sz="1300" kern="1200" dirty="0">
              <a:latin typeface="Marianne" panose="02000000000000000000" pitchFamily="50" charset="0"/>
            </a:rPr>
            <a:t>aux services</a:t>
          </a:r>
        </a:p>
        <a:p>
          <a:pPr marL="228600" lvl="2" indent="-114300" algn="l" defTabSz="577850">
            <a:lnSpc>
              <a:spcPts val="15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>
              <a:latin typeface="Marianne" panose="02000000000000000000" pitchFamily="50" charset="0"/>
            </a:rPr>
            <a:t> aux responsables de zone de gouvernance, aux directeurs d’administration centrale</a:t>
          </a:r>
        </a:p>
      </dsp:txBody>
      <dsp:txXfrm>
        <a:off x="391937" y="3558067"/>
        <a:ext cx="2376611" cy="1383073"/>
      </dsp:txXfrm>
    </dsp:sp>
    <dsp:sp modelId="{8E0CEE13-1348-4FD6-9BBA-29F4216B52B1}">
      <dsp:nvSpPr>
        <dsp:cNvPr id="0" name=""/>
        <dsp:cNvSpPr/>
      </dsp:nvSpPr>
      <dsp:spPr>
        <a:xfrm>
          <a:off x="4807262" y="0"/>
          <a:ext cx="3566543" cy="1471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r" defTabSz="622300">
            <a:lnSpc>
              <a:spcPts val="15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Marianne"/>
            </a:rPr>
            <a:t> Les services </a:t>
          </a:r>
          <a:r>
            <a:rPr lang="fr-FR" sz="1400" b="1" kern="1200" dirty="0">
              <a:solidFill>
                <a:srgbClr val="6EAA89"/>
              </a:solidFill>
              <a:latin typeface="Marianne"/>
            </a:rPr>
            <a:t>au cœur de l’intervention</a:t>
          </a:r>
        </a:p>
        <a:p>
          <a:pPr marL="114300" lvl="1" indent="-114300" algn="r" defTabSz="622300">
            <a:lnSpc>
              <a:spcPts val="15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solidFill>
                <a:srgbClr val="6EAA89"/>
              </a:solidFill>
              <a:latin typeface="Marianne"/>
            </a:rPr>
            <a:t> Co-construction</a:t>
          </a:r>
          <a:r>
            <a:rPr lang="fr-FR" sz="1400" kern="1200" dirty="0">
              <a:latin typeface="Marianne"/>
            </a:rPr>
            <a:t> de l’intervention à partir des besoins du service</a:t>
          </a:r>
        </a:p>
        <a:p>
          <a:pPr marL="114300" lvl="1" indent="-114300" algn="r" defTabSz="622300">
            <a:lnSpc>
              <a:spcPts val="15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solidFill>
                <a:srgbClr val="6EAA89"/>
              </a:solidFill>
              <a:latin typeface="Marianne"/>
            </a:rPr>
            <a:t> Professionnalisation</a:t>
          </a:r>
        </a:p>
      </dsp:txBody>
      <dsp:txXfrm>
        <a:off x="5909559" y="32334"/>
        <a:ext cx="2431912" cy="1039289"/>
      </dsp:txXfrm>
    </dsp:sp>
    <dsp:sp modelId="{7EAC7051-4C2D-46A1-A59F-74C881C03BEE}">
      <dsp:nvSpPr>
        <dsp:cNvPr id="0" name=""/>
        <dsp:cNvSpPr/>
      </dsp:nvSpPr>
      <dsp:spPr>
        <a:xfrm>
          <a:off x="359896" y="27023"/>
          <a:ext cx="3506265" cy="2177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ts val="15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solidFill>
                <a:srgbClr val="004FA0"/>
              </a:solidFill>
              <a:latin typeface="Marianne"/>
            </a:rPr>
            <a:t> Proximité</a:t>
          </a:r>
        </a:p>
        <a:p>
          <a:pPr marL="114300" lvl="1" indent="-114300" algn="l" defTabSz="622300">
            <a:lnSpc>
              <a:spcPts val="15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Marianne"/>
            </a:rPr>
            <a:t> Connaissance des structures et missions du ministère</a:t>
          </a:r>
        </a:p>
        <a:p>
          <a:pPr marL="114300" lvl="1" indent="-114300" algn="l" defTabSz="622300">
            <a:lnSpc>
              <a:spcPts val="15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Marianne"/>
            </a:rPr>
            <a:t> Mobilisation des </a:t>
          </a:r>
          <a:r>
            <a:rPr lang="fr-FR" sz="1400" b="1" kern="1200" dirty="0">
              <a:solidFill>
                <a:srgbClr val="004FA0"/>
              </a:solidFill>
              <a:latin typeface="Marianne"/>
            </a:rPr>
            <a:t>ressources</a:t>
          </a:r>
          <a:r>
            <a:rPr lang="fr-FR" sz="1400" kern="1200" dirty="0">
              <a:latin typeface="Marianne"/>
            </a:rPr>
            <a:t> et du      </a:t>
          </a:r>
          <a:r>
            <a:rPr lang="fr-FR" sz="1400" b="1" kern="1200" dirty="0">
              <a:solidFill>
                <a:srgbClr val="004FA0"/>
              </a:solidFill>
              <a:latin typeface="Marianne"/>
            </a:rPr>
            <a:t>réseau de     compétences</a:t>
          </a:r>
          <a:r>
            <a:rPr lang="fr-FR" sz="1400" kern="1200" dirty="0">
              <a:solidFill>
                <a:srgbClr val="004FA0"/>
              </a:solidFill>
              <a:latin typeface="Marianne"/>
            </a:rPr>
            <a:t> </a:t>
          </a:r>
          <a:r>
            <a:rPr lang="fr-FR" sz="1400" kern="1200" dirty="0">
              <a:latin typeface="Marianne"/>
            </a:rPr>
            <a:t>du  CMVRH</a:t>
          </a:r>
        </a:p>
        <a:p>
          <a:pPr marL="114300" lvl="1" indent="-114300" algn="l" defTabSz="622300">
            <a:lnSpc>
              <a:spcPts val="15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solidFill>
                <a:srgbClr val="004FA0"/>
              </a:solidFill>
              <a:latin typeface="Marianne"/>
            </a:rPr>
            <a:t> Innovation</a:t>
          </a:r>
        </a:p>
      </dsp:txBody>
      <dsp:txXfrm>
        <a:off x="407718" y="74845"/>
        <a:ext cx="2358741" cy="1537123"/>
      </dsp:txXfrm>
    </dsp:sp>
    <dsp:sp modelId="{27B8AD86-648C-47A3-969C-DBE709BB74F5}">
      <dsp:nvSpPr>
        <dsp:cNvPr id="0" name=""/>
        <dsp:cNvSpPr/>
      </dsp:nvSpPr>
      <dsp:spPr>
        <a:xfrm>
          <a:off x="2080199" y="318407"/>
          <a:ext cx="2211599" cy="2211599"/>
        </a:xfrm>
        <a:prstGeom prst="pieWedge">
          <a:avLst/>
        </a:prstGeom>
        <a:solidFill>
          <a:schemeClr val="accent5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Marianne"/>
            </a:rPr>
            <a:t>Nos   atouts</a:t>
          </a:r>
          <a:endParaRPr lang="fr-FR" sz="2000" kern="1200" dirty="0"/>
        </a:p>
      </dsp:txBody>
      <dsp:txXfrm>
        <a:off x="2727961" y="966169"/>
        <a:ext cx="1563837" cy="1563837"/>
      </dsp:txXfrm>
    </dsp:sp>
    <dsp:sp modelId="{0659028C-029C-4E97-8489-01ACA6F66834}">
      <dsp:nvSpPr>
        <dsp:cNvPr id="0" name=""/>
        <dsp:cNvSpPr/>
      </dsp:nvSpPr>
      <dsp:spPr>
        <a:xfrm rot="5400000">
          <a:off x="4393951" y="318407"/>
          <a:ext cx="2211599" cy="2211599"/>
        </a:xfrm>
        <a:prstGeom prst="pieWedg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4000" rIns="0" bIns="142240" numCol="1" spcCol="1270" anchor="ctr" anchorCtr="1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Marianne"/>
            </a:rPr>
            <a:t>Nos principes</a:t>
          </a:r>
        </a:p>
      </dsp:txBody>
      <dsp:txXfrm rot="-5400000">
        <a:off x="4393951" y="966169"/>
        <a:ext cx="1563837" cy="1563837"/>
      </dsp:txXfrm>
    </dsp:sp>
    <dsp:sp modelId="{FC5E8362-9F6A-4E2C-ACC9-F66AE4B2EF24}">
      <dsp:nvSpPr>
        <dsp:cNvPr id="0" name=""/>
        <dsp:cNvSpPr/>
      </dsp:nvSpPr>
      <dsp:spPr>
        <a:xfrm rot="10800000">
          <a:off x="4393951" y="2632159"/>
          <a:ext cx="2211599" cy="2211599"/>
        </a:xfrm>
        <a:prstGeom prst="pieWedg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Marianne"/>
            </a:rPr>
            <a:t>Nos  valeurs</a:t>
          </a:r>
        </a:p>
      </dsp:txBody>
      <dsp:txXfrm rot="10800000">
        <a:off x="4393951" y="2632159"/>
        <a:ext cx="1563837" cy="1563837"/>
      </dsp:txXfrm>
    </dsp:sp>
    <dsp:sp modelId="{DD1F0B88-7701-4280-9D28-BDBDCCB3004F}">
      <dsp:nvSpPr>
        <dsp:cNvPr id="0" name=""/>
        <dsp:cNvSpPr/>
      </dsp:nvSpPr>
      <dsp:spPr>
        <a:xfrm rot="16200000">
          <a:off x="2080199" y="2632159"/>
          <a:ext cx="2211599" cy="2211599"/>
        </a:xfrm>
        <a:prstGeom prst="pieWedg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Marianne"/>
            </a:rPr>
            <a:t>Périmètres</a:t>
          </a:r>
        </a:p>
      </dsp:txBody>
      <dsp:txXfrm rot="5400000">
        <a:off x="2727961" y="2632159"/>
        <a:ext cx="1563837" cy="1563837"/>
      </dsp:txXfrm>
    </dsp:sp>
    <dsp:sp modelId="{5BC2590D-9EAB-4B7A-A272-7B3A5CF4162A}">
      <dsp:nvSpPr>
        <dsp:cNvPr id="0" name=""/>
        <dsp:cNvSpPr/>
      </dsp:nvSpPr>
      <dsp:spPr>
        <a:xfrm>
          <a:off x="3961080" y="2121397"/>
          <a:ext cx="763589" cy="66399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293D4-613E-4223-9311-7F7ADFA4B4F3}">
      <dsp:nvSpPr>
        <dsp:cNvPr id="0" name=""/>
        <dsp:cNvSpPr/>
      </dsp:nvSpPr>
      <dsp:spPr>
        <a:xfrm rot="10800000">
          <a:off x="3961080" y="2376778"/>
          <a:ext cx="763589" cy="66399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52E59-AB45-499C-A51E-AB7DA429FC63}">
      <dsp:nvSpPr>
        <dsp:cNvPr id="0" name=""/>
        <dsp:cNvSpPr/>
      </dsp:nvSpPr>
      <dsp:spPr>
        <a:xfrm>
          <a:off x="1558069" y="210534"/>
          <a:ext cx="3386272" cy="1176007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05556-496E-4579-8672-3BE3C42F32DF}">
      <dsp:nvSpPr>
        <dsp:cNvPr id="0" name=""/>
        <dsp:cNvSpPr/>
      </dsp:nvSpPr>
      <dsp:spPr>
        <a:xfrm>
          <a:off x="2928328" y="3090179"/>
          <a:ext cx="656254" cy="420002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3634A-D35B-45F0-A3E9-33203AFBB5A3}">
      <dsp:nvSpPr>
        <dsp:cNvPr id="0" name=""/>
        <dsp:cNvSpPr/>
      </dsp:nvSpPr>
      <dsp:spPr>
        <a:xfrm>
          <a:off x="1513470" y="3538641"/>
          <a:ext cx="3574234" cy="661386"/>
        </a:xfrm>
        <a:prstGeom prst="rect">
          <a:avLst/>
        </a:prstGeom>
        <a:noFill/>
        <a:ln>
          <a:solidFill>
            <a:srgbClr val="6EAA89"/>
          </a:solidFill>
          <a:prstDash val="sysDot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Marianne" panose="02000000000000000000" pitchFamily="50" charset="0"/>
            </a:rPr>
            <a:t>Notre méthode permet de traiter </a:t>
          </a:r>
          <a:r>
            <a:rPr lang="fr-FR" sz="1600" b="1" kern="1200" dirty="0">
              <a:solidFill>
                <a:srgbClr val="6EAA89"/>
              </a:solidFill>
              <a:latin typeface="Marianne" panose="02000000000000000000" pitchFamily="50" charset="0"/>
            </a:rPr>
            <a:t>tout type de problématiques RH</a:t>
          </a:r>
        </a:p>
      </dsp:txBody>
      <dsp:txXfrm>
        <a:off x="1513470" y="3538641"/>
        <a:ext cx="3574234" cy="661386"/>
      </dsp:txXfrm>
    </dsp:sp>
    <dsp:sp modelId="{EB69E385-A792-4CF2-B244-0D443C356164}">
      <dsp:nvSpPr>
        <dsp:cNvPr id="0" name=""/>
        <dsp:cNvSpPr/>
      </dsp:nvSpPr>
      <dsp:spPr>
        <a:xfrm>
          <a:off x="2500054" y="1391573"/>
          <a:ext cx="1759554" cy="13528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Marianne" panose="02000000000000000000" pitchFamily="50" charset="0"/>
            </a:rPr>
            <a:t>Développement des compétences</a:t>
          </a:r>
        </a:p>
      </dsp:txBody>
      <dsp:txXfrm>
        <a:off x="2757735" y="1589693"/>
        <a:ext cx="1244192" cy="956607"/>
      </dsp:txXfrm>
    </dsp:sp>
    <dsp:sp modelId="{E75A2828-F206-457C-B541-0995447C9D75}">
      <dsp:nvSpPr>
        <dsp:cNvPr id="0" name=""/>
        <dsp:cNvSpPr/>
      </dsp:nvSpPr>
      <dsp:spPr>
        <a:xfrm>
          <a:off x="1763645" y="475068"/>
          <a:ext cx="1478072" cy="1349657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Marianne" panose="02000000000000000000" pitchFamily="50" charset="0"/>
            </a:rPr>
            <a:t>Pilotage et management des RH</a:t>
          </a:r>
        </a:p>
      </dsp:txBody>
      <dsp:txXfrm>
        <a:off x="1980104" y="672721"/>
        <a:ext cx="1045154" cy="954351"/>
      </dsp:txXfrm>
    </dsp:sp>
    <dsp:sp modelId="{1E6FB3E7-DB4A-4AB3-9E7F-2E773F9DA67C}">
      <dsp:nvSpPr>
        <dsp:cNvPr id="0" name=""/>
        <dsp:cNvSpPr/>
      </dsp:nvSpPr>
      <dsp:spPr>
        <a:xfrm>
          <a:off x="3014700" y="229097"/>
          <a:ext cx="1476028" cy="1334183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Marianne" panose="02000000000000000000" pitchFamily="50" charset="0"/>
            </a:rPr>
            <a:t>Stratégie et management des services</a:t>
          </a:r>
        </a:p>
      </dsp:txBody>
      <dsp:txXfrm>
        <a:off x="3230859" y="424484"/>
        <a:ext cx="1043710" cy="943409"/>
      </dsp:txXfrm>
    </dsp:sp>
    <dsp:sp modelId="{0D768265-F227-4E66-BC1A-217BA08F13F0}">
      <dsp:nvSpPr>
        <dsp:cNvPr id="0" name=""/>
        <dsp:cNvSpPr/>
      </dsp:nvSpPr>
      <dsp:spPr>
        <a:xfrm>
          <a:off x="1076669" y="49400"/>
          <a:ext cx="4359571" cy="297353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DEB1A-93B7-4EF4-B0B7-0E65C62D12A6}">
      <dsp:nvSpPr>
        <dsp:cNvPr id="0" name=""/>
        <dsp:cNvSpPr/>
      </dsp:nvSpPr>
      <dsp:spPr>
        <a:xfrm>
          <a:off x="1431" y="440236"/>
          <a:ext cx="1744149" cy="69765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Marianne" panose="02000000000000000000" pitchFamily="50" charset="0"/>
            </a:rPr>
            <a:t>Diagnostic</a:t>
          </a:r>
        </a:p>
      </dsp:txBody>
      <dsp:txXfrm>
        <a:off x="350261" y="440236"/>
        <a:ext cx="1046490" cy="697659"/>
      </dsp:txXfrm>
    </dsp:sp>
    <dsp:sp modelId="{0257E189-A079-4046-A2FD-F7AE5F379EB3}">
      <dsp:nvSpPr>
        <dsp:cNvPr id="0" name=""/>
        <dsp:cNvSpPr/>
      </dsp:nvSpPr>
      <dsp:spPr>
        <a:xfrm>
          <a:off x="1571166" y="440236"/>
          <a:ext cx="1744149" cy="697659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Marianne" panose="02000000000000000000" pitchFamily="50" charset="0"/>
            </a:rPr>
            <a:t>Mise en œuvre</a:t>
          </a:r>
        </a:p>
      </dsp:txBody>
      <dsp:txXfrm>
        <a:off x="1919996" y="440236"/>
        <a:ext cx="1046490" cy="697659"/>
      </dsp:txXfrm>
    </dsp:sp>
    <dsp:sp modelId="{9ABF6711-3BB0-4602-B1BA-E92741903224}">
      <dsp:nvSpPr>
        <dsp:cNvPr id="0" name=""/>
        <dsp:cNvSpPr/>
      </dsp:nvSpPr>
      <dsp:spPr>
        <a:xfrm>
          <a:off x="3140900" y="440236"/>
          <a:ext cx="1744149" cy="697659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Marianne" panose="02000000000000000000" pitchFamily="50" charset="0"/>
            </a:rPr>
            <a:t>Evaluation</a:t>
          </a:r>
        </a:p>
      </dsp:txBody>
      <dsp:txXfrm>
        <a:off x="3489730" y="440236"/>
        <a:ext cx="1046490" cy="697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CF6C6-5CE3-41CF-8AA4-3F1ABC6715B0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96C54-7998-4BCB-9D30-43219A3FAE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141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1A101-55B3-4BD3-91D6-DB080168F800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E4DEB-FE68-40BE-B7A7-440B585C62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76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E4DEB-FE68-40BE-B7A7-440B585C628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238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communication</a:t>
            </a:r>
            <a:r>
              <a:rPr lang="fr-FR" baseline="0" dirty="0"/>
              <a:t> interne CMVRH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E4DEB-FE68-40BE-B7A7-440B585C6281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432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communication externe</a:t>
            </a:r>
            <a:r>
              <a:rPr lang="fr-FR" baseline="0" dirty="0"/>
              <a:t> CMVRH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E4DEB-FE68-40BE-B7A7-440B585C6281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811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Photo de groupe en cours d’actualisation (demande effectuée auprès</a:t>
            </a:r>
            <a:r>
              <a:rPr lang="fr-FR" baseline="0" dirty="0"/>
              <a:t> du CMA -&gt; sera transmis fin octobre)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E4DEB-FE68-40BE-B7A7-440B585C628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51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E4DEB-FE68-40BE-B7A7-440B585C628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127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E4DEB-FE68-40BE-B7A7-440B585C628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776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E4DEB-FE68-40BE-B7A7-440B585C628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428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E4DEB-FE68-40BE-B7A7-440B585C628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06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E4DEB-FE68-40BE-B7A7-440B585C628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021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E4DEB-FE68-40BE-B7A7-440B585C628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205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E4DEB-FE68-40BE-B7A7-440B585C628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31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87" y="58229"/>
            <a:ext cx="1467076" cy="15369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252" y="245806"/>
            <a:ext cx="3402774" cy="10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9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87" y="58229"/>
            <a:ext cx="1467076" cy="15369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252" y="245806"/>
            <a:ext cx="3402774" cy="10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3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6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cmvrh.developpement-durable.gouv.fr/l-offre-management-2024-du-cmvrh-a447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vrh.developpement-durable.gouv.fr/cap-sur-la-transition-numerique-des-a4376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www.cmvrh.developpement-durable.gouv.fr/mon-parcours-transition-ecologique-a4530.htm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www.cmvrh.developpement-durable.gouv.fr/les-3-formations-diplomantes-du-cmvrh-a375.html" TargetMode="External"/><Relationship Id="rId7" Type="http://schemas.openxmlformats.org/officeDocument/2006/relationships/image" Target="../media/image38.png"/><Relationship Id="rId2" Type="http://schemas.openxmlformats.org/officeDocument/2006/relationships/hyperlink" Target="https://mentor.gouv.fr/login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www.cmvrh.developpement-durable.gouv.fr/les-universites-d-ete-r170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vrh.developpement-durable.gouv.fr/pec-la-bibliotheque-du-stagiaire-r78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hyperlink" Target="https://formation-ecologie.e2.rie.gouv.fr/" TargetMode="Externa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63f87acc954e1700193fc197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hyperlink" Target="https://www.cmvrh.developpement-durable.gouv.fr/les-rencontres-de-la-e-formation-r218.htm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5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6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vrh.developpement-durable.gouv.fr/proposer-des-ressources-cedip-a139.html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hyperlink" Target="https://www.cmvrh.developpement-durable.gouv.fr/la-e-lettre-cmvrh-avec-vous-a4408.html" TargetMode="External"/><Relationship Id="rId7" Type="http://schemas.openxmlformats.org/officeDocument/2006/relationships/image" Target="../media/image68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mvrh.developpement-durable.gouv.fr/" TargetMode="External"/><Relationship Id="rId11" Type="http://schemas.openxmlformats.org/officeDocument/2006/relationships/hyperlink" Target="https://nouvelle-elettre.e2.rie.gouv.fr/secretariat-general-drh/rubrique32.html" TargetMode="External"/><Relationship Id="rId5" Type="http://schemas.openxmlformats.org/officeDocument/2006/relationships/image" Target="../media/image67.png"/><Relationship Id="rId10" Type="http://schemas.openxmlformats.org/officeDocument/2006/relationships/image" Target="../media/image70.png"/><Relationship Id="rId4" Type="http://schemas.openxmlformats.org/officeDocument/2006/relationships/image" Target="../media/image66.png"/><Relationship Id="rId9" Type="http://schemas.openxmlformats.org/officeDocument/2006/relationships/hyperlink" Target="https://intra.cmvrh.sg.e2.rie.gouv.fr/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hyperlink" Target="https://www.cmvrh.developpement-durable.gouv.fr/" TargetMode="External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hyperlink" Target="https://www.cmvrh.developpement-durable.gouv.fr/la-e-lettre-cmvrh-avec-vous-a4408.html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vrh.developpement-durable.gouv.f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834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94388" y="5908010"/>
            <a:ext cx="2963333" cy="931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432790" y="1605721"/>
            <a:ext cx="8617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rianne" panose="02000000000000000000" pitchFamily="50" charset="0"/>
                <a:cs typeface="Arial" panose="020B0604020202020204" pitchFamily="34" charset="0"/>
              </a:rPr>
              <a:t>Au service des directions </a:t>
            </a:r>
            <a:r>
              <a:rPr lang="fr-FR" sz="2800" b="1" dirty="0">
                <a:solidFill>
                  <a:srgbClr val="81D41A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d’administration centrale</a:t>
            </a:r>
            <a:r>
              <a:rPr lang="fr-FR" sz="2800" b="1" dirty="0">
                <a:latin typeface="Marianne" panose="02000000000000000000" pitchFamily="50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latin typeface="Marianne" panose="02000000000000000000" pitchFamily="50" charset="0"/>
                <a:cs typeface="Arial" panose="020B0604020202020204" pitchFamily="34" charset="0"/>
              </a:rPr>
              <a:t>et des </a:t>
            </a:r>
            <a:r>
              <a:rPr lang="fr-FR" sz="2800" b="1" dirty="0">
                <a:solidFill>
                  <a:srgbClr val="81D41A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services déconcentrés</a:t>
            </a:r>
            <a:endParaRPr lang="fr-FR" sz="2800" dirty="0">
              <a:solidFill>
                <a:srgbClr val="81D41A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2" y="2697018"/>
            <a:ext cx="7010459" cy="30179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104" y="2752838"/>
            <a:ext cx="5177428" cy="393173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34090" y="6102499"/>
            <a:ext cx="2434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arianne" panose="02000000000000000000" pitchFamily="50" charset="0"/>
                <a:cs typeface="Arial" panose="020B0604020202020204" pitchFamily="34" charset="0"/>
              </a:rPr>
              <a:t>Infographie DICOM – Données 2021</a:t>
            </a:r>
          </a:p>
        </p:txBody>
      </p:sp>
    </p:spTree>
    <p:extLst>
      <p:ext uri="{BB962C8B-B14F-4D97-AF65-F5344CB8AC3E}">
        <p14:creationId xmlns:p14="http://schemas.microsoft.com/office/powerpoint/2010/main" val="155524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960779" y="2580494"/>
            <a:ext cx="1014122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b="1" dirty="0">
                <a:solidFill>
                  <a:srgbClr val="6EAA89"/>
                </a:solidFill>
                <a:latin typeface="Marianne" panose="02000000000000000000" pitchFamily="50" charset="0"/>
              </a:rPr>
              <a:t>Domaines métiers</a:t>
            </a:r>
          </a:p>
          <a:p>
            <a:pPr marL="800100" lvl="1" indent="-3429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dirty="0">
                <a:latin typeface="Marianne" panose="02000000000000000000" pitchFamily="50" charset="0"/>
              </a:rPr>
              <a:t>2 directeurs d’entités du CMVRH référents par domaine</a:t>
            </a:r>
          </a:p>
          <a:p>
            <a:pPr marL="800100" lvl="1" indent="-3429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dirty="0">
                <a:latin typeface="Marianne" panose="02000000000000000000" pitchFamily="50" charset="0"/>
              </a:rPr>
              <a:t>DGITM, DGPR, DGAMPA, DGEC, DGALN, CGDD, Transition écologique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62129" y="1729021"/>
            <a:ext cx="8069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81D41A"/>
                </a:solidFill>
                <a:latin typeface="Marianne" panose="02000000000000000000" pitchFamily="50" charset="0"/>
              </a:rPr>
              <a:t>Organisation des interlocuteurs par domaine  </a:t>
            </a:r>
            <a:endParaRPr lang="fr-FR" sz="2800" b="1" dirty="0">
              <a:solidFill>
                <a:srgbClr val="6EAA89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989" y="4262964"/>
            <a:ext cx="2398866" cy="1727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60779" y="4044158"/>
            <a:ext cx="82891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b="1" dirty="0">
                <a:solidFill>
                  <a:srgbClr val="6EAA89"/>
                </a:solidFill>
                <a:latin typeface="Marianne" panose="02000000000000000000" pitchFamily="50" charset="0"/>
              </a:rPr>
              <a:t>Secrétariat général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dirty="0">
                <a:latin typeface="Marianne" panose="02000000000000000000" pitchFamily="50" charset="0"/>
              </a:rPr>
              <a:t>2 directeurs d’entités du CMVRH référents par spécialité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dirty="0">
                <a:latin typeface="Marianne" panose="02000000000000000000" pitchFamily="50" charset="0"/>
              </a:rPr>
              <a:t>Politiques nationales, RH, recrutement-attractivité, management, supports hors RH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(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Mariane"/>
              </a:rPr>
              <a:t>Juridique – Communication –  Qualité – Géomatique, informatique et web (SIRI) et numérique – Finances, comptabilité et marchés publics)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r-FR" sz="12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1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594388" y="5908010"/>
            <a:ext cx="5466067" cy="931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373019" y="1714584"/>
            <a:ext cx="609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81D41A"/>
                </a:solidFill>
                <a:latin typeface="Marianne" panose="02000000000000000000" pitchFamily="50" charset="0"/>
              </a:rPr>
              <a:t>Directeurs référents par domaine</a:t>
            </a:r>
            <a:endParaRPr lang="fr-FR" sz="2400" b="1" dirty="0">
              <a:solidFill>
                <a:srgbClr val="6EAA89"/>
              </a:solidFill>
            </a:endParaRPr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2847598008"/>
              </p:ext>
            </p:extLst>
          </p:nvPr>
        </p:nvGraphicFramePr>
        <p:xfrm>
          <a:off x="592666" y="1404139"/>
          <a:ext cx="11317111" cy="513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0423175" y="6326467"/>
            <a:ext cx="15619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Marianne" panose="02000000000000000000" pitchFamily="50" charset="0"/>
                <a:cs typeface="Arial" panose="020B0604020202020204" pitchFamily="34" charset="0"/>
              </a:rPr>
              <a:t>Mise à jour septembre 2024</a:t>
            </a:r>
          </a:p>
        </p:txBody>
      </p:sp>
    </p:spTree>
    <p:extLst>
      <p:ext uri="{BB962C8B-B14F-4D97-AF65-F5344CB8AC3E}">
        <p14:creationId xmlns:p14="http://schemas.microsoft.com/office/powerpoint/2010/main" val="83834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94388" y="5908010"/>
            <a:ext cx="5466067" cy="931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83704" y="2795752"/>
            <a:ext cx="2569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81D41A"/>
                </a:solidFill>
                <a:latin typeface="Marianne" panose="02000000000000000000" pitchFamily="50" charset="0"/>
              </a:rPr>
              <a:t>Directeurs référents pour le SG</a:t>
            </a:r>
            <a:endParaRPr lang="fr-FR" sz="2400" b="1" dirty="0">
              <a:solidFill>
                <a:srgbClr val="6EAA89"/>
              </a:solidFill>
            </a:endParaRP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3572669689"/>
              </p:ext>
            </p:extLst>
          </p:nvPr>
        </p:nvGraphicFramePr>
        <p:xfrm>
          <a:off x="2901244" y="1608667"/>
          <a:ext cx="8647289" cy="499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9242709" y="5842253"/>
            <a:ext cx="281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Mariane"/>
              </a:rPr>
              <a:t>* Supports hors RH: Juridique – Communication –  Qualité – Géomatique, informatique et web (SIRI) et numérique – Finances, comptabilité et marchés publics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512709" y="6488584"/>
            <a:ext cx="1730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Marianne" panose="02000000000000000000" pitchFamily="50" charset="0"/>
                <a:cs typeface="Arial" panose="020B0604020202020204" pitchFamily="34" charset="0"/>
              </a:rPr>
              <a:t>Mise à jour septembre 2024</a:t>
            </a:r>
          </a:p>
        </p:txBody>
      </p:sp>
    </p:spTree>
    <p:extLst>
      <p:ext uri="{BB962C8B-B14F-4D97-AF65-F5344CB8AC3E}">
        <p14:creationId xmlns:p14="http://schemas.microsoft.com/office/powerpoint/2010/main" val="274302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52273" y="3246331"/>
            <a:ext cx="1000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3200" b="1" dirty="0">
                <a:solidFill>
                  <a:srgbClr val="81D41A"/>
                </a:solidFill>
                <a:latin typeface="Marianne" panose="02000000000000000000" pitchFamily="50" charset="0"/>
              </a:rPr>
              <a:t>#1 – Recruter et rechercher des compétences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015" y="4171885"/>
            <a:ext cx="2090559" cy="179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53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73121" y="2396512"/>
            <a:ext cx="9305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fr-FR" sz="2000" dirty="0">
                <a:latin typeface="Marianne"/>
              </a:rPr>
              <a:t>Organisation de </a:t>
            </a:r>
            <a:r>
              <a:rPr lang="fr-FR" sz="2400" b="1" dirty="0">
                <a:solidFill>
                  <a:srgbClr val="92D050"/>
                </a:solidFill>
                <a:latin typeface="Marianne"/>
              </a:rPr>
              <a:t>concours et examens professionnels nationaux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47754" y="4392051"/>
            <a:ext cx="9659846" cy="1674269"/>
            <a:chOff x="454939" y="3072387"/>
            <a:chExt cx="8659423" cy="1351313"/>
          </a:xfrm>
        </p:grpSpPr>
        <p:sp>
          <p:nvSpPr>
            <p:cNvPr id="8" name="Rectangle 7"/>
            <p:cNvSpPr/>
            <p:nvPr/>
          </p:nvSpPr>
          <p:spPr>
            <a:xfrm>
              <a:off x="454939" y="3096178"/>
              <a:ext cx="1514706" cy="670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500"/>
                </a:spcAft>
              </a:pPr>
              <a:r>
                <a:rPr lang="fr-FR" sz="1600" b="1" dirty="0">
                  <a:solidFill>
                    <a:srgbClr val="6EAA89"/>
                  </a:solidFill>
                  <a:latin typeface="Marianne"/>
                </a:rPr>
                <a:t>Concours et examens professionnels</a:t>
              </a:r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2004966" y="3072387"/>
              <a:ext cx="1" cy="1249402"/>
            </a:xfrm>
            <a:prstGeom prst="line">
              <a:avLst/>
            </a:prstGeom>
            <a:ln w="31750">
              <a:solidFill>
                <a:srgbClr val="6EAA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space réservé du contenu 11"/>
            <p:cNvSpPr txBox="1">
              <a:spLocks/>
            </p:cNvSpPr>
            <p:nvPr/>
          </p:nvSpPr>
          <p:spPr bwMode="gray">
            <a:xfrm>
              <a:off x="2249564" y="3072389"/>
              <a:ext cx="6864798" cy="1351311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Font typeface="Arial" pitchFamily="34" charset="0"/>
                <a:buNone/>
                <a:defRPr sz="10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2000" indent="-72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 sz="9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72000" algn="l" defTabSz="914400" rtl="0" eaLnBrk="1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SzPct val="100000"/>
                <a:buFont typeface="Arial" pitchFamily="34" charset="0"/>
                <a:buChar char="•"/>
                <a:defRPr sz="8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12000" indent="-72000" algn="l" defTabSz="914400" rtl="0" eaLnBrk="1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SzPct val="100000"/>
                <a:buFont typeface="Arial" pitchFamily="34" charset="0"/>
                <a:buChar char="•"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28000" indent="-72000" algn="l" defTabSz="914400" rtl="0" eaLnBrk="1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SzPct val="100000"/>
                <a:buFont typeface="Arial" pitchFamily="34" charset="0"/>
                <a:buChar char="•"/>
                <a:defRPr sz="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Technicien Supérieur Principal du Développement Durable – 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arianne"/>
                  <a:ea typeface="+mn-ea"/>
                  <a:cs typeface="+mn-cs"/>
                </a:rPr>
                <a:t>TSPDD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 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concours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 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interne, externe, examen professionnel 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et concours professionnel</a:t>
              </a:r>
            </a:p>
            <a:p>
              <a:pPr marL="285750" lvl="0" indent="-285750">
                <a:buFont typeface="Wingdings" panose="05000000000000000000" pitchFamily="2" charset="2"/>
                <a:buChar char="v"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Technicien Supérieur du Développement Durable – TSDD </a:t>
              </a:r>
              <a:r>
                <a:rPr lang="fr-FR" sz="1200" dirty="0">
                  <a:solidFill>
                    <a:schemeClr val="bg1">
                      <a:lumMod val="65000"/>
                    </a:schemeClr>
                  </a:solidFill>
                  <a:latin typeface="Marianne"/>
                </a:rPr>
                <a:t>concours externe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Secrétaire d’Administration et de Contrôle du Développement Durable – SACDD spécialités administration</a:t>
              </a:r>
              <a:r>
                <a:rPr kumimoji="0" lang="fr-FR" sz="1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 générale 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AG et </a:t>
              </a:r>
              <a:r>
                <a:rPr lang="fr-FR" sz="1400" dirty="0">
                  <a:solidFill>
                    <a:srgbClr val="000000"/>
                  </a:solidFill>
                  <a:latin typeface="Marianne"/>
                </a:rPr>
                <a:t>c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ontrôle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 des</a:t>
              </a:r>
              <a:r>
                <a:rPr kumimoji="0" lang="fr-FR" sz="1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 transports </a:t>
              </a:r>
              <a:r>
                <a:rPr lang="fr-FR" sz="1400" dirty="0">
                  <a:solidFill>
                    <a:srgbClr val="000000"/>
                  </a:solidFill>
                  <a:latin typeface="Marianne"/>
                </a:rPr>
                <a:t>t</a:t>
              </a:r>
              <a:r>
                <a:rPr kumimoji="0" lang="fr-FR" sz="14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errestres</a:t>
              </a:r>
              <a:r>
                <a:rPr kumimoji="0" lang="fr-FR" sz="1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 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CTT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 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concours 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interne et externe, examen professionnel et concours professionnel </a:t>
              </a:r>
              <a:r>
                <a:rPr lang="fr-FR" sz="1200" dirty="0">
                  <a:solidFill>
                    <a:srgbClr val="FFFFFF">
                      <a:lumMod val="65000"/>
                    </a:srgbClr>
                  </a:solidFill>
                  <a:latin typeface="Marianne"/>
                </a:rPr>
                <a:t>(SACDD de 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classe normale, supérieure et exceptionnelle)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437964" y="3078669"/>
            <a:ext cx="10390897" cy="936000"/>
            <a:chOff x="361764" y="4540034"/>
            <a:chExt cx="10390897" cy="936000"/>
          </a:xfrm>
        </p:grpSpPr>
        <p:sp>
          <p:nvSpPr>
            <p:cNvPr id="10" name="Rectangle 9"/>
            <p:cNvSpPr/>
            <p:nvPr/>
          </p:nvSpPr>
          <p:spPr>
            <a:xfrm>
              <a:off x="361764" y="4552518"/>
              <a:ext cx="15780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spcAft>
                  <a:spcPts val="500"/>
                </a:spcAft>
              </a:pPr>
              <a:r>
                <a:rPr lang="fr-FR" sz="2000" b="1" dirty="0">
                  <a:solidFill>
                    <a:srgbClr val="6EAA89"/>
                  </a:solidFill>
                  <a:latin typeface="Marianne"/>
                </a:rPr>
                <a:t>Notre savoir-faire</a:t>
              </a:r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2003329" y="4540034"/>
              <a:ext cx="1" cy="936000"/>
            </a:xfrm>
            <a:prstGeom prst="line">
              <a:avLst/>
            </a:prstGeom>
            <a:ln w="31750">
              <a:solidFill>
                <a:srgbClr val="6EAA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space réservé du contenu 11"/>
            <p:cNvSpPr txBox="1">
              <a:spLocks/>
            </p:cNvSpPr>
            <p:nvPr/>
          </p:nvSpPr>
          <p:spPr bwMode="gray">
            <a:xfrm>
              <a:off x="2224163" y="4652193"/>
              <a:ext cx="8528498" cy="764357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Font typeface="Arial" pitchFamily="34" charset="0"/>
                <a:buNone/>
                <a:defRPr sz="10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2000" indent="-72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 sz="9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72000" algn="l" defTabSz="914400" rtl="0" eaLnBrk="1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SzPct val="100000"/>
                <a:buFont typeface="Arial" pitchFamily="34" charset="0"/>
                <a:buChar char="•"/>
                <a:defRPr sz="8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12000" indent="-72000" algn="l" defTabSz="914400" rtl="0" eaLnBrk="1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SzPct val="100000"/>
                <a:buFont typeface="Arial" pitchFamily="34" charset="0"/>
                <a:buChar char="•"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28000" indent="-72000" algn="l" defTabSz="914400" rtl="0" eaLnBrk="1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SzPct val="100000"/>
                <a:buFont typeface="Arial" pitchFamily="34" charset="0"/>
                <a:buChar char="•"/>
                <a:defRPr sz="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marR="0" lvl="0" indent="-285750" algn="just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fr-F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arianne"/>
                  <a:ea typeface="+mn-ea"/>
                  <a:cs typeface="+mn-cs"/>
                </a:rPr>
                <a:t>Organisation de concours internes, externes et examens professionnels nationaux 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fr-F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arianne"/>
                  <a:ea typeface="+mn-ea"/>
                  <a:cs typeface="+mn-cs"/>
                </a:rPr>
                <a:t>Centre d’écrits pour des concours nationaux des filières technique et administrative</a:t>
              </a: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8276359" y="1706319"/>
            <a:ext cx="3745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</a:rPr>
              <a:t>#1 – Recruter et rechercher des compétences</a:t>
            </a:r>
            <a:endParaRPr lang="fr-FR" sz="1200" b="1" dirty="0">
              <a:solidFill>
                <a:srgbClr val="6EAA89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491" y="2942720"/>
            <a:ext cx="1533109" cy="153521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015829" y="4454521"/>
            <a:ext cx="83180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Source </a:t>
            </a:r>
            <a:r>
              <a:rPr lang="fr-FR" sz="600" dirty="0" err="1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Freepik</a:t>
            </a:r>
            <a:endParaRPr lang="fr-FR" sz="600" b="1" dirty="0">
              <a:solidFill>
                <a:schemeClr val="bg1">
                  <a:lumMod val="50000"/>
                </a:schemeClr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0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9365" y="2302197"/>
            <a:ext cx="7812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fr-FR" sz="2000" dirty="0">
                <a:latin typeface="Marianne"/>
              </a:rPr>
              <a:t>Organisation de </a:t>
            </a:r>
            <a:r>
              <a:rPr lang="fr-FR" sz="2400" b="1" dirty="0">
                <a:solidFill>
                  <a:srgbClr val="92D050"/>
                </a:solidFill>
                <a:latin typeface="Marianne"/>
              </a:rPr>
              <a:t>recrutements locaux </a:t>
            </a:r>
            <a:r>
              <a:rPr lang="fr-FR" sz="2000" dirty="0">
                <a:latin typeface="Marianne"/>
              </a:rPr>
              <a:t>ou</a:t>
            </a:r>
            <a:r>
              <a:rPr lang="fr-FR" sz="2000" b="1" dirty="0">
                <a:solidFill>
                  <a:srgbClr val="92D050"/>
                </a:solidFill>
                <a:latin typeface="Marianne"/>
              </a:rPr>
              <a:t> </a:t>
            </a:r>
            <a:r>
              <a:rPr lang="fr-FR" sz="2400" b="1" dirty="0">
                <a:solidFill>
                  <a:srgbClr val="92D050"/>
                </a:solidFill>
                <a:latin typeface="Marianne"/>
              </a:rPr>
              <a:t>sans concours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619035" y="4876096"/>
            <a:ext cx="6893015" cy="899929"/>
            <a:chOff x="619035" y="3066544"/>
            <a:chExt cx="6893015" cy="899929"/>
          </a:xfrm>
        </p:grpSpPr>
        <p:sp>
          <p:nvSpPr>
            <p:cNvPr id="5" name="Rectangle 4"/>
            <p:cNvSpPr/>
            <p:nvPr/>
          </p:nvSpPr>
          <p:spPr>
            <a:xfrm>
              <a:off x="2117635" y="3066544"/>
              <a:ext cx="5394415" cy="866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algn="just">
                <a:spcAft>
                  <a:spcPts val="500"/>
                </a:spcAft>
                <a:buFont typeface="Wingdings" panose="05000000000000000000" pitchFamily="2" charset="2"/>
                <a:buChar char="v"/>
              </a:pPr>
              <a:r>
                <a:rPr lang="fr-FR" sz="1400" dirty="0">
                  <a:latin typeface="Marianne"/>
                </a:rPr>
                <a:t>Personnels </a:t>
              </a:r>
              <a:r>
                <a:rPr lang="fr-FR" sz="1400" b="1" dirty="0">
                  <a:solidFill>
                    <a:srgbClr val="6EAA89"/>
                  </a:solidFill>
                  <a:latin typeface="Marianne"/>
                </a:rPr>
                <a:t>d’exploitation</a:t>
              </a:r>
              <a:r>
                <a:rPr lang="fr-FR" sz="1400" dirty="0">
                  <a:latin typeface="Marianne"/>
                </a:rPr>
                <a:t> et </a:t>
              </a:r>
              <a:r>
                <a:rPr lang="fr-FR" sz="1400" b="1" dirty="0">
                  <a:solidFill>
                    <a:srgbClr val="6EAA89"/>
                  </a:solidFill>
                  <a:latin typeface="Marianne"/>
                </a:rPr>
                <a:t>adjoints administratifs </a:t>
              </a:r>
            </a:p>
            <a:p>
              <a:pPr marL="285750" lvl="0" indent="-285750" algn="just">
                <a:spcAft>
                  <a:spcPts val="500"/>
                </a:spcAft>
                <a:buFont typeface="Wingdings" panose="05000000000000000000" pitchFamily="2" charset="2"/>
                <a:buChar char="v"/>
              </a:pPr>
              <a:r>
                <a:rPr lang="fr-FR" sz="1400" dirty="0">
                  <a:latin typeface="Marianne"/>
                </a:rPr>
                <a:t>Travailleurs en situation de </a:t>
              </a:r>
              <a:r>
                <a:rPr lang="fr-FR" sz="1400" b="1" dirty="0">
                  <a:solidFill>
                    <a:srgbClr val="6EAA89"/>
                  </a:solidFill>
                  <a:latin typeface="Marianne"/>
                </a:rPr>
                <a:t>handicap</a:t>
              </a:r>
              <a:r>
                <a:rPr lang="fr-FR" sz="1400" dirty="0">
                  <a:latin typeface="Marianne"/>
                </a:rPr>
                <a:t> </a:t>
              </a:r>
            </a:p>
            <a:p>
              <a:pPr marL="285750" lvl="0" indent="-285750" algn="just">
                <a:spcAft>
                  <a:spcPts val="500"/>
                </a:spcAft>
                <a:buFont typeface="Wingdings" panose="05000000000000000000" pitchFamily="2" charset="2"/>
                <a:buChar char="v"/>
              </a:pPr>
              <a:r>
                <a:rPr lang="fr-FR" sz="1400" dirty="0">
                  <a:latin typeface="Marianne"/>
                </a:rPr>
                <a:t>Travailleurs issus de la </a:t>
              </a:r>
              <a:r>
                <a:rPr lang="fr-FR" sz="1400" b="1" dirty="0">
                  <a:solidFill>
                    <a:srgbClr val="6EAA89"/>
                  </a:solidFill>
                  <a:latin typeface="Marianne"/>
                </a:rPr>
                <a:t>diversité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9035" y="3246498"/>
              <a:ext cx="1146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spcAft>
                  <a:spcPts val="500"/>
                </a:spcAft>
              </a:pPr>
              <a:r>
                <a:rPr lang="fr-FR" sz="2000" b="1" dirty="0">
                  <a:solidFill>
                    <a:srgbClr val="6EAA89"/>
                  </a:solidFill>
                  <a:latin typeface="Marianne"/>
                </a:rPr>
                <a:t>Public</a:t>
              </a:r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1941466" y="3072388"/>
              <a:ext cx="1" cy="894085"/>
            </a:xfrm>
            <a:prstGeom prst="line">
              <a:avLst/>
            </a:prstGeom>
            <a:ln w="31750">
              <a:solidFill>
                <a:srgbClr val="6EAA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/>
          <p:cNvGrpSpPr/>
          <p:nvPr/>
        </p:nvGrpSpPr>
        <p:grpSpPr>
          <a:xfrm>
            <a:off x="619035" y="3053616"/>
            <a:ext cx="8969133" cy="1577355"/>
            <a:chOff x="619035" y="4247153"/>
            <a:chExt cx="8969133" cy="1577355"/>
          </a:xfrm>
        </p:grpSpPr>
        <p:sp>
          <p:nvSpPr>
            <p:cNvPr id="9" name="Rectangle 8"/>
            <p:cNvSpPr/>
            <p:nvPr/>
          </p:nvSpPr>
          <p:spPr>
            <a:xfrm>
              <a:off x="2117635" y="4247153"/>
              <a:ext cx="7470533" cy="1577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algn="just">
                <a:spcAft>
                  <a:spcPts val="500"/>
                </a:spcAft>
                <a:buFont typeface="Wingdings" panose="05000000000000000000" pitchFamily="2" charset="2"/>
                <a:buChar char="v"/>
              </a:pPr>
              <a:r>
                <a:rPr lang="fr-FR" sz="1400" dirty="0">
                  <a:latin typeface="Marianne"/>
                </a:rPr>
                <a:t>Assistance dans la recherche de </a:t>
              </a:r>
              <a:r>
                <a:rPr lang="fr-FR" sz="1400" b="1" dirty="0">
                  <a:solidFill>
                    <a:srgbClr val="6EAA89"/>
                  </a:solidFill>
                  <a:latin typeface="Marianne"/>
                </a:rPr>
                <a:t>compétences particulières</a:t>
              </a:r>
            </a:p>
            <a:p>
              <a:pPr marL="285750" lvl="0" indent="-285750" algn="just">
                <a:spcAft>
                  <a:spcPts val="500"/>
                </a:spcAft>
                <a:buFont typeface="Wingdings" panose="05000000000000000000" pitchFamily="2" charset="2"/>
                <a:buChar char="v"/>
              </a:pPr>
              <a:r>
                <a:rPr lang="fr-FR" sz="1400" dirty="0">
                  <a:latin typeface="Marianne"/>
                </a:rPr>
                <a:t>Conseil en matière de méthodologie, apports d’outils, prise en charge de </a:t>
              </a:r>
              <a:r>
                <a:rPr lang="fr-FR" sz="1400" b="1" dirty="0">
                  <a:solidFill>
                    <a:srgbClr val="6EAA89"/>
                  </a:solidFill>
                  <a:latin typeface="Marianne"/>
                </a:rPr>
                <a:t>l’organisation</a:t>
              </a:r>
              <a:r>
                <a:rPr lang="fr-FR" sz="1400" dirty="0">
                  <a:latin typeface="Marianne"/>
                </a:rPr>
                <a:t> </a:t>
              </a:r>
              <a:r>
                <a:rPr lang="fr-FR" sz="1400" b="1" dirty="0">
                  <a:solidFill>
                    <a:srgbClr val="6EAA89"/>
                  </a:solidFill>
                  <a:latin typeface="Marianne"/>
                </a:rPr>
                <a:t>complète</a:t>
              </a:r>
              <a:r>
                <a:rPr lang="fr-FR" sz="1400" dirty="0">
                  <a:latin typeface="Marianne"/>
                </a:rPr>
                <a:t> du recrutement</a:t>
              </a:r>
            </a:p>
            <a:p>
              <a:pPr marL="285750" lvl="0" indent="-285750" algn="just">
                <a:spcAft>
                  <a:spcPts val="500"/>
                </a:spcAft>
                <a:buFont typeface="Wingdings" panose="05000000000000000000" pitchFamily="2" charset="2"/>
                <a:buChar char="v"/>
              </a:pPr>
              <a:r>
                <a:rPr lang="fr-FR" sz="1400" b="1" dirty="0">
                  <a:solidFill>
                    <a:srgbClr val="6EAA89"/>
                  </a:solidFill>
                  <a:latin typeface="Marianne"/>
                </a:rPr>
                <a:t>Sécurisation juridique </a:t>
              </a:r>
              <a:r>
                <a:rPr lang="fr-FR" sz="1400" dirty="0">
                  <a:latin typeface="Marianne"/>
                </a:rPr>
                <a:t>et garantie de </a:t>
              </a:r>
              <a:r>
                <a:rPr lang="fr-FR" sz="1400" b="1" dirty="0">
                  <a:solidFill>
                    <a:srgbClr val="6EAA89"/>
                  </a:solidFill>
                  <a:latin typeface="Marianne"/>
                </a:rPr>
                <a:t>recruter dans les délais</a:t>
              </a:r>
            </a:p>
            <a:p>
              <a:pPr marL="285750" lvl="0" indent="-285750" algn="just">
                <a:spcAft>
                  <a:spcPts val="500"/>
                </a:spcAft>
                <a:buFont typeface="Wingdings" panose="05000000000000000000" pitchFamily="2" charset="2"/>
                <a:buChar char="v"/>
              </a:pPr>
              <a:r>
                <a:rPr lang="fr-FR" sz="1400" dirty="0">
                  <a:latin typeface="Marianne"/>
                </a:rPr>
                <a:t>Sensibilisation et accompagnement de recrutement de travailleurs en situation de handicap ou issus de recrutements diversité (PACTE)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035" y="4462103"/>
              <a:ext cx="114626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spcAft>
                  <a:spcPts val="500"/>
                </a:spcAft>
              </a:pPr>
              <a:r>
                <a:rPr lang="fr-FR" sz="2000" b="1" dirty="0">
                  <a:solidFill>
                    <a:srgbClr val="6EAA89"/>
                  </a:solidFill>
                  <a:latin typeface="Marianne"/>
                </a:rPr>
                <a:t>Notre savoir-faire</a:t>
              </a:r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1941464" y="4261830"/>
              <a:ext cx="1" cy="1476000"/>
            </a:xfrm>
            <a:prstGeom prst="line">
              <a:avLst/>
            </a:prstGeom>
            <a:ln w="31750">
              <a:solidFill>
                <a:srgbClr val="6EAA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ZoneTexte 12"/>
          <p:cNvSpPr txBox="1"/>
          <p:nvPr/>
        </p:nvSpPr>
        <p:spPr>
          <a:xfrm>
            <a:off x="8276359" y="1706319"/>
            <a:ext cx="3745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</a:rPr>
              <a:t>#1 – Recruter et rechercher des compétences</a:t>
            </a:r>
            <a:endParaRPr lang="fr-FR" sz="1200" b="1" dirty="0">
              <a:solidFill>
                <a:srgbClr val="6EAA89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139" y="2302197"/>
            <a:ext cx="1716102" cy="172083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090956" y="4023027"/>
            <a:ext cx="83180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Source </a:t>
            </a:r>
            <a:r>
              <a:rPr lang="fr-FR" sz="600" dirty="0" err="1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Freepik</a:t>
            </a:r>
            <a:endParaRPr lang="fr-FR" sz="600" b="1" dirty="0">
              <a:solidFill>
                <a:schemeClr val="bg1">
                  <a:lumMod val="50000"/>
                </a:schemeClr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84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94388" y="6163762"/>
            <a:ext cx="5466067" cy="675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432475121"/>
              </p:ext>
            </p:extLst>
          </p:nvPr>
        </p:nvGraphicFramePr>
        <p:xfrm>
          <a:off x="1951255" y="1119807"/>
          <a:ext cx="10109200" cy="5452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8276359" y="1706319"/>
            <a:ext cx="3745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</a:rPr>
              <a:t>#1 – Recruter et rechercher des compétences</a:t>
            </a:r>
            <a:endParaRPr lang="fr-FR" sz="1200" b="1" dirty="0">
              <a:solidFill>
                <a:srgbClr val="6EAA8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7465" y="2645836"/>
            <a:ext cx="26940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fr-FR" sz="2000" dirty="0">
                <a:latin typeface="Marianne"/>
              </a:rPr>
              <a:t>Une réponse </a:t>
            </a:r>
            <a:r>
              <a:rPr lang="fr-FR" sz="2400" dirty="0">
                <a:solidFill>
                  <a:srgbClr val="81D41A"/>
                </a:solidFill>
                <a:latin typeface="Marianne"/>
              </a:rPr>
              <a:t>sur mesure </a:t>
            </a:r>
            <a:r>
              <a:rPr lang="fr-FR" sz="2000" dirty="0">
                <a:latin typeface="Marianne"/>
              </a:rPr>
              <a:t>aux </a:t>
            </a:r>
            <a:r>
              <a:rPr lang="fr-FR" sz="2400" dirty="0">
                <a:solidFill>
                  <a:srgbClr val="81D41A"/>
                </a:solidFill>
                <a:latin typeface="Marianne"/>
              </a:rPr>
              <a:t>services</a:t>
            </a:r>
            <a:endParaRPr lang="fr-FR" sz="2400" b="1" dirty="0">
              <a:solidFill>
                <a:srgbClr val="81D41A"/>
              </a:solidFill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2478484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46908" y="3150079"/>
            <a:ext cx="1052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81D41A"/>
                </a:solidFill>
                <a:latin typeface="Marianne" panose="02000000000000000000" pitchFamily="50" charset="0"/>
              </a:rPr>
              <a:t>#2 – Professionnaliser les agents</a:t>
            </a:r>
            <a:endParaRPr lang="fr-FR" sz="2800" b="1" dirty="0">
              <a:solidFill>
                <a:srgbClr val="6EAA89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763" y="3613150"/>
            <a:ext cx="5216119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78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94388" y="6163762"/>
            <a:ext cx="5466067" cy="675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466109" y="2671910"/>
            <a:ext cx="88724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Marianne" panose="02000000000000000000" pitchFamily="50" charset="0"/>
              </a:rPr>
              <a:t>Développement des </a:t>
            </a:r>
            <a:r>
              <a:rPr lang="fr-FR" sz="2000" b="1" dirty="0">
                <a:solidFill>
                  <a:srgbClr val="6EAA89"/>
                </a:solidFill>
                <a:latin typeface="Marianne" panose="02000000000000000000" pitchFamily="50" charset="0"/>
              </a:rPr>
              <a:t>compétences métiers</a:t>
            </a:r>
            <a:r>
              <a:rPr lang="fr-FR" dirty="0">
                <a:solidFill>
                  <a:srgbClr val="000000"/>
                </a:solidFill>
                <a:latin typeface="Marianne" panose="02000000000000000000" pitchFamily="50" charset="0"/>
              </a:rPr>
              <a:t>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– 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démarches compétences</a:t>
            </a:r>
          </a:p>
          <a:p>
            <a:pPr marL="342900" indent="-342900">
              <a:buFont typeface="+mj-lt"/>
              <a:buAutoNum type="arabicPeriod"/>
            </a:pPr>
            <a:endParaRPr lang="fr-FR" dirty="0">
              <a:solidFill>
                <a:srgbClr val="000000"/>
              </a:solidFill>
              <a:latin typeface="Marianne" panose="020000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Marianne" panose="02000000000000000000" pitchFamily="50" charset="0"/>
              </a:rPr>
              <a:t>Développement des </a:t>
            </a:r>
            <a:r>
              <a:rPr lang="fr-FR" sz="2000" b="1" dirty="0">
                <a:solidFill>
                  <a:srgbClr val="6EAA89"/>
                </a:solidFill>
                <a:latin typeface="Marianne" panose="02000000000000000000" pitchFamily="50" charset="0"/>
              </a:rPr>
              <a:t>compétences managériales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– 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dans le cadre du baromètre social et au regard des spécificités de nos services et de nos métiers</a:t>
            </a:r>
          </a:p>
          <a:p>
            <a:pPr marL="342900" indent="-342900">
              <a:buFont typeface="+mj-lt"/>
              <a:buAutoNum type="arabicPeriod"/>
            </a:pPr>
            <a:endParaRPr lang="fr-FR" dirty="0">
              <a:solidFill>
                <a:srgbClr val="000000"/>
              </a:solidFill>
              <a:latin typeface="Marianne" panose="020000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Marianne" panose="02000000000000000000" pitchFamily="50" charset="0"/>
              </a:rPr>
              <a:t>Accompagnement des </a:t>
            </a:r>
            <a:r>
              <a:rPr lang="fr-FR" sz="2000" b="1" dirty="0">
                <a:solidFill>
                  <a:srgbClr val="6EAA89"/>
                </a:solidFill>
                <a:latin typeface="Marianne" panose="02000000000000000000" pitchFamily="50" charset="0"/>
              </a:rPr>
              <a:t>transitions</a:t>
            </a:r>
            <a:r>
              <a:rPr lang="fr-FR" dirty="0">
                <a:solidFill>
                  <a:srgbClr val="000000"/>
                </a:solidFill>
                <a:latin typeface="Marianne" panose="02000000000000000000" pitchFamily="50" charset="0"/>
              </a:rPr>
              <a:t>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– 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transition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 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numérique, intelligence artificielle, transition écologique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63782" y="2685402"/>
            <a:ext cx="1545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rgbClr val="6EAA89"/>
                </a:solidFill>
                <a:latin typeface="Marianne" panose="02000000000000000000" pitchFamily="50" charset="0"/>
              </a:rPr>
              <a:t>3 axes prioritaires</a:t>
            </a:r>
            <a:endParaRPr lang="fr-FR" sz="2000" b="1" dirty="0">
              <a:solidFill>
                <a:srgbClr val="6EAA89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341979" y="1719217"/>
            <a:ext cx="485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81D41A"/>
                </a:solidFill>
                <a:latin typeface="Marianne" panose="02000000000000000000" pitchFamily="50" charset="0"/>
              </a:rPr>
              <a:t>#2 – Professionnaliser les agents</a:t>
            </a:r>
            <a:endParaRPr lang="fr-FR" sz="1600" b="1" dirty="0">
              <a:solidFill>
                <a:srgbClr val="6EAA89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9950" y="2685402"/>
            <a:ext cx="1" cy="2081520"/>
          </a:xfrm>
          <a:prstGeom prst="line">
            <a:avLst/>
          </a:prstGeom>
          <a:ln w="31750">
            <a:solidFill>
              <a:srgbClr val="6EA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4603750"/>
            <a:ext cx="4097867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6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4623" y="2336982"/>
            <a:ext cx="1136025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CMVRH</a:t>
            </a:r>
            <a:r>
              <a:rPr lang="fr-FR" sz="5400" b="1" dirty="0">
                <a:solidFill>
                  <a:srgbClr val="6EAA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5400" b="1" dirty="0">
                <a:solidFill>
                  <a:srgbClr val="6EAA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>
                <a:solidFill>
                  <a:srgbClr val="81D4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ministériel de valorisation des ressources humaines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Service à compétence nationale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la direction des ressources humaines du pôle ministériel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         		 	         </a:t>
            </a:r>
            <a:r>
              <a:rPr lang="fr-FR" sz="2800" b="1" dirty="0">
                <a:solidFill>
                  <a:srgbClr val="81D4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Former Accompagner Conseiller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SG/DRH/D/FORCQ/CMVRH</a:t>
            </a:r>
          </a:p>
        </p:txBody>
      </p:sp>
    </p:spTree>
    <p:extLst>
      <p:ext uri="{BB962C8B-B14F-4D97-AF65-F5344CB8AC3E}">
        <p14:creationId xmlns:p14="http://schemas.microsoft.com/office/powerpoint/2010/main" val="367517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9233" y="2341783"/>
            <a:ext cx="7223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Marianne" panose="02000000000000000000" pitchFamily="50" charset="0"/>
              </a:rPr>
              <a:t>#Axe 1 – Développement des </a:t>
            </a:r>
            <a:r>
              <a:rPr lang="fr-FR" sz="2400" b="1" dirty="0">
                <a:solidFill>
                  <a:srgbClr val="81D41A"/>
                </a:solidFill>
                <a:latin typeface="Marianne" panose="02000000000000000000" pitchFamily="50" charset="0"/>
              </a:rPr>
              <a:t>compétences métiers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322929" y="1674767"/>
            <a:ext cx="3176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</a:rPr>
              <a:t>#2 – Professionnaliser les agents</a:t>
            </a:r>
            <a:endParaRPr lang="fr-FR" sz="1200" b="1" dirty="0">
              <a:solidFill>
                <a:srgbClr val="6EAA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1710" y="2998600"/>
            <a:ext cx="6663698" cy="325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800"/>
              </a:spcBef>
            </a:pPr>
            <a:r>
              <a:rPr lang="fr-FR" sz="1600" dirty="0">
                <a:solidFill>
                  <a:srgbClr val="000000"/>
                </a:solidFill>
                <a:latin typeface="Marianne" panose="02000000000000000000" pitchFamily="50" charset="0"/>
              </a:rPr>
              <a:t>Appui à l’élaboration des </a:t>
            </a:r>
            <a:r>
              <a:rPr lang="fr-FR" sz="1600" b="1" dirty="0">
                <a:solidFill>
                  <a:srgbClr val="6EAA89"/>
                </a:solidFill>
                <a:latin typeface="Marianne" panose="02000000000000000000" pitchFamily="50" charset="0"/>
              </a:rPr>
              <a:t>plans nationaux de formation </a:t>
            </a:r>
            <a:r>
              <a:rPr lang="fr-FR" sz="1600" dirty="0">
                <a:solidFill>
                  <a:srgbClr val="000000"/>
                </a:solidFill>
                <a:latin typeface="Marianne" panose="02000000000000000000" pitchFamily="50" charset="0"/>
              </a:rPr>
              <a:t>(PNF) annuels portés par les directions d’administration centrale pour développer une offre de formation de l'initiation (prise de poste) au perfectionnement</a:t>
            </a:r>
          </a:p>
          <a:p>
            <a:pPr>
              <a:lnSpc>
                <a:spcPts val="2100"/>
              </a:lnSpc>
              <a:spcBef>
                <a:spcPts val="800"/>
              </a:spcBef>
            </a:pPr>
            <a:r>
              <a:rPr lang="fr-FR" sz="1600" dirty="0">
                <a:solidFill>
                  <a:srgbClr val="000000"/>
                </a:solidFill>
                <a:latin typeface="Marianne" panose="02000000000000000000" pitchFamily="50" charset="0"/>
              </a:rPr>
              <a:t>Accompagnement des directions générales dans les </a:t>
            </a:r>
            <a:r>
              <a:rPr lang="fr-FR" sz="1600" b="1" dirty="0">
                <a:solidFill>
                  <a:srgbClr val="6EAA89"/>
                </a:solidFill>
                <a:latin typeface="Marianne" panose="02000000000000000000" pitchFamily="50" charset="0"/>
              </a:rPr>
              <a:t>démarches compétences,</a:t>
            </a:r>
            <a:r>
              <a:rPr lang="fr-FR" sz="1600" dirty="0">
                <a:solidFill>
                  <a:srgbClr val="000000"/>
                </a:solidFill>
                <a:latin typeface="Marianne" panose="02000000000000000000" pitchFamily="50" charset="0"/>
              </a:rPr>
              <a:t> prospective à 5 ans sur l’évolution des métiers et des compétences attendues DGPR, DSNUM, DGALN, DGITM</a:t>
            </a:r>
          </a:p>
          <a:p>
            <a:pPr>
              <a:lnSpc>
                <a:spcPts val="2100"/>
              </a:lnSpc>
              <a:spcBef>
                <a:spcPts val="800"/>
              </a:spcBef>
            </a:pPr>
            <a:r>
              <a:rPr lang="fr-FR" sz="1600" dirty="0">
                <a:solidFill>
                  <a:srgbClr val="000000"/>
                </a:solidFill>
                <a:latin typeface="Marianne" panose="02000000000000000000" pitchFamily="50" charset="0"/>
              </a:rPr>
              <a:t>Elaboration d’une </a:t>
            </a:r>
            <a:r>
              <a:rPr lang="fr-FR" sz="1600" b="1" dirty="0">
                <a:solidFill>
                  <a:srgbClr val="6EAA89"/>
                </a:solidFill>
                <a:latin typeface="Marianne" panose="02000000000000000000" pitchFamily="50" charset="0"/>
              </a:rPr>
              <a:t>offre de professionnalisation </a:t>
            </a:r>
            <a:r>
              <a:rPr lang="fr-FR" sz="1600" dirty="0">
                <a:solidFill>
                  <a:srgbClr val="000000"/>
                </a:solidFill>
                <a:latin typeface="Marianne" panose="02000000000000000000" pitchFamily="50" charset="0"/>
              </a:rPr>
              <a:t>pour </a:t>
            </a:r>
            <a:r>
              <a:rPr lang="fr-FR" sz="1600" b="1" dirty="0">
                <a:solidFill>
                  <a:srgbClr val="6EAA89"/>
                </a:solidFill>
                <a:latin typeface="Marianne" panose="02000000000000000000" pitchFamily="50" charset="0"/>
              </a:rPr>
              <a:t>recruter, accueillir et accompagner </a:t>
            </a:r>
            <a:r>
              <a:rPr lang="fr-FR" sz="1600" dirty="0">
                <a:solidFill>
                  <a:srgbClr val="000000"/>
                </a:solidFill>
                <a:latin typeface="Marianne" panose="02000000000000000000" pitchFamily="50" charset="0"/>
              </a:rPr>
              <a:t>les agents tout au long de leur parcours professionnel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000000"/>
              </a:solidFill>
              <a:latin typeface="Marianne" panose="02000000000000000000" pitchFamily="50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39900" y="3013775"/>
            <a:ext cx="1" cy="2916000"/>
          </a:xfrm>
          <a:prstGeom prst="line">
            <a:avLst/>
          </a:prstGeom>
          <a:ln w="31750">
            <a:solidFill>
              <a:srgbClr val="6EA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67729" y="3059981"/>
            <a:ext cx="1146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500"/>
              </a:spcAft>
            </a:pPr>
            <a:r>
              <a:rPr lang="fr-FR" sz="2000" b="1" dirty="0">
                <a:solidFill>
                  <a:srgbClr val="6EAA89"/>
                </a:solidFill>
                <a:latin typeface="Marianne"/>
              </a:rPr>
              <a:t>Notre rôle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900" y="2271807"/>
            <a:ext cx="2354167" cy="16555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62262" y="3834985"/>
            <a:ext cx="83180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Source </a:t>
            </a:r>
            <a:r>
              <a:rPr lang="fr-FR" sz="600" dirty="0" err="1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Freepik</a:t>
            </a:r>
            <a:endParaRPr lang="fr-FR" sz="600" b="1" dirty="0">
              <a:solidFill>
                <a:schemeClr val="bg1">
                  <a:lumMod val="50000"/>
                </a:schemeClr>
              </a:solidFill>
              <a:latin typeface="Marianne" panose="02000000000000000000" pitchFamily="50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3951" t="4900" r="5910"/>
          <a:stretch/>
        </p:blipFill>
        <p:spPr>
          <a:xfrm>
            <a:off x="1915955" y="3099563"/>
            <a:ext cx="182531" cy="18376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l="3951" t="4900" r="5910"/>
          <a:stretch/>
        </p:blipFill>
        <p:spPr>
          <a:xfrm>
            <a:off x="1915955" y="4258060"/>
            <a:ext cx="182531" cy="18376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3951" t="4900" r="5910"/>
          <a:stretch/>
        </p:blipFill>
        <p:spPr>
          <a:xfrm>
            <a:off x="1920204" y="5154636"/>
            <a:ext cx="182531" cy="18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93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6059" y="3010383"/>
            <a:ext cx="6151806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fr-FR" sz="1600" dirty="0">
                <a:latin typeface="Marianne" panose="02000000000000000000" pitchFamily="50" charset="0"/>
              </a:rPr>
              <a:t>Formations sur le </a:t>
            </a:r>
            <a:r>
              <a:rPr lang="fr-FR" sz="1600" b="1" dirty="0">
                <a:solidFill>
                  <a:srgbClr val="6EAA89"/>
                </a:solidFill>
                <a:latin typeface="Marianne" panose="02000000000000000000" pitchFamily="50" charset="0"/>
              </a:rPr>
              <a:t>management hiérarchique </a:t>
            </a:r>
            <a:r>
              <a:rPr lang="fr-FR" sz="1600" dirty="0">
                <a:latin typeface="Marianne" panose="02000000000000000000" pitchFamily="50" charset="0"/>
              </a:rPr>
              <a:t>et la </a:t>
            </a:r>
            <a:r>
              <a:rPr lang="fr-FR" sz="1600" b="1" dirty="0">
                <a:solidFill>
                  <a:srgbClr val="6EAA89"/>
                </a:solidFill>
                <a:latin typeface="Marianne" panose="02000000000000000000" pitchFamily="50" charset="0"/>
              </a:rPr>
              <a:t>gestion de projet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fr-FR" sz="1600" dirty="0">
                <a:latin typeface="Marianne" panose="02000000000000000000" pitchFamily="50" charset="0"/>
              </a:rPr>
              <a:t>Présentiel, </a:t>
            </a:r>
            <a:r>
              <a:rPr lang="fr-FR" sz="1600" dirty="0" err="1">
                <a:latin typeface="Marianne" panose="02000000000000000000" pitchFamily="50" charset="0"/>
              </a:rPr>
              <a:t>distanciel</a:t>
            </a:r>
            <a:r>
              <a:rPr lang="fr-FR" sz="1600" dirty="0">
                <a:latin typeface="Marianne" panose="02000000000000000000" pitchFamily="50" charset="0"/>
              </a:rPr>
              <a:t> ou hybride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fr-FR" sz="1600" b="1" dirty="0">
                <a:solidFill>
                  <a:srgbClr val="6EAA89"/>
                </a:solidFill>
                <a:latin typeface="Marianne" panose="02000000000000000000" pitchFamily="50" charset="0"/>
              </a:rPr>
              <a:t>Formats variés </a:t>
            </a:r>
            <a:r>
              <a:rPr lang="fr-FR" sz="1600" dirty="0">
                <a:latin typeface="Marianne" panose="02000000000000000000" pitchFamily="50" charset="0"/>
              </a:rPr>
              <a:t>dont certains sont à la main des services : 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sensibilisation théâtrale sur les discriminations</a:t>
            </a:r>
            <a:endParaRPr lang="fr-FR" sz="1100" i="1" dirty="0">
              <a:solidFill>
                <a:schemeClr val="bg1">
                  <a:lumMod val="50000"/>
                </a:schemeClr>
              </a:solidFill>
              <a:latin typeface="Marianne" panose="02000000000000000000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322929" y="1712867"/>
            <a:ext cx="3176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</a:rPr>
              <a:t>#2 – Professionnaliser les agents</a:t>
            </a:r>
            <a:endParaRPr lang="fr-FR" sz="1200" b="1" dirty="0">
              <a:solidFill>
                <a:srgbClr val="6EAA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9233" y="2336392"/>
            <a:ext cx="7999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Marianne" panose="02000000000000000000" pitchFamily="50" charset="0"/>
              </a:rPr>
              <a:t># Axe 2 – Développement des </a:t>
            </a:r>
            <a:r>
              <a:rPr lang="fr-FR" sz="2400" b="1" dirty="0">
                <a:solidFill>
                  <a:srgbClr val="81D41A"/>
                </a:solidFill>
                <a:latin typeface="Marianne" panose="02000000000000000000" pitchFamily="50" charset="0"/>
              </a:rPr>
              <a:t>compétences managériales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739900" y="3018306"/>
            <a:ext cx="1" cy="1476000"/>
          </a:xfrm>
          <a:prstGeom prst="line">
            <a:avLst/>
          </a:prstGeom>
          <a:ln w="31750">
            <a:solidFill>
              <a:srgbClr val="6EA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000" y="3031651"/>
            <a:ext cx="1146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500"/>
              </a:spcAft>
            </a:pPr>
            <a:r>
              <a:rPr lang="fr-FR" sz="2000" b="1" dirty="0">
                <a:solidFill>
                  <a:srgbClr val="6EAA89"/>
                </a:solidFill>
                <a:latin typeface="Marianne"/>
              </a:rPr>
              <a:t>Notre offre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2933" y="4744234"/>
            <a:ext cx="1146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500"/>
              </a:spcAft>
            </a:pPr>
            <a:r>
              <a:rPr lang="fr-FR" sz="1600" b="1" dirty="0">
                <a:solidFill>
                  <a:srgbClr val="6EAA89"/>
                </a:solidFill>
                <a:latin typeface="Marianne"/>
              </a:rPr>
              <a:t>Pour aller plus loin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739900" y="4767096"/>
            <a:ext cx="1" cy="648000"/>
          </a:xfrm>
          <a:prstGeom prst="line">
            <a:avLst/>
          </a:prstGeom>
          <a:ln w="31750">
            <a:solidFill>
              <a:srgbClr val="6EA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73927" y="4854393"/>
            <a:ext cx="4483607" cy="36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fr-FR" sz="1600" dirty="0">
                <a:latin typeface="Marianne" panose="02000000000000000000" pitchFamily="50" charset="0"/>
                <a:hlinkClick r:id="rId2"/>
              </a:rPr>
              <a:t>L’offre management 2024 </a:t>
            </a:r>
            <a:r>
              <a:rPr lang="fr-FR" sz="1600" dirty="0">
                <a:latin typeface="Marianne" panose="02000000000000000000" pitchFamily="50" charset="0"/>
              </a:rPr>
              <a:t>du CMVRH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929" y="2936926"/>
            <a:ext cx="3457575" cy="242483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3951" t="4900" r="5910"/>
          <a:stretch/>
        </p:blipFill>
        <p:spPr>
          <a:xfrm>
            <a:off x="1886007" y="4056197"/>
            <a:ext cx="182531" cy="18376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/>
          <a:srcRect l="3951" t="4900" r="5910"/>
          <a:stretch/>
        </p:blipFill>
        <p:spPr>
          <a:xfrm>
            <a:off x="1890772" y="3698454"/>
            <a:ext cx="182531" cy="18376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/>
          <a:srcRect l="3951" t="4900" r="5910"/>
          <a:stretch/>
        </p:blipFill>
        <p:spPr>
          <a:xfrm>
            <a:off x="1895536" y="3111500"/>
            <a:ext cx="182531" cy="18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05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594388" y="6163762"/>
            <a:ext cx="5466067" cy="675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212589" y="3345628"/>
            <a:ext cx="74413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6EAA89"/>
                </a:solidFill>
                <a:latin typeface="Marianne" panose="02000000000000000000" pitchFamily="50" charset="0"/>
              </a:rPr>
              <a:t>Actualisée</a:t>
            </a:r>
            <a:r>
              <a:rPr lang="fr-FR" sz="1600" dirty="0">
                <a:latin typeface="Marianne" panose="02000000000000000000" pitchFamily="50" charset="0"/>
              </a:rPr>
              <a:t> et adaptée, en fonction de </a:t>
            </a:r>
            <a:r>
              <a:rPr lang="fr-FR" sz="1600" b="1" dirty="0">
                <a:solidFill>
                  <a:srgbClr val="6EAA89"/>
                </a:solidFill>
                <a:latin typeface="Marianne" panose="02000000000000000000" pitchFamily="50" charset="0"/>
              </a:rPr>
              <a:t>l’évolution des politiques publiques</a:t>
            </a:r>
            <a:r>
              <a:rPr lang="fr-FR" sz="1600" dirty="0">
                <a:latin typeface="Marianne" panose="02000000000000000000" pitchFamily="50" charset="0"/>
              </a:rPr>
              <a:t> et des métiers</a:t>
            </a:r>
          </a:p>
          <a:p>
            <a:endParaRPr lang="fr-FR" sz="1600" dirty="0">
              <a:latin typeface="Marianne" panose="02000000000000000000" pitchFamily="50" charset="0"/>
            </a:endParaRPr>
          </a:p>
          <a:p>
            <a:r>
              <a:rPr lang="fr-FR" sz="1600" dirty="0">
                <a:latin typeface="Marianne" panose="02000000000000000000" pitchFamily="50" charset="0"/>
              </a:rPr>
              <a:t>Cap sur la transition numérique : </a:t>
            </a:r>
            <a:r>
              <a:rPr lang="fr-FR" sz="1600" dirty="0">
                <a:latin typeface="Marianne" panose="02000000000000000000" pitchFamily="50" charset="0"/>
                <a:hlinkClick r:id="rId3"/>
              </a:rPr>
              <a:t>un </a:t>
            </a:r>
            <a:r>
              <a:rPr lang="fr-FR" sz="1600" dirty="0" err="1">
                <a:latin typeface="Marianne" panose="02000000000000000000" pitchFamily="50" charset="0"/>
                <a:hlinkClick r:id="rId3"/>
              </a:rPr>
              <a:t>netboard</a:t>
            </a:r>
            <a:r>
              <a:rPr lang="fr-FR" sz="1600" dirty="0">
                <a:latin typeface="Marianne" panose="02000000000000000000" pitchFamily="50" charset="0"/>
                <a:hlinkClick r:id="rId3"/>
              </a:rPr>
              <a:t> dédié</a:t>
            </a:r>
            <a:endParaRPr lang="fr-FR" sz="1600" dirty="0">
              <a:latin typeface="Marianne" panose="02000000000000000000" pitchFamily="50" charset="0"/>
            </a:endParaRPr>
          </a:p>
          <a:p>
            <a:endParaRPr lang="fr-FR" sz="1600" dirty="0">
              <a:latin typeface="Marianne" panose="02000000000000000000" pitchFamily="50" charset="0"/>
            </a:endParaRPr>
          </a:p>
          <a:p>
            <a:r>
              <a:rPr lang="fr-FR" sz="1600" dirty="0">
                <a:latin typeface="Marianne" panose="02000000000000000000" pitchFamily="50" charset="0"/>
              </a:rPr>
              <a:t>Thématiques </a:t>
            </a:r>
            <a:r>
              <a:rPr lang="fr-FR" sz="1600" b="1" dirty="0">
                <a:solidFill>
                  <a:srgbClr val="6EAA89"/>
                </a:solidFill>
                <a:latin typeface="Marianne" panose="02000000000000000000" pitchFamily="50" charset="0"/>
              </a:rPr>
              <a:t>émergentes</a:t>
            </a:r>
            <a:r>
              <a:rPr lang="fr-FR" sz="1600" dirty="0">
                <a:latin typeface="Marianne" panose="02000000000000000000" pitchFamily="50" charset="0"/>
              </a:rPr>
              <a:t> : l‘intelligence artificielle …</a:t>
            </a:r>
          </a:p>
          <a:p>
            <a:endParaRPr lang="fr-FR" sz="1600" dirty="0">
              <a:latin typeface="Marianne" panose="02000000000000000000" pitchFamily="50" charset="0"/>
            </a:endParaRPr>
          </a:p>
          <a:p>
            <a:r>
              <a:rPr lang="fr-FR" sz="1600" dirty="0">
                <a:latin typeface="Marianne" panose="02000000000000000000" pitchFamily="50" charset="0"/>
              </a:rPr>
              <a:t>« Mon parcours </a:t>
            </a:r>
            <a:r>
              <a:rPr lang="fr-FR" sz="1600" dirty="0">
                <a:latin typeface="Marianne" panose="02000000000000000000" pitchFamily="50" charset="0"/>
                <a:hlinkClick r:id="rId4"/>
              </a:rPr>
              <a:t>transition écologique</a:t>
            </a:r>
            <a:r>
              <a:rPr lang="fr-FR" sz="1600" dirty="0">
                <a:latin typeface="Marianne" panose="02000000000000000000" pitchFamily="50" charset="0"/>
              </a:rPr>
              <a:t> »</a:t>
            </a:r>
          </a:p>
          <a:p>
            <a:endParaRPr lang="fr-FR" sz="1600" dirty="0">
              <a:latin typeface="Marianne" panose="02000000000000000000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322929" y="1750967"/>
            <a:ext cx="3176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</a:rPr>
              <a:t>#2 – Professionnaliser les agents</a:t>
            </a:r>
            <a:endParaRPr lang="fr-FR" sz="1200" b="1" dirty="0">
              <a:solidFill>
                <a:srgbClr val="6EAA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317" y="2317465"/>
            <a:ext cx="79923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Marianne" panose="02000000000000000000" pitchFamily="50" charset="0"/>
              </a:rPr>
              <a:t>#Axe 3 – Accompagnement des </a:t>
            </a:r>
            <a:r>
              <a:rPr lang="fr-FR" sz="2400" b="1" dirty="0">
                <a:solidFill>
                  <a:srgbClr val="81D41A"/>
                </a:solidFill>
                <a:latin typeface="Marianne" panose="02000000000000000000" pitchFamily="50" charset="0"/>
              </a:rPr>
              <a:t>transitions</a:t>
            </a:r>
            <a:r>
              <a:rPr lang="fr-FR" dirty="0">
                <a:solidFill>
                  <a:srgbClr val="000000"/>
                </a:solidFill>
                <a:latin typeface="Marianne" panose="02000000000000000000" pitchFamily="50" charset="0"/>
              </a:rPr>
              <a:t> : </a:t>
            </a:r>
          </a:p>
          <a:p>
            <a:r>
              <a:rPr lang="fr-FR" b="1" dirty="0">
                <a:solidFill>
                  <a:srgbClr val="81D41A"/>
                </a:solidFill>
                <a:latin typeface="Marianne" panose="02000000000000000000" pitchFamily="50" charset="0"/>
              </a:rPr>
              <a:t>transition numérique, intelligence artificielle, transition écologique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62" y="3905182"/>
            <a:ext cx="4357511" cy="2451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0258" y="3345115"/>
            <a:ext cx="1146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500"/>
              </a:spcAft>
            </a:pPr>
            <a:r>
              <a:rPr lang="fr-FR" sz="2000" b="1" dirty="0">
                <a:solidFill>
                  <a:srgbClr val="6EAA89"/>
                </a:solidFill>
                <a:latin typeface="Marianne"/>
              </a:rPr>
              <a:t>Notre offre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1616455" y="3345628"/>
            <a:ext cx="1" cy="2016000"/>
          </a:xfrm>
          <a:prstGeom prst="line">
            <a:avLst/>
          </a:prstGeom>
          <a:ln w="31750">
            <a:solidFill>
              <a:srgbClr val="6EA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703834" y="6368914"/>
            <a:ext cx="40695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fr-FR" sz="1000" i="1" dirty="0">
                <a:latin typeface="Marianne"/>
              </a:rPr>
              <a:t>Le parcours en 5 étapes de la formation transition écologique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6320" y="4564129"/>
            <a:ext cx="274849" cy="31959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6320" y="4078384"/>
            <a:ext cx="274849" cy="31959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6319" y="3383329"/>
            <a:ext cx="274849" cy="31959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6319" y="5049874"/>
            <a:ext cx="274849" cy="31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96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4998" y="3131565"/>
            <a:ext cx="73763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Marianne" panose="02000000000000000000" pitchFamily="50" charset="0"/>
              </a:rPr>
              <a:t>Formations en présentiel, </a:t>
            </a:r>
            <a:r>
              <a:rPr lang="fr-FR" sz="1600" dirty="0" err="1">
                <a:latin typeface="Marianne" panose="02000000000000000000" pitchFamily="50" charset="0"/>
              </a:rPr>
              <a:t>distanciel</a:t>
            </a:r>
            <a:r>
              <a:rPr lang="fr-FR" sz="1600" dirty="0">
                <a:latin typeface="Marianne" panose="02000000000000000000" pitchFamily="50" charset="0"/>
              </a:rPr>
              <a:t>, hybride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Marianne" panose="02000000000000000000" pitchFamily="50" charset="0"/>
              </a:rPr>
              <a:t>Accessible en mode synchrone ou asynchrone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Marianne" panose="02000000000000000000" pitchFamily="50" charset="0"/>
              </a:rPr>
              <a:t>Appui sur l'</a:t>
            </a:r>
            <a:r>
              <a:rPr lang="fr-FR" sz="1600" dirty="0">
                <a:latin typeface="Marianne" panose="02000000000000000000" pitchFamily="50" charset="0"/>
                <a:hlinkClick r:id="rId2"/>
              </a:rPr>
              <a:t>offre Mentor</a:t>
            </a:r>
            <a:r>
              <a:rPr lang="fr-FR" sz="1600" dirty="0">
                <a:latin typeface="Marianne" panose="02000000000000000000" pitchFamily="50" charset="0"/>
              </a:rPr>
              <a:t>, plateforme interministérielle de formation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Marianne" panose="02000000000000000000" pitchFamily="50" charset="0"/>
              </a:rPr>
              <a:t>Des </a:t>
            </a:r>
            <a:r>
              <a:rPr lang="fr-FR" sz="1600" dirty="0">
                <a:latin typeface="Marianne" panose="02000000000000000000" pitchFamily="50" charset="0"/>
                <a:hlinkClick r:id="rId3"/>
              </a:rPr>
              <a:t>formations diplômantes</a:t>
            </a:r>
            <a:r>
              <a:rPr lang="fr-FR" sz="1600" dirty="0">
                <a:latin typeface="Marianne" panose="02000000000000000000" pitchFamily="50" charset="0"/>
              </a:rPr>
              <a:t> </a:t>
            </a:r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(Biodiversité et aménagement, Transitions et territoires, Droit de l’urbanisme)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Marianne" panose="02000000000000000000" pitchFamily="50" charset="0"/>
              </a:rPr>
              <a:t>Les </a:t>
            </a:r>
            <a:r>
              <a:rPr lang="fr-FR" sz="1600" dirty="0">
                <a:latin typeface="Marianne" panose="02000000000000000000" pitchFamily="50" charset="0"/>
                <a:hlinkClick r:id="rId4"/>
              </a:rPr>
              <a:t>Universités d’été</a:t>
            </a:r>
            <a:r>
              <a:rPr lang="fr-FR" sz="1600" dirty="0">
                <a:latin typeface="Marianne" panose="02000000000000000000" pitchFamily="50" charset="0"/>
              </a:rPr>
              <a:t>: formats courts en </a:t>
            </a:r>
            <a:r>
              <a:rPr lang="fr-FR" sz="1600" dirty="0" err="1">
                <a:latin typeface="Marianne" panose="02000000000000000000" pitchFamily="50" charset="0"/>
              </a:rPr>
              <a:t>distanciel</a:t>
            </a:r>
            <a:endParaRPr lang="fr-FR" sz="1200" dirty="0">
              <a:solidFill>
                <a:prstClr val="black"/>
              </a:solidFill>
              <a:latin typeface="Marianne" panose="02000000000000000000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322929" y="1750967"/>
            <a:ext cx="3176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</a:rPr>
              <a:t>#2 – Professionnaliser les agents</a:t>
            </a:r>
            <a:endParaRPr lang="fr-FR" sz="1200" b="1" dirty="0">
              <a:solidFill>
                <a:srgbClr val="6EAA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858" y="2433470"/>
            <a:ext cx="7223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Marianne" panose="02000000000000000000" pitchFamily="50" charset="0"/>
              </a:rPr>
              <a:t>Des modes d'action </a:t>
            </a:r>
            <a:r>
              <a:rPr lang="fr-FR" sz="2400" b="1" dirty="0">
                <a:solidFill>
                  <a:srgbClr val="81D41A"/>
                </a:solidFill>
                <a:latin typeface="Marianne" panose="02000000000000000000" pitchFamily="50" charset="0"/>
              </a:rPr>
              <a:t>variés</a:t>
            </a:r>
            <a:r>
              <a:rPr lang="fr-FR" sz="2000" dirty="0">
                <a:solidFill>
                  <a:srgbClr val="000000"/>
                </a:solidFill>
                <a:latin typeface="Marianne" panose="02000000000000000000" pitchFamily="50" charset="0"/>
              </a:rPr>
              <a:t> et </a:t>
            </a:r>
            <a:r>
              <a:rPr lang="fr-FR" sz="2400" b="1" dirty="0">
                <a:solidFill>
                  <a:srgbClr val="81D41A"/>
                </a:solidFill>
                <a:latin typeface="Marianne" panose="02000000000000000000" pitchFamily="50" charset="0"/>
              </a:rPr>
              <a:t>adaptés aux besoins</a:t>
            </a:r>
            <a:r>
              <a:rPr lang="fr-FR" b="1" dirty="0">
                <a:solidFill>
                  <a:srgbClr val="81D41A"/>
                </a:solidFill>
                <a:latin typeface="Marianne" panose="02000000000000000000" pitchFamily="50" charset="0"/>
              </a:rPr>
              <a:t>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924866" y="3209206"/>
            <a:ext cx="1" cy="1872000"/>
          </a:xfrm>
          <a:prstGeom prst="line">
            <a:avLst/>
          </a:prstGeom>
          <a:ln w="31750">
            <a:solidFill>
              <a:srgbClr val="6EA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95858" y="3154551"/>
            <a:ext cx="1146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500"/>
              </a:spcAft>
            </a:pPr>
            <a:r>
              <a:rPr lang="fr-FR" sz="2000" b="1" dirty="0">
                <a:solidFill>
                  <a:srgbClr val="6EAA89"/>
                </a:solidFill>
                <a:latin typeface="Marianne"/>
              </a:rPr>
              <a:t>Nos atouts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0717" y="4958274"/>
            <a:ext cx="1647825" cy="113103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/>
          <a:srcRect l="389" t="1805" r="906"/>
          <a:stretch/>
        </p:blipFill>
        <p:spPr>
          <a:xfrm>
            <a:off x="10394634" y="4050517"/>
            <a:ext cx="1587816" cy="79390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0691" y="2266106"/>
            <a:ext cx="2509838" cy="138673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7321" y="3630555"/>
            <a:ext cx="285405" cy="20991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3265" y="4387916"/>
            <a:ext cx="285405" cy="20991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3265" y="3281631"/>
            <a:ext cx="285405" cy="20991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3265" y="4033948"/>
            <a:ext cx="285405" cy="20991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3264" y="4746597"/>
            <a:ext cx="285405" cy="209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033805" y="3617429"/>
            <a:ext cx="83180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Source </a:t>
            </a:r>
            <a:r>
              <a:rPr lang="fr-FR" sz="600" dirty="0" err="1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Freepik</a:t>
            </a:r>
            <a:endParaRPr lang="fr-FR" sz="600" b="1" dirty="0">
              <a:solidFill>
                <a:schemeClr val="bg1">
                  <a:lumMod val="50000"/>
                </a:schemeClr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8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7687" y="2995630"/>
            <a:ext cx="7088678" cy="2268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fr-FR" sz="1600" dirty="0">
                <a:latin typeface="Marianne" panose="02000000000000000000" pitchFamily="50" charset="0"/>
              </a:rPr>
              <a:t>Entrer dans une démarche concours et acquérir les connaissances par le biais de </a:t>
            </a:r>
            <a:r>
              <a:rPr lang="fr-FR" sz="1600" b="1" dirty="0">
                <a:solidFill>
                  <a:srgbClr val="6EAA89"/>
                </a:solidFill>
                <a:latin typeface="Marianne" panose="02000000000000000000" pitchFamily="50" charset="0"/>
              </a:rPr>
              <a:t>l’auto-formation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fr-FR" sz="1600" dirty="0">
                <a:latin typeface="Marianne" panose="02000000000000000000" pitchFamily="50" charset="0"/>
              </a:rPr>
              <a:t>S’engager dans une démarche concours 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fr-FR" sz="1600" dirty="0">
                <a:latin typeface="Marianne" panose="02000000000000000000" pitchFamily="50" charset="0"/>
              </a:rPr>
              <a:t>Une journée pour </a:t>
            </a:r>
            <a:r>
              <a:rPr lang="fr-FR" sz="1600" b="1" dirty="0">
                <a:solidFill>
                  <a:srgbClr val="6EAA89"/>
                </a:solidFill>
                <a:latin typeface="Marianne" panose="02000000000000000000" pitchFamily="50" charset="0"/>
              </a:rPr>
              <a:t>doubler sa vitesse de lecture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fr-FR" sz="1600" dirty="0">
                <a:latin typeface="Marianne" panose="02000000000000000000" pitchFamily="50" charset="0"/>
              </a:rPr>
              <a:t>Affirmation de soi pour une </a:t>
            </a:r>
            <a:r>
              <a:rPr lang="fr-FR" sz="1600" b="1" dirty="0">
                <a:solidFill>
                  <a:srgbClr val="6EAA89"/>
                </a:solidFill>
                <a:latin typeface="Marianne" panose="02000000000000000000" pitchFamily="50" charset="0"/>
              </a:rPr>
              <a:t>communication assurée et efficace </a:t>
            </a:r>
            <a:r>
              <a:rPr lang="fr-FR" sz="1600" dirty="0">
                <a:latin typeface="Marianne" panose="02000000000000000000" pitchFamily="50" charset="0"/>
              </a:rPr>
              <a:t>en situation d’oral de concours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fr-FR" sz="1600" dirty="0">
                <a:latin typeface="Marianne" panose="02000000000000000000" pitchFamily="50" charset="0"/>
              </a:rPr>
              <a:t>En libre accès pour tous, la </a:t>
            </a:r>
            <a:r>
              <a:rPr lang="fr-FR" sz="1600" dirty="0">
                <a:latin typeface="Marianne" panose="02000000000000000000" pitchFamily="50" charset="0"/>
                <a:hlinkClick r:id="rId3"/>
              </a:rPr>
              <a:t>bibliothèque du stagiaire</a:t>
            </a:r>
            <a:endParaRPr lang="fr-FR" sz="1600" dirty="0">
              <a:latin typeface="Marianne" panose="02000000000000000000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89675" y="1654170"/>
            <a:ext cx="3176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</a:rPr>
              <a:t>#2 – Professionnaliser les agents</a:t>
            </a:r>
            <a:endParaRPr lang="fr-FR" sz="1200" b="1" dirty="0">
              <a:solidFill>
                <a:srgbClr val="6EAA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6582" y="2398156"/>
            <a:ext cx="8150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81D41A"/>
                </a:solidFill>
                <a:latin typeface="Marianne" panose="02000000000000000000" pitchFamily="50" charset="0"/>
              </a:rPr>
              <a:t>Préparation aux Examens et Concours </a:t>
            </a:r>
            <a:r>
              <a:rPr lang="fr-FR" dirty="0">
                <a:solidFill>
                  <a:srgbClr val="81D41A"/>
                </a:solidFill>
                <a:latin typeface="Marianne" panose="02000000000000000000" pitchFamily="50" charset="0"/>
              </a:rPr>
              <a:t>(PEC)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8334" y="2494446"/>
            <a:ext cx="1706284" cy="1576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47931" y="5717050"/>
            <a:ext cx="8411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6EAA89"/>
                </a:solidFill>
                <a:latin typeface="Marianne" panose="02000000000000000000" pitchFamily="50" charset="0"/>
              </a:rPr>
              <a:t>Une offre complémentaire proposée en amont des épreuves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7911" y="5722970"/>
            <a:ext cx="890020" cy="45074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3421" y="4981413"/>
            <a:ext cx="167118" cy="22333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3421" y="4363001"/>
            <a:ext cx="167118" cy="22333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3421" y="4019385"/>
            <a:ext cx="167118" cy="22333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3421" y="3675770"/>
            <a:ext cx="167118" cy="22333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6119" y="3057358"/>
            <a:ext cx="167118" cy="223339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>
            <a:off x="2125488" y="3057358"/>
            <a:ext cx="1" cy="2160000"/>
          </a:xfrm>
          <a:prstGeom prst="line">
            <a:avLst/>
          </a:prstGeom>
          <a:ln w="31750">
            <a:solidFill>
              <a:srgbClr val="6EA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6582" y="2977950"/>
            <a:ext cx="1471758" cy="892286"/>
          </a:xfrm>
          <a:prstGeom prst="rect">
            <a:avLst/>
          </a:prstGeom>
        </p:spPr>
        <p:txBody>
          <a:bodyPr vert="horz" wrap="square" anchor="ctr">
            <a:normAutofit/>
          </a:bodyPr>
          <a:lstStyle/>
          <a:p>
            <a:pPr lvl="0" algn="r">
              <a:spcAft>
                <a:spcPts val="500"/>
              </a:spcAft>
            </a:pPr>
            <a:r>
              <a:rPr lang="fr-FR" sz="1600" b="1" dirty="0">
                <a:solidFill>
                  <a:srgbClr val="6EAA89"/>
                </a:solidFill>
                <a:latin typeface="Marianne"/>
              </a:rPr>
              <a:t>Exemples de formations proposées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953795" y="4031407"/>
            <a:ext cx="83180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Source </a:t>
            </a:r>
            <a:r>
              <a:rPr lang="fr-FR" sz="600" dirty="0" err="1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Freepik</a:t>
            </a:r>
            <a:endParaRPr lang="fr-FR" sz="600" b="1" dirty="0">
              <a:solidFill>
                <a:schemeClr val="bg1">
                  <a:lumMod val="50000"/>
                </a:schemeClr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88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594388" y="6163762"/>
            <a:ext cx="5466067" cy="675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C5C0862-680F-4804-827F-0D70D03E8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" y="3208130"/>
            <a:ext cx="4767073" cy="249980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496851" y="1716358"/>
            <a:ext cx="7162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Formation initiale des agents de catégorie B :  </a:t>
            </a:r>
            <a:r>
              <a:rPr lang="fr-FR" sz="2000" b="1" dirty="0">
                <a:solidFill>
                  <a:srgbClr val="81D41A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une nouvelle mission du CMVRH</a:t>
            </a:r>
            <a:endParaRPr lang="fr-FR" sz="2000" dirty="0"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190866" y="2640353"/>
            <a:ext cx="4672713" cy="56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sz="14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 format en alternance pour chaque filière en 2024 au profit d’une </a:t>
            </a:r>
            <a:r>
              <a:rPr lang="fr-FR" sz="1400" b="1" dirty="0">
                <a:solidFill>
                  <a:srgbClr val="81D41A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plus grande attractivité</a:t>
            </a:r>
            <a:r>
              <a:rPr lang="fr-FR" sz="825" b="1" dirty="0">
                <a:solidFill>
                  <a:srgbClr val="81D4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9" name="Zone de texte 2">
            <a:extLst>
              <a:ext uri="{FF2B5EF4-FFF2-40B4-BE49-F238E27FC236}">
                <a16:creationId xmlns:a16="http://schemas.microsoft.com/office/drawing/2014/main" id="{9C863127-CD09-47CC-98D8-07E1D2A4C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591" y="4168696"/>
            <a:ext cx="1736735" cy="84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sz="1400" b="1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SACDD-CTT</a:t>
            </a:r>
            <a:endParaRPr lang="fr-FR" sz="1600" b="1" dirty="0"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Tronc commun + formation métier</a:t>
            </a:r>
          </a:p>
          <a:p>
            <a:pPr algn="ctr">
              <a:lnSpc>
                <a:spcPct val="107000"/>
              </a:lnSpc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30 semaines</a:t>
            </a:r>
            <a:endParaRPr lang="fr-FR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 de texte 2">
            <a:extLst>
              <a:ext uri="{FF2B5EF4-FFF2-40B4-BE49-F238E27FC236}">
                <a16:creationId xmlns:a16="http://schemas.microsoft.com/office/drawing/2014/main" id="{74E9EBA1-068E-4E73-813B-A392D5317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816" y="3573731"/>
            <a:ext cx="1421659" cy="54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sz="1400" b="1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SACDD-AG</a:t>
            </a:r>
            <a:endParaRPr lang="fr-FR" sz="1600" b="1" dirty="0"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8 semaines</a:t>
            </a:r>
            <a:endParaRPr lang="fr-FR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Zone de texte 2">
            <a:extLst>
              <a:ext uri="{FF2B5EF4-FFF2-40B4-BE49-F238E27FC236}">
                <a16:creationId xmlns:a16="http://schemas.microsoft.com/office/drawing/2014/main" id="{4E3FE23B-78D3-4899-A202-EAA67B6D9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816" y="2954834"/>
            <a:ext cx="1421659" cy="48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sz="1400" b="1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TSPDD</a:t>
            </a:r>
            <a:endParaRPr lang="fr-FR" sz="1600" b="1" dirty="0"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10 à 14 semaines</a:t>
            </a:r>
            <a:endParaRPr lang="fr-FR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Zone de texte 2">
            <a:extLst>
              <a:ext uri="{FF2B5EF4-FFF2-40B4-BE49-F238E27FC236}">
                <a16:creationId xmlns:a16="http://schemas.microsoft.com/office/drawing/2014/main" id="{D529765E-4339-420B-8F9C-91E6F53AE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336" y="5890742"/>
            <a:ext cx="2999244" cy="64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sz="1400" b="1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Prépa Talent</a:t>
            </a:r>
          </a:p>
          <a:p>
            <a:pPr algn="ctr">
              <a:lnSpc>
                <a:spcPct val="107000"/>
              </a:lnSpc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Préparation concours + diplôme universitaire</a:t>
            </a:r>
          </a:p>
          <a:p>
            <a:pPr algn="ctr">
              <a:lnSpc>
                <a:spcPct val="107000"/>
              </a:lnSpc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13 semaines</a:t>
            </a:r>
            <a:endParaRPr lang="fr-FR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Zone de texte 2">
            <a:extLst>
              <a:ext uri="{FF2B5EF4-FFF2-40B4-BE49-F238E27FC236}">
                <a16:creationId xmlns:a16="http://schemas.microsoft.com/office/drawing/2014/main" id="{41CE7E6D-1A10-47B3-9204-AA6EB605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01" y="5084335"/>
            <a:ext cx="2089232" cy="80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sz="1400" b="1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Exa Pro, Liste d’aptitude, BOETH</a:t>
            </a:r>
          </a:p>
          <a:p>
            <a:pPr algn="ctr">
              <a:lnSpc>
                <a:spcPct val="107000"/>
              </a:lnSpc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 semaines</a:t>
            </a:r>
            <a:endParaRPr lang="fr-FR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F32169CF-456B-43B1-B8D8-FB9DC0858DC8}"/>
              </a:ext>
            </a:extLst>
          </p:cNvPr>
          <p:cNvCxnSpPr>
            <a:cxnSpLocks/>
          </p:cNvCxnSpPr>
          <p:nvPr/>
        </p:nvCxnSpPr>
        <p:spPr>
          <a:xfrm>
            <a:off x="6973308" y="4053652"/>
            <a:ext cx="2454368" cy="722681"/>
          </a:xfrm>
          <a:prstGeom prst="straightConnector1">
            <a:avLst/>
          </a:prstGeom>
          <a:ln w="34925">
            <a:solidFill>
              <a:srgbClr val="81D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6D8BC78E-4DB6-49F5-AE48-722B448C7708}"/>
              </a:ext>
            </a:extLst>
          </p:cNvPr>
          <p:cNvSpPr txBox="1"/>
          <p:nvPr/>
        </p:nvSpPr>
        <p:spPr>
          <a:xfrm rot="989435">
            <a:off x="6999773" y="4046857"/>
            <a:ext cx="2401437" cy="365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1800" b="1" dirty="0">
                <a:solidFill>
                  <a:srgbClr val="81D41A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Innovations 2024</a:t>
            </a:r>
          </a:p>
        </p:txBody>
      </p:sp>
      <p:sp>
        <p:nvSpPr>
          <p:cNvPr id="37" name="Zone de texte 2">
            <a:extLst>
              <a:ext uri="{FF2B5EF4-FFF2-40B4-BE49-F238E27FC236}">
                <a16:creationId xmlns:a16="http://schemas.microsoft.com/office/drawing/2014/main" id="{726597D0-6C34-4A1C-909D-E7042B52D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031" y="5043564"/>
            <a:ext cx="3798284" cy="54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fr-FR" sz="12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 outil : </a:t>
            </a:r>
            <a:r>
              <a:rPr lang="fr-FR" sz="1200" dirty="0">
                <a:solidFill>
                  <a:srgbClr val="7030A0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parcours compétences</a:t>
            </a:r>
            <a:r>
              <a:rPr lang="fr-FR" sz="12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pour suivre le développement jusqu’au bilan de fin d’année</a:t>
            </a:r>
            <a:endParaRPr lang="fr-FR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Zone de texte 2">
            <a:extLst>
              <a:ext uri="{FF2B5EF4-FFF2-40B4-BE49-F238E27FC236}">
                <a16:creationId xmlns:a16="http://schemas.microsoft.com/office/drawing/2014/main" id="{828AB260-A20B-4BDE-8158-F912DD6EF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4392" y="4458627"/>
            <a:ext cx="2728321" cy="27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fr-FR" sz="12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 accès aux </a:t>
            </a:r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formations prise de poste</a:t>
            </a:r>
            <a:r>
              <a:rPr lang="fr-FR" sz="1200" dirty="0">
                <a:solidFill>
                  <a:srgbClr val="7030A0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dès la première année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Zone de texte 2">
            <a:extLst>
              <a:ext uri="{FF2B5EF4-FFF2-40B4-BE49-F238E27FC236}">
                <a16:creationId xmlns:a16="http://schemas.microsoft.com/office/drawing/2014/main" id="{C1E86E2C-690B-4DFC-AB4F-6DACB61C8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031" y="3078247"/>
            <a:ext cx="3798284" cy="27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fr-FR" sz="12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 accompagnement par les </a:t>
            </a:r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Conseillers Mobilité Carrière</a:t>
            </a:r>
            <a:r>
              <a:rPr lang="fr-FR" sz="1200" dirty="0">
                <a:solidFill>
                  <a:srgbClr val="7030A0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pendant l’année d’alternance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Zone de texte 2">
            <a:extLst>
              <a:ext uri="{FF2B5EF4-FFF2-40B4-BE49-F238E27FC236}">
                <a16:creationId xmlns:a16="http://schemas.microsoft.com/office/drawing/2014/main" id="{B9401C3A-6250-4A0C-A6FA-0AAF84E49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123" y="5651590"/>
            <a:ext cx="3227144" cy="60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fr-FR" sz="12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Des temps communs SACDD – TSPDD pour </a:t>
            </a:r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développer les synergies</a:t>
            </a:r>
            <a:endParaRPr lang="fr-FR" sz="1200" b="1" dirty="0">
              <a:solidFill>
                <a:srgbClr val="81D4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Zone de texte 2">
            <a:extLst>
              <a:ext uri="{FF2B5EF4-FFF2-40B4-BE49-F238E27FC236}">
                <a16:creationId xmlns:a16="http://schemas.microsoft.com/office/drawing/2014/main" id="{E112D567-90B9-420B-90F7-39937A458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189" y="3713941"/>
            <a:ext cx="3123077" cy="27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fr-FR" sz="12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fr-FR" sz="1200" dirty="0">
                <a:solidFill>
                  <a:srgbClr val="7030A0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mentorat</a:t>
            </a:r>
            <a:r>
              <a:rPr lang="fr-FR" sz="1200" dirty="0">
                <a:solidFill>
                  <a:srgbClr val="7030A0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spécifique formation initiale pour appuyer les managers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299620" y="1333266"/>
            <a:ext cx="3176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</a:rPr>
              <a:t>#2 – Professionnaliser les agents</a:t>
            </a:r>
            <a:endParaRPr lang="fr-FR" sz="1200" b="1" dirty="0">
              <a:solidFill>
                <a:srgbClr val="6EAA89"/>
              </a:solidFill>
            </a:endParaRPr>
          </a:p>
        </p:txBody>
      </p:sp>
      <p:sp>
        <p:nvSpPr>
          <p:cNvPr id="25" name="Zone de texte 2">
            <a:extLst>
              <a:ext uri="{FF2B5EF4-FFF2-40B4-BE49-F238E27FC236}">
                <a16:creationId xmlns:a16="http://schemas.microsoft.com/office/drawing/2014/main" id="{4E3FE23B-78D3-4899-A202-EAA67B6D9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703" y="5707936"/>
            <a:ext cx="3910712" cy="16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sz="800" i="1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Maquette du programme de formation des TSPDD – rentrée 2024</a:t>
            </a:r>
            <a:endParaRPr lang="fr-FR" sz="3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68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331637" y="1640629"/>
            <a:ext cx="3176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</a:rPr>
              <a:t>#2 – Professionnaliser les agents</a:t>
            </a:r>
            <a:endParaRPr lang="fr-FR" sz="1200" b="1" dirty="0">
              <a:solidFill>
                <a:srgbClr val="6EAA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2739" y="2687877"/>
            <a:ext cx="314662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6EAA89"/>
                </a:solidFill>
                <a:latin typeface="Marianne" panose="02000000000000000000" pitchFamily="50" charset="0"/>
              </a:rPr>
              <a:t>Self Agent + nouveau site internet formation</a:t>
            </a:r>
          </a:p>
          <a:p>
            <a:r>
              <a:rPr lang="fr-FR" sz="1100" b="1" dirty="0">
                <a:solidFill>
                  <a:srgbClr val="6EAA89"/>
                </a:solidFill>
                <a:latin typeface="Marianne" panose="02000000000000000000" pitchFamily="50" charset="0"/>
              </a:rPr>
              <a:t>(lancement en 2025)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382" y="2931180"/>
            <a:ext cx="851366" cy="3905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26402" y="3990569"/>
            <a:ext cx="4262607" cy="1925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fr-FR" sz="1600" dirty="0">
                <a:latin typeface="Marianne" panose="02000000000000000000" pitchFamily="50" charset="0"/>
              </a:rPr>
              <a:t>Accès à toute l’offre ministérielle de formation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fr-FR" sz="1600" dirty="0">
                <a:solidFill>
                  <a:prstClr val="black"/>
                </a:solidFill>
                <a:latin typeface="Marianne" panose="02000000000000000000" pitchFamily="50" charset="0"/>
              </a:rPr>
              <a:t>Recherche par critères, recherche géographique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fr-FR" sz="1600" dirty="0">
                <a:solidFill>
                  <a:prstClr val="black"/>
                </a:solidFill>
                <a:latin typeface="Marianne" panose="02000000000000000000" pitchFamily="50" charset="0"/>
              </a:rPr>
              <a:t>Des dossiers, des publications sur la réglementation et les dispositifs de formation professionnelle.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fr-FR" sz="1600" dirty="0">
                <a:solidFill>
                  <a:prstClr val="black"/>
                </a:solidFill>
                <a:latin typeface="Marianne" panose="02000000000000000000" pitchFamily="50" charset="0"/>
              </a:rPr>
              <a:t>Tous les liens utiles</a:t>
            </a:r>
            <a:endParaRPr lang="fr-FR" sz="1200" dirty="0">
              <a:solidFill>
                <a:prstClr val="black"/>
              </a:solidFill>
              <a:latin typeface="Marianne" panose="02000000000000000000" pitchFamily="50" charset="0"/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>
          <a:xfrm>
            <a:off x="2065063" y="3990569"/>
            <a:ext cx="0" cy="2241053"/>
          </a:xfrm>
          <a:prstGeom prst="line">
            <a:avLst/>
          </a:prstGeom>
          <a:ln w="31750">
            <a:solidFill>
              <a:srgbClr val="6EA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9815" y="3990569"/>
            <a:ext cx="15391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500"/>
              </a:spcAft>
            </a:pPr>
            <a:r>
              <a:rPr lang="fr-FR" sz="2000" b="1" dirty="0">
                <a:solidFill>
                  <a:srgbClr val="6EAA89"/>
                </a:solidFill>
                <a:latin typeface="Marianne"/>
              </a:rPr>
              <a:t>L’offre de formation du CMVRH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16" y="4055289"/>
            <a:ext cx="285405" cy="2099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42739" y="3429000"/>
            <a:ext cx="3955634" cy="4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Marianne" panose="02000000000000000000" pitchFamily="50" charset="0"/>
                <a:hlinkClick r:id="rId5"/>
              </a:rPr>
              <a:t>https://formation-ecologie.e2.rie.gouv.fr</a:t>
            </a:r>
            <a:endParaRPr lang="fr-FR" sz="1600" dirty="0">
              <a:latin typeface="Marianne" panose="02000000000000000000" pitchFamily="50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17" y="4449645"/>
            <a:ext cx="285405" cy="20991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343" y="4788839"/>
            <a:ext cx="285405" cy="20991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43721" y="2901265"/>
            <a:ext cx="1049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81D41A"/>
                </a:solidFill>
                <a:latin typeface="Marianne" panose="02000000000000000000" pitchFamily="50" charset="0"/>
              </a:rPr>
              <a:t>OUPS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969" y="2062471"/>
            <a:ext cx="626410" cy="6487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8807" y="2106047"/>
            <a:ext cx="514894" cy="58556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81741" y="2708492"/>
            <a:ext cx="1141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81D41A"/>
                </a:solidFill>
                <a:latin typeface="Marianne" panose="02000000000000000000" pitchFamily="50" charset="0"/>
              </a:rPr>
              <a:t>Plateforme</a:t>
            </a:r>
            <a:endParaRPr lang="fr-FR" sz="2400" b="1" dirty="0">
              <a:solidFill>
                <a:srgbClr val="81D41A"/>
              </a:solidFill>
              <a:latin typeface="Marianne" panose="02000000000000000000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721" y="3266076"/>
            <a:ext cx="1593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81D41A"/>
                </a:solidFill>
                <a:latin typeface="Marianne" panose="02000000000000000000" pitchFamily="50" charset="0"/>
              </a:rPr>
              <a:t>(fermeture en 2025)</a:t>
            </a:r>
            <a:endParaRPr lang="fr-FR" sz="1000" b="1" dirty="0">
              <a:solidFill>
                <a:srgbClr val="6EAA89"/>
              </a:solidFill>
              <a:latin typeface="Marianne" panose="02000000000000000000" pitchFamily="50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2650F29-F690-49A7-8E78-3BEEAE5045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9021" y="1998348"/>
            <a:ext cx="4869873" cy="398444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A8FAA4B-03C9-45AA-963F-922D20BBC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209" y="5627348"/>
            <a:ext cx="285405" cy="2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83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67" y="1645458"/>
            <a:ext cx="3176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</a:rPr>
              <a:t>#2 – Professionnaliser les agents</a:t>
            </a:r>
            <a:endParaRPr lang="fr-FR" sz="1200" b="1" dirty="0">
              <a:solidFill>
                <a:srgbClr val="6EAA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7532" y="2996487"/>
            <a:ext cx="5213989" cy="1028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Aft>
                <a:spcPts val="200"/>
              </a:spcAft>
            </a:pPr>
            <a:r>
              <a:rPr lang="fr-FR" sz="1600" dirty="0">
                <a:latin typeface="Marianne" panose="02000000000000000000" pitchFamily="50" charset="0"/>
              </a:rPr>
              <a:t>Partenariat avec le pôle ministériel depuis 2022</a:t>
            </a:r>
          </a:p>
          <a:p>
            <a:pPr>
              <a:lnSpc>
                <a:spcPts val="2300"/>
              </a:lnSpc>
              <a:spcAft>
                <a:spcPts val="200"/>
              </a:spcAft>
            </a:pPr>
            <a:r>
              <a:rPr lang="fr-FR" sz="1600" dirty="0">
                <a:solidFill>
                  <a:schemeClr val="accent5"/>
                </a:solidFill>
                <a:latin typeface="Marianne" panose="02000000000000000000" pitchFamily="50" charset="0"/>
              </a:rPr>
              <a:t>Accès libre </a:t>
            </a:r>
            <a:r>
              <a:rPr lang="fr-FR" sz="1600" dirty="0">
                <a:latin typeface="Marianne" panose="02000000000000000000" pitchFamily="50" charset="0"/>
              </a:rPr>
              <a:t>pour les agents de l’Etat</a:t>
            </a:r>
          </a:p>
          <a:p>
            <a:pPr>
              <a:lnSpc>
                <a:spcPts val="2300"/>
              </a:lnSpc>
              <a:spcAft>
                <a:spcPts val="200"/>
              </a:spcAft>
            </a:pPr>
            <a:r>
              <a:rPr lang="fr-FR" sz="1600" dirty="0">
                <a:latin typeface="Marianne" panose="02000000000000000000" pitchFamily="50" charset="0"/>
              </a:rPr>
              <a:t>+ de </a:t>
            </a:r>
            <a:r>
              <a:rPr lang="fr-FR" sz="1600" dirty="0">
                <a:solidFill>
                  <a:schemeClr val="accent5"/>
                </a:solidFill>
                <a:latin typeface="Marianne" panose="02000000000000000000" pitchFamily="50" charset="0"/>
              </a:rPr>
              <a:t>100 formations réparties dans 18 collections</a:t>
            </a:r>
          </a:p>
        </p:txBody>
      </p:sp>
      <p:pic>
        <p:nvPicPr>
          <p:cNvPr id="6" name="Espace réservé du contenu 6">
            <a:extLst>
              <a:ext uri="{FF2B5EF4-FFF2-40B4-BE49-F238E27FC236}">
                <a16:creationId xmlns:a16="http://schemas.microsoft.com/office/drawing/2014/main" id="{AF756AB6-F31E-4F53-B874-BD051740F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977" y="2085861"/>
            <a:ext cx="1688700" cy="9287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91535" y="6008981"/>
            <a:ext cx="4202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>
                <a:solidFill>
                  <a:srgbClr val="6EAA89"/>
                </a:solidFill>
                <a:latin typeface="Marianne" panose="02000000000000000000" pitchFamily="50" charset="0"/>
              </a:rPr>
              <a:t>La collection Transition écologique et développement durable </a:t>
            </a:r>
            <a:r>
              <a:rPr lang="fr-FR" sz="1200" dirty="0">
                <a:solidFill>
                  <a:srgbClr val="6EAA89"/>
                </a:solidFill>
                <a:latin typeface="Marianne" panose="02000000000000000000" pitchFamily="50" charset="0"/>
              </a:rPr>
              <a:t>(TEDD)</a:t>
            </a:r>
            <a:endParaRPr lang="fr-FR" sz="1050" dirty="0">
              <a:solidFill>
                <a:srgbClr val="6EAA89"/>
              </a:solidFill>
              <a:latin typeface="Marianne" panose="020000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533" y="2395494"/>
            <a:ext cx="777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5"/>
                </a:solidFill>
                <a:latin typeface="Marianne" panose="02000000000000000000" pitchFamily="50" charset="0"/>
              </a:rPr>
              <a:t>MENTOR</a:t>
            </a:r>
            <a:r>
              <a:rPr lang="fr-FR" sz="2000" b="1" dirty="0">
                <a:solidFill>
                  <a:srgbClr val="81D41A"/>
                </a:solidFill>
                <a:latin typeface="Marianne" panose="02000000000000000000" pitchFamily="50" charset="0"/>
              </a:rPr>
              <a:t> </a:t>
            </a:r>
            <a:r>
              <a:rPr lang="fr-FR" sz="2000" dirty="0">
                <a:latin typeface="Marianne" panose="02000000000000000000" pitchFamily="50" charset="0"/>
              </a:rPr>
              <a:t>–</a:t>
            </a:r>
            <a:r>
              <a:rPr lang="fr-FR" sz="2000" b="1" dirty="0">
                <a:solidFill>
                  <a:srgbClr val="81D41A"/>
                </a:solidFill>
                <a:latin typeface="Marianne" panose="02000000000000000000" pitchFamily="50" charset="0"/>
              </a:rPr>
              <a:t> </a:t>
            </a:r>
            <a:r>
              <a:rPr lang="fr-FR" sz="2000" dirty="0">
                <a:latin typeface="Marianne" panose="02000000000000000000" pitchFamily="50" charset="0"/>
              </a:rPr>
              <a:t>la plateforme interministérielle de formation</a:t>
            </a:r>
            <a:endParaRPr lang="fr-FR" dirty="0">
              <a:latin typeface="Marianne" panose="02000000000000000000" pitchFamily="50" charset="0"/>
            </a:endParaRPr>
          </a:p>
        </p:txBody>
      </p:sp>
      <p:pic>
        <p:nvPicPr>
          <p:cNvPr id="9" name="Espace réservé du contenu 6">
            <a:extLst>
              <a:ext uri="{FF2B5EF4-FFF2-40B4-BE49-F238E27FC236}">
                <a16:creationId xmlns:a16="http://schemas.microsoft.com/office/drawing/2014/main" id="{AF756AB6-F31E-4F53-B874-BD051740F6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-2077" r="20640" b="29579"/>
          <a:stretch/>
        </p:blipFill>
        <p:spPr>
          <a:xfrm>
            <a:off x="876301" y="3144469"/>
            <a:ext cx="204870" cy="11723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flipH="1">
            <a:off x="742946" y="3050851"/>
            <a:ext cx="0" cy="900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81171" y="4287444"/>
            <a:ext cx="5842001" cy="221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>
                <a:latin typeface="Marianne" panose="02000000000000000000" pitchFamily="50" charset="0"/>
              </a:rPr>
              <a:t>+ de </a:t>
            </a:r>
            <a:r>
              <a:rPr lang="fr-FR" sz="1600" dirty="0">
                <a:solidFill>
                  <a:schemeClr val="accent5"/>
                </a:solidFill>
                <a:latin typeface="Marianne" panose="02000000000000000000" pitchFamily="50" charset="0"/>
              </a:rPr>
              <a:t>40 formations </a:t>
            </a:r>
            <a:r>
              <a:rPr lang="fr-FR" sz="1600" dirty="0">
                <a:latin typeface="Marianne" panose="02000000000000000000" pitchFamily="50" charset="0"/>
              </a:rPr>
              <a:t>produites par le </a:t>
            </a:r>
            <a:r>
              <a:rPr lang="fr-FR" sz="1600" dirty="0">
                <a:solidFill>
                  <a:schemeClr val="accent5"/>
                </a:solidFill>
                <a:latin typeface="Marianne" panose="02000000000000000000" pitchFamily="50" charset="0"/>
              </a:rPr>
              <a:t>pôle ministériel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1600" dirty="0">
                <a:latin typeface="Marianne" panose="02000000000000000000" pitchFamily="50" charset="0"/>
              </a:rPr>
              <a:t>Un espace de formations MENTOR dédié au pôle ministériel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(administré par la DRH : bureau FORCQ2 et CMA)</a:t>
            </a: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fr-FR" sz="1600" dirty="0">
                <a:latin typeface="Marianne" panose="02000000000000000000" pitchFamily="50" charset="0"/>
              </a:rPr>
              <a:t>Assistance assurée par le CMA</a:t>
            </a:r>
          </a:p>
          <a:p>
            <a:pPr>
              <a:lnSpc>
                <a:spcPts val="2300"/>
              </a:lnSpc>
            </a:pPr>
            <a:r>
              <a:rPr lang="fr-FR" sz="1600" dirty="0">
                <a:latin typeface="Marianne" panose="02000000000000000000" pitchFamily="50" charset="0"/>
              </a:rPr>
              <a:t>Collection TEDD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(chefs de file : bureau FORCQ2 et CMA)</a:t>
            </a:r>
          </a:p>
          <a:p>
            <a:pPr>
              <a:lnSpc>
                <a:spcPts val="2300"/>
              </a:lnSpc>
            </a:pPr>
            <a:endParaRPr lang="fr-FR" sz="1600" dirty="0">
              <a:latin typeface="Marianne" panose="02000000000000000000" pitchFamily="50" charset="0"/>
            </a:endParaRPr>
          </a:p>
          <a:p>
            <a:pPr>
              <a:lnSpc>
                <a:spcPts val="2300"/>
              </a:lnSpc>
            </a:pPr>
            <a:endParaRPr lang="fr-FR" sz="1600" dirty="0">
              <a:latin typeface="Marianne" panose="02000000000000000000" pitchFamily="50" charset="0"/>
            </a:endParaRPr>
          </a:p>
        </p:txBody>
      </p:sp>
      <p:pic>
        <p:nvPicPr>
          <p:cNvPr id="14" name="Espace réservé du contenu 6">
            <a:extLst>
              <a:ext uri="{FF2B5EF4-FFF2-40B4-BE49-F238E27FC236}">
                <a16:creationId xmlns:a16="http://schemas.microsoft.com/office/drawing/2014/main" id="{AF756AB6-F31E-4F53-B874-BD051740F6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-2077" r="20640" b="29579"/>
          <a:stretch/>
        </p:blipFill>
        <p:spPr>
          <a:xfrm>
            <a:off x="862662" y="3466283"/>
            <a:ext cx="204870" cy="117233"/>
          </a:xfrm>
          <a:prstGeom prst="rect">
            <a:avLst/>
          </a:prstGeom>
        </p:spPr>
      </p:pic>
      <p:pic>
        <p:nvPicPr>
          <p:cNvPr id="15" name="Espace réservé du contenu 6">
            <a:extLst>
              <a:ext uri="{FF2B5EF4-FFF2-40B4-BE49-F238E27FC236}">
                <a16:creationId xmlns:a16="http://schemas.microsoft.com/office/drawing/2014/main" id="{AF756AB6-F31E-4F53-B874-BD051740F6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-2077" r="20640" b="29579"/>
          <a:stretch/>
        </p:blipFill>
        <p:spPr>
          <a:xfrm>
            <a:off x="876301" y="3783018"/>
            <a:ext cx="204870" cy="11723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3679" y="4410308"/>
            <a:ext cx="549125" cy="1324586"/>
          </a:xfrm>
          <a:prstGeom prst="rect">
            <a:avLst/>
          </a:prstGeom>
        </p:spPr>
        <p:txBody>
          <a:bodyPr vert="vert270" wrap="square" anchor="ctr">
            <a:normAutofit/>
          </a:bodyPr>
          <a:lstStyle/>
          <a:p>
            <a:pPr lvl="0" algn="just">
              <a:spcAft>
                <a:spcPts val="500"/>
              </a:spcAft>
            </a:pPr>
            <a:r>
              <a:rPr lang="fr-FR" sz="2000" b="1" dirty="0">
                <a:solidFill>
                  <a:schemeClr val="accent5"/>
                </a:solidFill>
                <a:latin typeface="Marianne"/>
              </a:rPr>
              <a:t>Rôle DRH</a:t>
            </a:r>
          </a:p>
        </p:txBody>
      </p:sp>
      <p:pic>
        <p:nvPicPr>
          <p:cNvPr id="17" name="Espace réservé du contenu 6">
            <a:extLst>
              <a:ext uri="{FF2B5EF4-FFF2-40B4-BE49-F238E27FC236}">
                <a16:creationId xmlns:a16="http://schemas.microsoft.com/office/drawing/2014/main" id="{AF756AB6-F31E-4F53-B874-BD051740F6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-2077" r="20640" b="29579"/>
          <a:stretch/>
        </p:blipFill>
        <p:spPr>
          <a:xfrm>
            <a:off x="862662" y="4412358"/>
            <a:ext cx="204870" cy="117233"/>
          </a:xfrm>
          <a:prstGeom prst="rect">
            <a:avLst/>
          </a:prstGeom>
        </p:spPr>
      </p:pic>
      <p:pic>
        <p:nvPicPr>
          <p:cNvPr id="18" name="Espace réservé du contenu 6">
            <a:extLst>
              <a:ext uri="{FF2B5EF4-FFF2-40B4-BE49-F238E27FC236}">
                <a16:creationId xmlns:a16="http://schemas.microsoft.com/office/drawing/2014/main" id="{AF756AB6-F31E-4F53-B874-BD051740F6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-2077" r="20640" b="29579"/>
          <a:stretch/>
        </p:blipFill>
        <p:spPr>
          <a:xfrm>
            <a:off x="849023" y="4724012"/>
            <a:ext cx="204870" cy="117233"/>
          </a:xfrm>
          <a:prstGeom prst="rect">
            <a:avLst/>
          </a:prstGeom>
        </p:spPr>
      </p:pic>
      <p:pic>
        <p:nvPicPr>
          <p:cNvPr id="19" name="Espace réservé du contenu 6">
            <a:extLst>
              <a:ext uri="{FF2B5EF4-FFF2-40B4-BE49-F238E27FC236}">
                <a16:creationId xmlns:a16="http://schemas.microsoft.com/office/drawing/2014/main" id="{AF756AB6-F31E-4F53-B874-BD051740F6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-2077" r="20640" b="29579"/>
          <a:stretch/>
        </p:blipFill>
        <p:spPr>
          <a:xfrm>
            <a:off x="862662" y="5296351"/>
            <a:ext cx="204870" cy="117233"/>
          </a:xfrm>
          <a:prstGeom prst="rect">
            <a:avLst/>
          </a:prstGeom>
        </p:spPr>
      </p:pic>
      <p:cxnSp>
        <p:nvCxnSpPr>
          <p:cNvPr id="20" name="Connecteur droit 19"/>
          <p:cNvCxnSpPr/>
          <p:nvPr/>
        </p:nvCxnSpPr>
        <p:spPr>
          <a:xfrm flipH="1">
            <a:off x="742946" y="4327198"/>
            <a:ext cx="0" cy="1512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Espace réservé du contenu 6">
            <a:extLst>
              <a:ext uri="{FF2B5EF4-FFF2-40B4-BE49-F238E27FC236}">
                <a16:creationId xmlns:a16="http://schemas.microsoft.com/office/drawing/2014/main" id="{AF756AB6-F31E-4F53-B874-BD051740F6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-2077" r="20640" b="29579"/>
          <a:stretch/>
        </p:blipFill>
        <p:spPr>
          <a:xfrm>
            <a:off x="862662" y="5664221"/>
            <a:ext cx="204870" cy="11723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594388" y="6163762"/>
            <a:ext cx="5466067" cy="675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360" y="3798775"/>
            <a:ext cx="5495095" cy="27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82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67" y="1645458"/>
            <a:ext cx="3176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</a:rPr>
              <a:t>#2 – Professionnaliser les agents</a:t>
            </a:r>
            <a:endParaRPr lang="fr-FR" sz="1200" b="1" dirty="0">
              <a:solidFill>
                <a:srgbClr val="6EAA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138" y="2381728"/>
            <a:ext cx="7603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81D41A"/>
                </a:solidFill>
                <a:latin typeface="Marianne" panose="02000000000000000000" pitchFamily="50" charset="0"/>
              </a:rPr>
              <a:t>Centre ministériel d’appui aux formations à distance </a:t>
            </a:r>
            <a:r>
              <a:rPr lang="fr-FR" sz="1600" dirty="0">
                <a:solidFill>
                  <a:srgbClr val="81D41A"/>
                </a:solidFill>
                <a:latin typeface="Marianne" panose="02000000000000000000" pitchFamily="50" charset="0"/>
              </a:rPr>
              <a:t>(CMA)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93042" y="6066217"/>
            <a:ext cx="5466067" cy="675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319207" y="2068461"/>
            <a:ext cx="3090240" cy="11638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4" name="Rectangle 23"/>
          <p:cNvSpPr/>
          <p:nvPr/>
        </p:nvSpPr>
        <p:spPr>
          <a:xfrm>
            <a:off x="597282" y="5632247"/>
            <a:ext cx="1146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500"/>
              </a:spcAft>
            </a:pPr>
            <a:r>
              <a:rPr lang="fr-FR" sz="1600" b="1" dirty="0">
                <a:solidFill>
                  <a:srgbClr val="6EAA89"/>
                </a:solidFill>
                <a:latin typeface="Marianne"/>
              </a:rPr>
              <a:t>Pour aller plus loin</a:t>
            </a:r>
          </a:p>
        </p:txBody>
      </p:sp>
      <p:cxnSp>
        <p:nvCxnSpPr>
          <p:cNvPr id="25" name="Connecteur droit 24"/>
          <p:cNvCxnSpPr/>
          <p:nvPr/>
        </p:nvCxnSpPr>
        <p:spPr>
          <a:xfrm>
            <a:off x="1930793" y="5654634"/>
            <a:ext cx="1" cy="540000"/>
          </a:xfrm>
          <a:prstGeom prst="line">
            <a:avLst/>
          </a:prstGeom>
          <a:ln w="31750">
            <a:solidFill>
              <a:srgbClr val="6EA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149717" y="5620544"/>
            <a:ext cx="3185641" cy="608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50" charset="0"/>
                <a:ea typeface="Microsoft YaHei" pitchFamily="2"/>
                <a:cs typeface="Arial" pitchFamily="34"/>
                <a:hlinkClick r:id="rId3"/>
              </a:rPr>
              <a:t>Présentation du CMA</a:t>
            </a:r>
            <a:endParaRPr lang="fr-FR" sz="1400" dirty="0">
              <a:solidFill>
                <a:srgbClr val="000000"/>
              </a:solidFill>
              <a:latin typeface="Marianne" panose="02000000000000000000" pitchFamily="50" charset="0"/>
              <a:ea typeface="Microsoft YaHei" pitchFamily="2"/>
              <a:cs typeface="Arial" pitchFamily="34"/>
            </a:endParaRPr>
          </a:p>
          <a:p>
            <a:pPr>
              <a:lnSpc>
                <a:spcPts val="2100"/>
              </a:lnSpc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50" charset="0"/>
                <a:ea typeface="Microsoft YaHei" pitchFamily="2"/>
                <a:cs typeface="Arial" pitchFamily="34"/>
                <a:hlinkClick r:id="rId4"/>
              </a:rPr>
              <a:t>Les rencontres de la e-formation</a:t>
            </a:r>
            <a:endParaRPr lang="fr-FR" sz="1400" dirty="0">
              <a:solidFill>
                <a:srgbClr val="000000"/>
              </a:solidFill>
              <a:latin typeface="Marianne" panose="02000000000000000000" pitchFamily="50" charset="0"/>
              <a:ea typeface="Microsoft YaHei" pitchFamily="2"/>
              <a:cs typeface="Arial" pitchFamily="34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282" y="5372630"/>
            <a:ext cx="1454598" cy="1058756"/>
          </a:xfrm>
          <a:prstGeom prst="rect">
            <a:avLst/>
          </a:prstGeom>
        </p:spPr>
      </p:pic>
      <p:cxnSp>
        <p:nvCxnSpPr>
          <p:cNvPr id="28" name="Connecteur droit 27"/>
          <p:cNvCxnSpPr/>
          <p:nvPr/>
        </p:nvCxnSpPr>
        <p:spPr>
          <a:xfrm>
            <a:off x="1929099" y="2921339"/>
            <a:ext cx="1" cy="396000"/>
          </a:xfrm>
          <a:prstGeom prst="line">
            <a:avLst/>
          </a:prstGeom>
          <a:ln w="31750">
            <a:solidFill>
              <a:srgbClr val="6EA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6435" y="2928832"/>
            <a:ext cx="1358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500"/>
              </a:spcAft>
            </a:pPr>
            <a:r>
              <a:rPr lang="fr-FR" sz="2000" b="1" dirty="0">
                <a:solidFill>
                  <a:srgbClr val="6EAA89"/>
                </a:solidFill>
                <a:latin typeface="Marianne"/>
              </a:rPr>
              <a:t>Objectif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100477" y="3467506"/>
            <a:ext cx="8700169" cy="19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300"/>
              </a:lnSpc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fr-FR" sz="1600" dirty="0">
                <a:latin typeface="Marianne" panose="02000000000000000000" pitchFamily="50" charset="0"/>
              </a:rPr>
              <a:t>Concevoir des parcours de formation et </a:t>
            </a:r>
            <a:r>
              <a:rPr lang="fr-FR" sz="1600" b="1" dirty="0">
                <a:solidFill>
                  <a:srgbClr val="6EAA89"/>
                </a:solidFill>
                <a:latin typeface="Marianne" panose="02000000000000000000" pitchFamily="50" charset="0"/>
              </a:rPr>
              <a:t>réaliser des ressources </a:t>
            </a:r>
            <a:r>
              <a:rPr lang="fr-FR" sz="1600" dirty="0">
                <a:latin typeface="Marianne" panose="02000000000000000000" pitchFamily="50" charset="0"/>
              </a:rPr>
              <a:t>numériques</a:t>
            </a:r>
          </a:p>
          <a:p>
            <a:pPr marL="285750" indent="-285750">
              <a:lnSpc>
                <a:spcPts val="2300"/>
              </a:lnSpc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fr-FR" sz="1600" dirty="0">
                <a:latin typeface="Marianne" panose="02000000000000000000" pitchFamily="50" charset="0"/>
              </a:rPr>
              <a:t>Accompagner les maîtrises d’ouvrage de formation et les opérateurs</a:t>
            </a:r>
          </a:p>
          <a:p>
            <a:pPr marL="285750" indent="-285750">
              <a:lnSpc>
                <a:spcPts val="2300"/>
              </a:lnSpc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fr-FR" sz="1600" dirty="0">
                <a:latin typeface="Marianne" panose="02000000000000000000" pitchFamily="50" charset="0"/>
              </a:rPr>
              <a:t>Apporter un </a:t>
            </a:r>
            <a:r>
              <a:rPr lang="fr-FR" sz="1600" b="1" dirty="0">
                <a:solidFill>
                  <a:srgbClr val="6EAA89"/>
                </a:solidFill>
                <a:latin typeface="Marianne" panose="02000000000000000000" pitchFamily="50" charset="0"/>
              </a:rPr>
              <a:t>appui aux réponses aux appels à projet </a:t>
            </a:r>
            <a:r>
              <a:rPr lang="fr-FR" sz="1600" dirty="0">
                <a:latin typeface="Marianne" panose="02000000000000000000" pitchFamily="50" charset="0"/>
              </a:rPr>
              <a:t>formation et au </a:t>
            </a:r>
            <a:r>
              <a:rPr lang="fr-FR" sz="1600" b="1" dirty="0">
                <a:solidFill>
                  <a:srgbClr val="6EAA89"/>
                </a:solidFill>
                <a:latin typeface="Marianne" panose="02000000000000000000" pitchFamily="50" charset="0"/>
              </a:rPr>
              <a:t>pilotage de projet</a:t>
            </a:r>
            <a:r>
              <a:rPr lang="fr-FR" sz="1600" dirty="0">
                <a:latin typeface="Marianne" panose="02000000000000000000" pitchFamily="50" charset="0"/>
              </a:rPr>
              <a:t> formation</a:t>
            </a:r>
          </a:p>
          <a:p>
            <a:pPr marL="285750" indent="-285750">
              <a:lnSpc>
                <a:spcPts val="2300"/>
              </a:lnSpc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fr-FR" sz="1600" dirty="0">
                <a:latin typeface="Marianne" panose="02000000000000000000" pitchFamily="50" charset="0"/>
              </a:rPr>
              <a:t>Réaliser une </a:t>
            </a:r>
            <a:r>
              <a:rPr lang="fr-FR" sz="1600" b="1" dirty="0">
                <a:solidFill>
                  <a:srgbClr val="6EAA89"/>
                </a:solidFill>
                <a:latin typeface="Marianne" panose="02000000000000000000" pitchFamily="50" charset="0"/>
              </a:rPr>
              <a:t>veille technique et pédagogique</a:t>
            </a:r>
            <a:r>
              <a:rPr lang="fr-FR" sz="1600" dirty="0">
                <a:latin typeface="Marianne" panose="02000000000000000000" pitchFamily="50" charset="0"/>
              </a:rPr>
              <a:t>, innovation et expérimentation</a:t>
            </a:r>
          </a:p>
          <a:p>
            <a:pPr marL="285750" indent="-285750">
              <a:lnSpc>
                <a:spcPts val="2300"/>
              </a:lnSpc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fr-FR" sz="1600" dirty="0">
                <a:latin typeface="Marianne" panose="02000000000000000000" pitchFamily="50" charset="0"/>
              </a:rPr>
              <a:t>Animer une communauté ouverte d’acteurs du domaine de la </a:t>
            </a:r>
            <a:r>
              <a:rPr lang="fr-FR" sz="1600" b="1" dirty="0">
                <a:solidFill>
                  <a:srgbClr val="6EAA89"/>
                </a:solidFill>
                <a:latin typeface="Marianne" panose="02000000000000000000" pitchFamily="50" charset="0"/>
              </a:rPr>
              <a:t>formation à distance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90300" y="3511672"/>
            <a:ext cx="1358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500"/>
              </a:spcAft>
            </a:pPr>
            <a:r>
              <a:rPr lang="fr-FR" sz="2000" b="1" dirty="0">
                <a:solidFill>
                  <a:srgbClr val="6EAA89"/>
                </a:solidFill>
                <a:latin typeface="Marianne"/>
              </a:rPr>
              <a:t>Nos missions</a:t>
            </a:r>
          </a:p>
        </p:txBody>
      </p:sp>
      <p:cxnSp>
        <p:nvCxnSpPr>
          <p:cNvPr id="34" name="Connecteur droit 33"/>
          <p:cNvCxnSpPr/>
          <p:nvPr/>
        </p:nvCxnSpPr>
        <p:spPr>
          <a:xfrm>
            <a:off x="1929099" y="3562472"/>
            <a:ext cx="1" cy="1800000"/>
          </a:xfrm>
          <a:prstGeom prst="line">
            <a:avLst/>
          </a:prstGeom>
          <a:ln w="31750">
            <a:solidFill>
              <a:srgbClr val="6EA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100477" y="2921339"/>
            <a:ext cx="5841268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Aft>
                <a:spcPts val="200"/>
              </a:spcAft>
            </a:pPr>
            <a:r>
              <a:rPr lang="fr-FR" sz="1600" dirty="0">
                <a:latin typeface="Marianne" panose="02000000000000000000" pitchFamily="50" charset="0"/>
              </a:rPr>
              <a:t>Contribuer à la transition numérique de la formation</a:t>
            </a:r>
            <a:endParaRPr lang="fr-FR" sz="1600" dirty="0">
              <a:solidFill>
                <a:schemeClr val="accent5"/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63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57447" y="2726660"/>
            <a:ext cx="7814542" cy="1491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>
                <a:solidFill>
                  <a:srgbClr val="81D41A"/>
                </a:solidFill>
                <a:latin typeface="Marianne" panose="02000000000000000000" pitchFamily="50" charset="0"/>
              </a:rPr>
              <a:t>#3 – Conseiller les agents dans leur projet évolution professionnelle</a:t>
            </a:r>
            <a:endParaRPr lang="fr-FR" sz="3200" b="1" dirty="0">
              <a:solidFill>
                <a:srgbClr val="6EAA89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35" y="3137006"/>
            <a:ext cx="6379455" cy="358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4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8018" y="2919852"/>
            <a:ext cx="30829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>
                <a:latin typeface="Marianne" panose="02000000000000000000" pitchFamily="50" charset="0"/>
              </a:rPr>
              <a:t>10</a:t>
            </a:r>
            <a:r>
              <a:rPr lang="fr-FR" sz="1400" dirty="0">
                <a:latin typeface="Marianne" panose="02000000000000000000" pitchFamily="50" charset="0"/>
              </a:rPr>
              <a:t> Centres de Valorisation des Ressources Humaines </a:t>
            </a:r>
            <a:r>
              <a:rPr lang="fr-FR" sz="1400" b="1" dirty="0">
                <a:latin typeface="Marianne" panose="02000000000000000000" pitchFamily="50" charset="0"/>
              </a:rPr>
              <a:t> CVRH</a:t>
            </a:r>
          </a:p>
          <a:p>
            <a:pPr algn="r"/>
            <a:r>
              <a:rPr lang="fr-FR" sz="1400" dirty="0">
                <a:latin typeface="Marianne" panose="02000000000000000000" pitchFamily="50" charset="0"/>
              </a:rPr>
              <a:t>dont 1 dédié aux </a:t>
            </a:r>
            <a:r>
              <a:rPr lang="fr-FR" sz="1400" b="1" dirty="0">
                <a:latin typeface="Marianne" panose="02000000000000000000" pitchFamily="50" charset="0"/>
              </a:rPr>
              <a:t>Outre-mer</a:t>
            </a:r>
          </a:p>
          <a:p>
            <a:pPr algn="r"/>
            <a:endParaRPr lang="fr-FR" sz="1400" b="1" dirty="0">
              <a:latin typeface="Marianne" panose="02000000000000000000" pitchFamily="50" charset="0"/>
            </a:endParaRPr>
          </a:p>
          <a:p>
            <a:pPr algn="r"/>
            <a:r>
              <a:rPr lang="fr-FR" sz="1400" b="1" dirty="0">
                <a:latin typeface="Marianne" panose="02000000000000000000" pitchFamily="50" charset="0"/>
              </a:rPr>
              <a:t>1 </a:t>
            </a:r>
            <a:r>
              <a:rPr lang="fr-FR" sz="1400" dirty="0">
                <a:latin typeface="Marianne" panose="02000000000000000000" pitchFamily="50" charset="0"/>
              </a:rPr>
              <a:t>Centre d’Etudes pour le Développement, l’Innovation et la Prospective en ressources humaines  </a:t>
            </a:r>
            <a:r>
              <a:rPr lang="fr-FR" sz="1400" b="1" dirty="0">
                <a:latin typeface="Marianne" panose="02000000000000000000" pitchFamily="50" charset="0"/>
              </a:rPr>
              <a:t>CEDIP</a:t>
            </a:r>
          </a:p>
          <a:p>
            <a:pPr algn="r"/>
            <a:endParaRPr lang="fr-FR" sz="1400" b="1" dirty="0">
              <a:latin typeface="Marianne" panose="02000000000000000000" pitchFamily="50" charset="0"/>
            </a:endParaRPr>
          </a:p>
          <a:p>
            <a:pPr algn="r"/>
            <a:r>
              <a:rPr lang="fr-FR" sz="1400" b="1" dirty="0">
                <a:latin typeface="Marianne" panose="02000000000000000000" pitchFamily="50" charset="0"/>
              </a:rPr>
              <a:t>1 </a:t>
            </a:r>
            <a:r>
              <a:rPr lang="fr-FR" sz="1400" dirty="0">
                <a:latin typeface="Marianne" panose="02000000000000000000" pitchFamily="50" charset="0"/>
              </a:rPr>
              <a:t>Centre Ministériel d’Appui aux formations à distance  </a:t>
            </a:r>
            <a:r>
              <a:rPr lang="fr-FR" sz="1400" b="1" dirty="0">
                <a:latin typeface="Marianne" panose="02000000000000000000" pitchFamily="50" charset="0"/>
              </a:rPr>
              <a:t>CMA</a:t>
            </a:r>
          </a:p>
          <a:p>
            <a:pPr algn="r"/>
            <a:endParaRPr lang="fr-FR" sz="1400" b="1" dirty="0">
              <a:latin typeface="Marianne" panose="02000000000000000000" pitchFamily="50" charset="0"/>
            </a:endParaRPr>
          </a:p>
          <a:p>
            <a:pPr algn="r"/>
            <a:endParaRPr lang="fr-FR" sz="1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626630" y="1827245"/>
            <a:ext cx="30108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81D41A"/>
                </a:solidFill>
                <a:latin typeface="Marianne" panose="02000000000000000000" pitchFamily="50" charset="0"/>
              </a:rPr>
              <a:t>12</a:t>
            </a:r>
            <a:r>
              <a:rPr lang="fr-FR" sz="1200" dirty="0">
                <a:latin typeface="Marianne" panose="02000000000000000000" pitchFamily="50" charset="0"/>
              </a:rPr>
              <a:t> </a:t>
            </a:r>
            <a:r>
              <a:rPr lang="fr-FR" sz="2400" dirty="0">
                <a:latin typeface="Marianne ExtraBold" panose="02000000000000000000" pitchFamily="50" charset="0"/>
              </a:rPr>
              <a:t>implantations</a:t>
            </a:r>
            <a:r>
              <a:rPr lang="fr-FR" sz="2400" dirty="0">
                <a:latin typeface="Marianne" panose="02000000000000000000" pitchFamily="50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Marianne" panose="02000000000000000000" pitchFamily="50" charset="0"/>
              </a:rPr>
              <a:t>au plus proche des territoires</a:t>
            </a:r>
            <a:endParaRPr lang="fr-FR" sz="1400" b="1" dirty="0">
              <a:solidFill>
                <a:srgbClr val="6EAA89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65" y="4802829"/>
            <a:ext cx="2656573" cy="114944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92" y="1827245"/>
            <a:ext cx="4318762" cy="421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54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340435" y="1660151"/>
            <a:ext cx="2401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</a:rPr>
              <a:t>#3 - Conseiller les agents</a:t>
            </a:r>
            <a:endParaRPr lang="fr-FR" sz="1200" b="1" dirty="0">
              <a:solidFill>
                <a:srgbClr val="6EAA8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813" y="2329750"/>
            <a:ext cx="9433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Marianne" panose="02000000000000000000" pitchFamily="50" charset="0"/>
              </a:rPr>
              <a:t>Pourquoi solliciter les </a:t>
            </a:r>
            <a:r>
              <a:rPr lang="fr-FR" sz="2400" b="1" dirty="0">
                <a:solidFill>
                  <a:srgbClr val="81D41A"/>
                </a:solidFill>
                <a:latin typeface="Marianne" panose="02000000000000000000" pitchFamily="50" charset="0"/>
              </a:rPr>
              <a:t>conseillers mobilité carrière </a:t>
            </a:r>
            <a:r>
              <a:rPr lang="fr-FR" sz="1600" dirty="0">
                <a:solidFill>
                  <a:srgbClr val="81D41A"/>
                </a:solidFill>
                <a:latin typeface="Marianne" panose="02000000000000000000" pitchFamily="50" charset="0"/>
              </a:rPr>
              <a:t>(CMC) </a:t>
            </a:r>
            <a:r>
              <a:rPr lang="fr-FR" sz="2000" dirty="0">
                <a:solidFill>
                  <a:srgbClr val="000000"/>
                </a:solidFill>
                <a:latin typeface="Marianne" panose="02000000000000000000" pitchFamily="50" charset="0"/>
              </a:rPr>
              <a:t>du CMVRH ?</a:t>
            </a:r>
            <a:endParaRPr lang="fr-FR" dirty="0">
              <a:solidFill>
                <a:srgbClr val="81D41A"/>
              </a:solidFill>
              <a:latin typeface="Marianne" panose="02000000000000000000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78600" y="5867399"/>
            <a:ext cx="55118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998850602"/>
              </p:ext>
            </p:extLst>
          </p:nvPr>
        </p:nvGraphicFramePr>
        <p:xfrm>
          <a:off x="95116" y="2659919"/>
          <a:ext cx="9345719" cy="3914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9539517" y="3935916"/>
            <a:ext cx="2452200" cy="1077218"/>
          </a:xfrm>
          <a:prstGeom prst="rect">
            <a:avLst/>
          </a:prstGeom>
          <a:ln>
            <a:solidFill>
              <a:srgbClr val="6EAA89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6EAA89"/>
                </a:solidFill>
                <a:latin typeface="Marianne" panose="02000000000000000000" pitchFamily="50" charset="0"/>
              </a:rPr>
              <a:t>Etre accompagné dans l’élaboration et la mise en œuvre de son projet professionnel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5315" y="4324652"/>
            <a:ext cx="890020" cy="4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15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340436" y="1661505"/>
            <a:ext cx="2401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</a:rPr>
              <a:t>#3 - Conseiller les agents</a:t>
            </a:r>
            <a:endParaRPr lang="fr-FR" sz="1200" b="1" dirty="0">
              <a:solidFill>
                <a:srgbClr val="6EAA8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795" y="2397089"/>
            <a:ext cx="11141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Marianne" panose="02000000000000000000" pitchFamily="50" charset="0"/>
              </a:rPr>
              <a:t>Bénéficier de </a:t>
            </a:r>
            <a:r>
              <a:rPr lang="fr-FR" sz="2400" b="1" dirty="0">
                <a:solidFill>
                  <a:srgbClr val="81D41A"/>
                </a:solidFill>
                <a:latin typeface="Marianne" panose="02000000000000000000" pitchFamily="50" charset="0"/>
              </a:rPr>
              <a:t>conseils</a:t>
            </a:r>
            <a:r>
              <a:rPr lang="fr-FR" sz="2000" dirty="0">
                <a:solidFill>
                  <a:srgbClr val="000000"/>
                </a:solidFill>
                <a:latin typeface="Marianne" panose="02000000000000000000" pitchFamily="50" charset="0"/>
              </a:rPr>
              <a:t> pour prendre des décisions à des </a:t>
            </a:r>
            <a:r>
              <a:rPr lang="fr-FR" sz="2400" b="1" dirty="0">
                <a:solidFill>
                  <a:srgbClr val="81D41A"/>
                </a:solidFill>
                <a:latin typeface="Marianne" panose="02000000000000000000" pitchFamily="50" charset="0"/>
              </a:rPr>
              <a:t>étapes-clefs </a:t>
            </a:r>
            <a:r>
              <a:rPr lang="fr-FR" sz="2000" dirty="0">
                <a:solidFill>
                  <a:srgbClr val="000000"/>
                </a:solidFill>
                <a:latin typeface="Marianne" panose="02000000000000000000" pitchFamily="50" charset="0"/>
              </a:rPr>
              <a:t>de sa carrière</a:t>
            </a:r>
            <a:endParaRPr lang="fr-FR" dirty="0">
              <a:solidFill>
                <a:srgbClr val="81D41A"/>
              </a:solidFill>
              <a:latin typeface="Marianne" panose="02000000000000000000" pitchFamily="50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580000356"/>
              </p:ext>
            </p:extLst>
          </p:nvPr>
        </p:nvGraphicFramePr>
        <p:xfrm>
          <a:off x="1039528" y="3022121"/>
          <a:ext cx="6650200" cy="3176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991144" y="4232503"/>
            <a:ext cx="3070227" cy="584775"/>
          </a:xfrm>
          <a:prstGeom prst="rect">
            <a:avLst/>
          </a:prstGeom>
          <a:ln>
            <a:solidFill>
              <a:srgbClr val="6EAA89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6EAA89"/>
                </a:solidFill>
                <a:latin typeface="Marianne" panose="02000000000000000000" pitchFamily="50" charset="0"/>
              </a:rPr>
              <a:t>Les CMC sont présents dans chaque CVRH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5426" y="4240669"/>
            <a:ext cx="890020" cy="4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1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417630199"/>
              </p:ext>
            </p:extLst>
          </p:nvPr>
        </p:nvGraphicFramePr>
        <p:xfrm>
          <a:off x="587422" y="2865804"/>
          <a:ext cx="10909658" cy="2842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8340436" y="1686905"/>
            <a:ext cx="2401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</a:rPr>
              <a:t>#3 - Conseiller les agents</a:t>
            </a:r>
            <a:endParaRPr lang="fr-FR" sz="1200" b="1" dirty="0">
              <a:solidFill>
                <a:srgbClr val="6EAA8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437" y="2355281"/>
            <a:ext cx="5752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Marianne" panose="02000000000000000000" pitchFamily="50" charset="0"/>
              </a:rPr>
              <a:t>Les </a:t>
            </a:r>
            <a:r>
              <a:rPr lang="fr-FR" sz="2400" b="1" dirty="0">
                <a:solidFill>
                  <a:srgbClr val="81D41A"/>
                </a:solidFill>
                <a:latin typeface="Marianne" panose="02000000000000000000" pitchFamily="50" charset="0"/>
              </a:rPr>
              <a:t>atouts</a:t>
            </a:r>
            <a:r>
              <a:rPr lang="fr-FR" sz="2000" dirty="0">
                <a:solidFill>
                  <a:srgbClr val="000000"/>
                </a:solidFill>
                <a:latin typeface="Marianne" panose="02000000000000000000" pitchFamily="50" charset="0"/>
              </a:rPr>
              <a:t> des </a:t>
            </a:r>
            <a:r>
              <a:rPr lang="fr-FR" sz="2400" b="1" dirty="0">
                <a:solidFill>
                  <a:srgbClr val="81D41A"/>
                </a:solidFill>
                <a:latin typeface="Marianne" panose="02000000000000000000" pitchFamily="50" charset="0"/>
              </a:rPr>
              <a:t>CMC du CMVRH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42547" y="5901924"/>
            <a:ext cx="7023704" cy="338554"/>
          </a:xfrm>
          <a:prstGeom prst="rect">
            <a:avLst/>
          </a:prstGeom>
          <a:ln>
            <a:solidFill>
              <a:srgbClr val="6EAA89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6EAA89"/>
                </a:solidFill>
                <a:latin typeface="Marianne" panose="02000000000000000000" pitchFamily="50" charset="0"/>
              </a:rPr>
              <a:t>Un cadre déontologique et une formation aux techniques d’entretien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004" y="1627640"/>
            <a:ext cx="1762108" cy="11013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259429" y="2602951"/>
            <a:ext cx="7546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Source </a:t>
            </a:r>
            <a:r>
              <a:rPr lang="fr-FR" sz="600" dirty="0" err="1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Freepik</a:t>
            </a:r>
            <a:endParaRPr lang="fr-FR" sz="600" b="1" dirty="0">
              <a:solidFill>
                <a:schemeClr val="bg1">
                  <a:lumMod val="50000"/>
                </a:schemeClr>
              </a:solidFill>
              <a:latin typeface="Marianne" panose="02000000000000000000" pitchFamily="50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8414" y="5845831"/>
            <a:ext cx="890020" cy="4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64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6600" y="3195491"/>
            <a:ext cx="88444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500"/>
              </a:lnSpc>
              <a:spcAft>
                <a:spcPts val="500"/>
              </a:spcAft>
            </a:pPr>
            <a:r>
              <a:rPr lang="fr-FR" b="1" dirty="0">
                <a:solidFill>
                  <a:srgbClr val="6EAA89"/>
                </a:solidFill>
                <a:latin typeface="Marianne"/>
              </a:rPr>
              <a:t>Chaque agent du pôle ministériel</a:t>
            </a:r>
            <a:r>
              <a:rPr lang="fr-FR" dirty="0">
                <a:solidFill>
                  <a:srgbClr val="000000"/>
                </a:solidFill>
                <a:latin typeface="Marianne"/>
              </a:rPr>
              <a:t> peut solliciter un conseiller mobilité carrière pour bénéficier d’un </a:t>
            </a:r>
            <a:r>
              <a:rPr lang="fr-FR" b="1" dirty="0">
                <a:solidFill>
                  <a:srgbClr val="6EAA89"/>
                </a:solidFill>
                <a:latin typeface="Marianne"/>
              </a:rPr>
              <a:t>accompagnement</a:t>
            </a:r>
            <a:r>
              <a:rPr lang="fr-FR" dirty="0">
                <a:solidFill>
                  <a:srgbClr val="000000"/>
                </a:solidFill>
                <a:latin typeface="Marianne"/>
              </a:rPr>
              <a:t> et ce quel que soit son âge, sa catégorie, sa filière, la durée de son expérience, sa situation ou son service.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31969" y="1686905"/>
            <a:ext cx="2401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</a:rPr>
              <a:t>#3 - Conseiller les agents</a:t>
            </a:r>
            <a:endParaRPr lang="fr-FR" sz="1200" b="1" dirty="0">
              <a:solidFill>
                <a:srgbClr val="6EAA8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6600" y="2343418"/>
            <a:ext cx="5752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Marianne" panose="02000000000000000000" pitchFamily="50" charset="0"/>
              </a:rPr>
              <a:t>Qui peut </a:t>
            </a:r>
            <a:r>
              <a:rPr lang="fr-FR" sz="2400" b="1" dirty="0">
                <a:solidFill>
                  <a:srgbClr val="81D41A"/>
                </a:solidFill>
                <a:latin typeface="Marianne" panose="02000000000000000000" pitchFamily="50" charset="0"/>
              </a:rPr>
              <a:t>solliciter</a:t>
            </a:r>
            <a:r>
              <a:rPr lang="fr-FR" sz="2000" dirty="0">
                <a:solidFill>
                  <a:srgbClr val="000000"/>
                </a:solidFill>
                <a:latin typeface="Marianne" panose="02000000000000000000" pitchFamily="50" charset="0"/>
              </a:rPr>
              <a:t> les CMC ?</a:t>
            </a:r>
            <a:endParaRPr lang="fr-FR" sz="2400" b="1" dirty="0">
              <a:solidFill>
                <a:srgbClr val="81D41A"/>
              </a:solidFill>
              <a:latin typeface="Marianne" panose="02000000000000000000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9148" y="4915982"/>
            <a:ext cx="6754027" cy="369332"/>
          </a:xfrm>
          <a:prstGeom prst="rect">
            <a:avLst/>
          </a:prstGeom>
          <a:ln>
            <a:solidFill>
              <a:srgbClr val="6EAA89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6EAA89"/>
                </a:solidFill>
                <a:latin typeface="Marianne" panose="02000000000000000000" pitchFamily="50" charset="0"/>
              </a:rPr>
              <a:t>Ces accompagnements sont réalisés sur le temps de travail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07" y="4908363"/>
            <a:ext cx="890020" cy="45074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59" y="3302000"/>
            <a:ext cx="478241" cy="697732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541573" y="3225145"/>
            <a:ext cx="0" cy="972000"/>
          </a:xfrm>
          <a:prstGeom prst="line">
            <a:avLst/>
          </a:prstGeom>
          <a:ln w="31750">
            <a:solidFill>
              <a:srgbClr val="6EA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39448"/>
            <a:ext cx="4245933" cy="238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5198" y="2801914"/>
            <a:ext cx="9250752" cy="1486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fr-FR" sz="3200" b="1" dirty="0">
                <a:solidFill>
                  <a:srgbClr val="81D41A"/>
                </a:solidFill>
                <a:latin typeface="Marianne"/>
              </a:rPr>
              <a:t>#4 – </a:t>
            </a:r>
            <a:r>
              <a:rPr lang="fr-FR" sz="3200" b="1" dirty="0">
                <a:solidFill>
                  <a:srgbClr val="81D41A"/>
                </a:solidFill>
                <a:latin typeface="Marianne" panose="02000000000000000000" pitchFamily="50" charset="0"/>
              </a:rPr>
              <a:t>Conseiller et accompagner les services pour répondre aux enjeux de demain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862" y="4591050"/>
            <a:ext cx="3468987" cy="150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61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578600" y="5867399"/>
            <a:ext cx="55118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331969" y="1336949"/>
            <a:ext cx="2401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</a:rPr>
              <a:t>#4 - Conseiller les services</a:t>
            </a:r>
            <a:endParaRPr lang="fr-FR" sz="1200" b="1" dirty="0">
              <a:solidFill>
                <a:srgbClr val="6EAA8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2817" y="2611313"/>
            <a:ext cx="2362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Marianne" panose="02000000000000000000" pitchFamily="50" charset="0"/>
              </a:rPr>
              <a:t>Notre</a:t>
            </a:r>
            <a:r>
              <a:rPr lang="fr-FR" sz="2000" b="1" dirty="0">
                <a:solidFill>
                  <a:srgbClr val="81D41A"/>
                </a:solidFill>
                <a:latin typeface="Marianne" panose="02000000000000000000" pitchFamily="50" charset="0"/>
              </a:rPr>
              <a:t> méthode</a:t>
            </a:r>
            <a:endParaRPr lang="fr-FR" sz="2400" b="1" dirty="0">
              <a:solidFill>
                <a:srgbClr val="81D41A"/>
              </a:solidFill>
              <a:latin typeface="Marianne" panose="02000000000000000000" pitchFamily="50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016718683"/>
              </p:ext>
            </p:extLst>
          </p:nvPr>
        </p:nvGraphicFramePr>
        <p:xfrm>
          <a:off x="3150930" y="1695834"/>
          <a:ext cx="8685750" cy="5162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471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331969" y="1686905"/>
            <a:ext cx="2401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</a:rPr>
              <a:t>#4 - Conseiller les services</a:t>
            </a:r>
            <a:endParaRPr lang="fr-FR" sz="1200" b="1" dirty="0">
              <a:solidFill>
                <a:srgbClr val="6EAA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701" y="3646825"/>
            <a:ext cx="2983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Marianne" panose="02000000000000000000" pitchFamily="50" charset="0"/>
              </a:rPr>
              <a:t>Notre</a:t>
            </a:r>
            <a:r>
              <a:rPr lang="fr-FR" sz="2000" b="1" dirty="0">
                <a:solidFill>
                  <a:srgbClr val="81D41A"/>
                </a:solidFill>
                <a:latin typeface="Marianne" panose="02000000000000000000" pitchFamily="50" charset="0"/>
              </a:rPr>
              <a:t> approche</a:t>
            </a:r>
            <a:endParaRPr lang="fr-FR" sz="2400" b="1" dirty="0">
              <a:solidFill>
                <a:srgbClr val="81D41A"/>
              </a:solidFill>
              <a:latin typeface="Marianne" panose="020000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41511" y="4287523"/>
            <a:ext cx="4790593" cy="338554"/>
          </a:xfrm>
          <a:prstGeom prst="rect">
            <a:avLst/>
          </a:prstGeom>
          <a:ln>
            <a:solidFill>
              <a:srgbClr val="6EAA89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6EAA89"/>
                </a:solidFill>
                <a:latin typeface="Marianne" panose="02000000000000000000" pitchFamily="50" charset="0"/>
              </a:rPr>
              <a:t>Un appui sur-mesure à chaque étape du projet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953967566"/>
              </p:ext>
            </p:extLst>
          </p:nvPr>
        </p:nvGraphicFramePr>
        <p:xfrm>
          <a:off x="1219745" y="2074719"/>
          <a:ext cx="6512911" cy="4200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202645567"/>
              </p:ext>
            </p:extLst>
          </p:nvPr>
        </p:nvGraphicFramePr>
        <p:xfrm>
          <a:off x="7041511" y="2954867"/>
          <a:ext cx="4886482" cy="157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34316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331969" y="1627271"/>
            <a:ext cx="2401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</a:rPr>
              <a:t>#4 - Conseiller les services</a:t>
            </a:r>
            <a:endParaRPr lang="fr-FR" sz="1200" b="1" dirty="0">
              <a:solidFill>
                <a:srgbClr val="6EAA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6886" y="2349944"/>
            <a:ext cx="4748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81D41A"/>
                </a:solidFill>
                <a:latin typeface="Marianne" panose="02000000000000000000" pitchFamily="50" charset="0"/>
              </a:rPr>
              <a:t>Exemples de missions de conseil</a:t>
            </a:r>
            <a:endParaRPr lang="fr-FR" sz="2400" b="1" dirty="0">
              <a:solidFill>
                <a:srgbClr val="81D41A"/>
              </a:solidFill>
              <a:latin typeface="Marianne" panose="020000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0590" y="2406579"/>
            <a:ext cx="3970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Marianne" panose="02000000000000000000" pitchFamily="50" charset="0"/>
              </a:rPr>
              <a:t>Témoignages de structures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578600" y="5867399"/>
            <a:ext cx="55118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829586482"/>
              </p:ext>
            </p:extLst>
          </p:nvPr>
        </p:nvGraphicFramePr>
        <p:xfrm>
          <a:off x="6038561" y="2602257"/>
          <a:ext cx="6153439" cy="3866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840224" y="2904021"/>
            <a:ext cx="520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latin typeface="Mariane"/>
              </a:rPr>
              <a:t>« Grâce à votre </a:t>
            </a:r>
            <a:r>
              <a:rPr lang="fr-FR" sz="1200" b="1" i="1" dirty="0">
                <a:latin typeface="Mariane"/>
              </a:rPr>
              <a:t>mobilisation collective</a:t>
            </a:r>
            <a:r>
              <a:rPr lang="fr-FR" sz="1200" i="1" dirty="0">
                <a:latin typeface="Mariane"/>
              </a:rPr>
              <a:t>, en amont et pendant le séminaire, tous les participants sont repartis </a:t>
            </a:r>
            <a:r>
              <a:rPr lang="fr-FR" sz="1200" b="1" i="1" dirty="0">
                <a:latin typeface="Mariane"/>
              </a:rPr>
              <a:t>ravis et satisfaits </a:t>
            </a:r>
            <a:r>
              <a:rPr lang="fr-FR" sz="1200" i="1" dirty="0">
                <a:latin typeface="Mariane"/>
              </a:rPr>
              <a:t>tant par la qualité de l'accueil que par l'</a:t>
            </a:r>
            <a:r>
              <a:rPr lang="fr-FR" sz="1200" b="1" i="1" dirty="0">
                <a:latin typeface="Mariane"/>
              </a:rPr>
              <a:t>intérêt des ateliers et temps de travail organisés</a:t>
            </a:r>
            <a:r>
              <a:rPr lang="fr-FR" sz="1200" i="1" dirty="0">
                <a:latin typeface="Mariane"/>
              </a:rPr>
              <a:t>. » DREAL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0224" y="4755294"/>
            <a:ext cx="5281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Mariane"/>
              </a:rPr>
              <a:t>« </a:t>
            </a:r>
            <a:r>
              <a:rPr lang="fr-FR" sz="1200" i="1" dirty="0">
                <a:latin typeface="Mariane"/>
              </a:rPr>
              <a:t>Grâce à l’accompagnement de l’équipe du CVRH, cette matinée a été un véritable </a:t>
            </a:r>
            <a:r>
              <a:rPr lang="fr-FR" sz="1200" b="1" i="1" dirty="0">
                <a:latin typeface="Mariane"/>
              </a:rPr>
              <a:t>succès</a:t>
            </a:r>
            <a:r>
              <a:rPr lang="fr-FR" sz="1200" i="1" dirty="0">
                <a:latin typeface="Mariane"/>
              </a:rPr>
              <a:t> tant pour les participants, qui ont trouvé du </a:t>
            </a:r>
            <a:r>
              <a:rPr lang="fr-FR" sz="1200" b="1" i="1" dirty="0">
                <a:latin typeface="Mariane"/>
              </a:rPr>
              <a:t>sens et de l’intérêt à la démarche </a:t>
            </a:r>
            <a:r>
              <a:rPr lang="fr-FR" sz="1200" i="1" dirty="0">
                <a:latin typeface="Mariane"/>
              </a:rPr>
              <a:t>engagée, que pour la DREAL qui a pu récolter un </a:t>
            </a:r>
            <a:r>
              <a:rPr lang="fr-FR" sz="1200" b="1" i="1" dirty="0">
                <a:latin typeface="Mariane"/>
              </a:rPr>
              <a:t>précieux matériel </a:t>
            </a:r>
            <a:r>
              <a:rPr lang="fr-FR" sz="1200" i="1" dirty="0">
                <a:latin typeface="Mariane"/>
              </a:rPr>
              <a:t>formé de témoignages et de partages d’expériences. […] L’animation des séquences de travail a été un élément efficace de </a:t>
            </a:r>
            <a:r>
              <a:rPr lang="fr-FR" sz="1200" b="1" i="1" dirty="0">
                <a:latin typeface="Mariane"/>
              </a:rPr>
              <a:t>cadrage des débats </a:t>
            </a:r>
            <a:r>
              <a:rPr lang="fr-FR" sz="1200" i="1" dirty="0">
                <a:latin typeface="Mariane"/>
              </a:rPr>
              <a:t>et un</a:t>
            </a:r>
            <a:r>
              <a:rPr lang="fr-FR" sz="1200" b="1" i="1" dirty="0">
                <a:latin typeface="Mariane"/>
              </a:rPr>
              <a:t> espace sécurisant de dialogue et d’expression</a:t>
            </a:r>
            <a:r>
              <a:rPr lang="fr-FR" sz="1200" i="1" dirty="0">
                <a:latin typeface="Mariane"/>
              </a:rPr>
              <a:t> pour tous les participants.</a:t>
            </a:r>
            <a:r>
              <a:rPr lang="fr-FR" sz="1200" dirty="0">
                <a:latin typeface="Mariane"/>
              </a:rPr>
              <a:t> » DREAL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0224" y="3780918"/>
            <a:ext cx="5281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latin typeface="Mariane"/>
              </a:rPr>
              <a:t>« L'équipe du CVRH a su faire preuve </a:t>
            </a:r>
            <a:r>
              <a:rPr lang="fr-FR" sz="1200" b="1" i="1" dirty="0">
                <a:latin typeface="Mariane"/>
              </a:rPr>
              <a:t>d'écoute au regard de nos besoins</a:t>
            </a:r>
            <a:r>
              <a:rPr lang="fr-FR" sz="1200" i="1" dirty="0">
                <a:latin typeface="Mariane"/>
              </a:rPr>
              <a:t>, </a:t>
            </a:r>
            <a:r>
              <a:rPr lang="fr-FR" sz="1200" b="1" i="1" dirty="0">
                <a:latin typeface="Mariane"/>
              </a:rPr>
              <a:t>respecter</a:t>
            </a:r>
            <a:r>
              <a:rPr lang="fr-FR" sz="1200" i="1" dirty="0">
                <a:latin typeface="Mariane"/>
              </a:rPr>
              <a:t> nos </a:t>
            </a:r>
            <a:r>
              <a:rPr lang="fr-FR" sz="1200" b="1" i="1" dirty="0">
                <a:latin typeface="Mariane"/>
              </a:rPr>
              <a:t>demandes</a:t>
            </a:r>
            <a:r>
              <a:rPr lang="fr-FR" sz="1200" i="1" dirty="0">
                <a:latin typeface="Mariane"/>
              </a:rPr>
              <a:t> avec des suggestions toujours intéressantes. Le CVRH a une </a:t>
            </a:r>
            <a:r>
              <a:rPr lang="fr-FR" sz="1200" b="1" i="1" dirty="0">
                <a:latin typeface="Mariane"/>
              </a:rPr>
              <a:t>belle connaissance de nos structures </a:t>
            </a:r>
            <a:r>
              <a:rPr lang="fr-FR" sz="1200" i="1" dirty="0">
                <a:latin typeface="Mariane"/>
              </a:rPr>
              <a:t>et de nos environnements professionnels, ce qui est précieux. » DDT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4" t="15448" r="29348" b="16109"/>
          <a:stretch/>
        </p:blipFill>
        <p:spPr>
          <a:xfrm>
            <a:off x="526952" y="2309246"/>
            <a:ext cx="733638" cy="68101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t="19831" r="30826" b="19758"/>
          <a:stretch/>
        </p:blipFill>
        <p:spPr>
          <a:xfrm>
            <a:off x="6773998" y="2300493"/>
            <a:ext cx="678385" cy="6035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845641" y="6556344"/>
            <a:ext cx="227012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>
                <a:latin typeface="Mariane"/>
              </a:rPr>
              <a:t>* QVCT : Qualité de vie et des conditions de travail</a:t>
            </a:r>
          </a:p>
        </p:txBody>
      </p:sp>
    </p:spTree>
    <p:extLst>
      <p:ext uri="{BB962C8B-B14F-4D97-AF65-F5344CB8AC3E}">
        <p14:creationId xmlns:p14="http://schemas.microsoft.com/office/powerpoint/2010/main" val="1174161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34748" y="2922564"/>
            <a:ext cx="8245275" cy="1486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>
                <a:solidFill>
                  <a:srgbClr val="81D41A"/>
                </a:solidFill>
                <a:latin typeface="Marianne"/>
              </a:rPr>
              <a:t>#5 – </a:t>
            </a:r>
            <a:r>
              <a:rPr lang="fr-FR" sz="3200" b="1" dirty="0">
                <a:solidFill>
                  <a:srgbClr val="81D41A"/>
                </a:solidFill>
                <a:latin typeface="Marianne" panose="02000000000000000000" pitchFamily="50" charset="0"/>
              </a:rPr>
              <a:t>Capitaliser et partager les ressources au service de la politique RH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273" y="4654550"/>
            <a:ext cx="1583075" cy="13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16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78600" y="5867399"/>
            <a:ext cx="55118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306568" y="1305905"/>
            <a:ext cx="3421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81D41A"/>
                </a:solidFill>
                <a:latin typeface="Marianne" panose="02000000000000000000" pitchFamily="50" charset="0"/>
              </a:rPr>
              <a:t>#5 – Capitaliser et partager les ressources</a:t>
            </a:r>
            <a:endParaRPr lang="fr-FR" sz="1200" b="1" dirty="0">
              <a:solidFill>
                <a:srgbClr val="6EAA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351" y="2590449"/>
            <a:ext cx="1548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Marianne" panose="02000000000000000000" pitchFamily="50" charset="0"/>
              </a:rPr>
              <a:t>Le</a:t>
            </a:r>
            <a:r>
              <a:rPr lang="fr-FR" sz="2000" b="1" dirty="0">
                <a:solidFill>
                  <a:srgbClr val="81D41A"/>
                </a:solidFill>
                <a:latin typeface="Marianne" panose="02000000000000000000" pitchFamily="50" charset="0"/>
              </a:rPr>
              <a:t> </a:t>
            </a:r>
            <a:r>
              <a:rPr lang="fr-FR" sz="2000" b="1" dirty="0">
                <a:solidFill>
                  <a:srgbClr val="6EAA89"/>
                </a:solidFill>
                <a:latin typeface="Marianne" panose="02000000000000000000" pitchFamily="50" charset="0"/>
              </a:rPr>
              <a:t>CEDIP </a:t>
            </a:r>
            <a:r>
              <a:rPr lang="fr-FR" sz="1400" dirty="0">
                <a:latin typeface="Marianne" panose="02000000000000000000" pitchFamily="50" charset="0"/>
              </a:rPr>
              <a:t>entité du CMVRH</a:t>
            </a:r>
            <a:endParaRPr lang="fr-FR" sz="1600" dirty="0">
              <a:latin typeface="Marianne" panose="020000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8600" y="2574714"/>
            <a:ext cx="2622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Marianne" panose="02000000000000000000" pitchFamily="50" charset="0"/>
              </a:rPr>
              <a:t>Centre d’Etudes pour le développement, l’innovation et la prospective en RH</a:t>
            </a:r>
            <a:endParaRPr lang="fr-FR" sz="1600" b="1" dirty="0">
              <a:solidFill>
                <a:srgbClr val="81D41A"/>
              </a:solidFill>
              <a:latin typeface="Marianne" panose="02000000000000000000" pitchFamily="50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607450" y="2465947"/>
            <a:ext cx="1" cy="1080000"/>
          </a:xfrm>
          <a:prstGeom prst="line">
            <a:avLst/>
          </a:prstGeom>
          <a:ln w="31750">
            <a:solidFill>
              <a:srgbClr val="6EA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7987" b="2367"/>
          <a:stretch/>
        </p:blipFill>
        <p:spPr>
          <a:xfrm>
            <a:off x="5159112" y="1812022"/>
            <a:ext cx="6852240" cy="2392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5351" y="3758459"/>
            <a:ext cx="1146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fr-FR" sz="1600" b="1" dirty="0">
                <a:solidFill>
                  <a:srgbClr val="6EAA89"/>
                </a:solidFill>
                <a:latin typeface="Marianne"/>
              </a:rPr>
              <a:t>Pour aller plus loin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607449" y="3775618"/>
            <a:ext cx="1" cy="540000"/>
          </a:xfrm>
          <a:prstGeom prst="line">
            <a:avLst/>
          </a:prstGeom>
          <a:ln w="31750">
            <a:solidFill>
              <a:srgbClr val="6EA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80582" y="3827059"/>
            <a:ext cx="3185641" cy="338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50" charset="0"/>
                <a:ea typeface="Microsoft YaHei" pitchFamily="2"/>
                <a:cs typeface="Arial" pitchFamily="34"/>
                <a:hlinkClick r:id="rId3"/>
              </a:rPr>
              <a:t>Présentation du CEDIP</a:t>
            </a:r>
            <a:endParaRPr lang="fr-FR" sz="1400" dirty="0">
              <a:solidFill>
                <a:srgbClr val="000000"/>
              </a:solidFill>
              <a:latin typeface="Marianne" panose="02000000000000000000" pitchFamily="50" charset="0"/>
              <a:ea typeface="Microsoft YaHei" pitchFamily="2"/>
              <a:cs typeface="Arial" pitchFamily="34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386" y="4342566"/>
            <a:ext cx="9059966" cy="238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9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1911">
            <a:off x="8336450" y="2914280"/>
            <a:ext cx="1138184" cy="71136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0132" y="1652198"/>
            <a:ext cx="4758133" cy="1106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71319">
            <a:off x="5048751" y="2801314"/>
            <a:ext cx="1082602" cy="81979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059539">
            <a:off x="1823162" y="2820547"/>
            <a:ext cx="999266" cy="9361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r="2390"/>
          <a:stretch/>
        </p:blipFill>
        <p:spPr>
          <a:xfrm>
            <a:off x="1691062" y="1683218"/>
            <a:ext cx="7385206" cy="12141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61" y="1935721"/>
            <a:ext cx="2316626" cy="82338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2003" y="3750295"/>
            <a:ext cx="3514348" cy="22809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1106" y="3750295"/>
            <a:ext cx="3514348" cy="228009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/>
          <a:srcRect l="1145" r="1236"/>
          <a:stretch/>
        </p:blipFill>
        <p:spPr>
          <a:xfrm>
            <a:off x="446112" y="3632513"/>
            <a:ext cx="3318581" cy="23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01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3674" y="2304069"/>
            <a:ext cx="6097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81D41A"/>
                </a:solidFill>
                <a:latin typeface="Marianne"/>
              </a:rPr>
              <a:t>#6 – </a:t>
            </a:r>
            <a:r>
              <a:rPr lang="fr-FR" sz="2000" b="1" dirty="0">
                <a:solidFill>
                  <a:srgbClr val="81D41A"/>
                </a:solidFill>
                <a:latin typeface="Marianne" panose="02000000000000000000" pitchFamily="50" charset="0"/>
              </a:rPr>
              <a:t>Retrouvez </a:t>
            </a:r>
            <a:r>
              <a:rPr lang="fr-FR" sz="2000" dirty="0">
                <a:latin typeface="Marianne" panose="02000000000000000000" pitchFamily="50" charset="0"/>
              </a:rPr>
              <a:t>le</a:t>
            </a:r>
            <a:r>
              <a:rPr lang="fr-FR" sz="2000" b="1" dirty="0">
                <a:solidFill>
                  <a:srgbClr val="81D41A"/>
                </a:solidFill>
                <a:latin typeface="Marianne" panose="02000000000000000000" pitchFamily="50" charset="0"/>
              </a:rPr>
              <a:t> CMVRH </a:t>
            </a:r>
            <a:r>
              <a:rPr lang="fr-FR" sz="2000" dirty="0">
                <a:latin typeface="Marianne" panose="02000000000000000000" pitchFamily="50" charset="0"/>
              </a:rPr>
              <a:t>et ses </a:t>
            </a:r>
            <a:r>
              <a:rPr lang="fr-FR" sz="2000" b="1" dirty="0">
                <a:solidFill>
                  <a:srgbClr val="81D41A"/>
                </a:solidFill>
                <a:latin typeface="Marianne" panose="02000000000000000000" pitchFamily="50" charset="0"/>
              </a:rPr>
              <a:t>entités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6622" y="4551158"/>
            <a:ext cx="3939405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6EAA89"/>
                </a:solidFill>
                <a:latin typeface="Marianne" panose="02000000000000000000" pitchFamily="50" charset="0"/>
              </a:rPr>
              <a:t>E-lettre</a:t>
            </a:r>
            <a:r>
              <a:rPr lang="fr-FR" sz="1400" dirty="0">
                <a:solidFill>
                  <a:srgbClr val="6EAA89"/>
                </a:solidFill>
                <a:latin typeface="Marianne" panose="02000000000000000000" pitchFamily="50" charset="0"/>
              </a:rPr>
              <a:t> mensuelle </a:t>
            </a:r>
            <a:r>
              <a:rPr lang="fr-FR" sz="1400" b="1" dirty="0">
                <a:latin typeface="Marianne" panose="02000000000000000000" pitchFamily="50" charset="0"/>
              </a:rPr>
              <a:t>#CMVRH avec vous</a:t>
            </a:r>
          </a:p>
          <a:p>
            <a:r>
              <a:rPr lang="fr-FR" sz="1100" b="1" dirty="0">
                <a:solidFill>
                  <a:srgbClr val="6EAA89"/>
                </a:solidFill>
                <a:latin typeface="Marianne" panose="02000000000000000000" pitchFamily="50" charset="0"/>
              </a:rPr>
              <a:t>Pour s’abonner: </a:t>
            </a:r>
            <a:r>
              <a:rPr lang="fr-FR" sz="1050" dirty="0">
                <a:latin typeface="Marianne" panose="02000000000000000000" pitchFamily="50" charset="0"/>
                <a:hlinkClick r:id="rId3"/>
              </a:rPr>
              <a:t>https://www.cmvrh.developpement-durable.gouv.fr/la-e-lettre-cmvrh-avec-vous-a4408.html</a:t>
            </a:r>
            <a:endParaRPr lang="fr-FR" sz="1200" dirty="0">
              <a:latin typeface="Marianne" panose="02000000000000000000" pitchFamily="50" charset="0"/>
            </a:endParaRPr>
          </a:p>
          <a:p>
            <a:endParaRPr lang="fr-FR" sz="1200" dirty="0">
              <a:latin typeface="Marianne" panose="02000000000000000000" pitchFamily="50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693568" y="2953782"/>
            <a:ext cx="1" cy="3096000"/>
          </a:xfrm>
          <a:prstGeom prst="line">
            <a:avLst/>
          </a:prstGeom>
          <a:ln w="31750">
            <a:solidFill>
              <a:srgbClr val="6EA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704" y="4681312"/>
            <a:ext cx="3176135" cy="66714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241" y="1750937"/>
            <a:ext cx="3328358" cy="2665567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881383" y="2951026"/>
            <a:ext cx="4251204" cy="684803"/>
            <a:chOff x="881383" y="3613985"/>
            <a:chExt cx="4251204" cy="684803"/>
          </a:xfrm>
        </p:grpSpPr>
        <p:sp>
          <p:nvSpPr>
            <p:cNvPr id="5" name="Rectangle 4"/>
            <p:cNvSpPr/>
            <p:nvPr/>
          </p:nvSpPr>
          <p:spPr>
            <a:xfrm>
              <a:off x="1476622" y="3613985"/>
              <a:ext cx="3655965" cy="684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>
                  <a:solidFill>
                    <a:srgbClr val="6EAA89"/>
                  </a:solidFill>
                  <a:latin typeface="Marianne" panose="02000000000000000000" pitchFamily="50" charset="0"/>
                </a:rPr>
                <a:t>Internet CMVRH</a:t>
              </a:r>
            </a:p>
            <a:p>
              <a:r>
                <a:rPr lang="fr-FR" sz="1050" dirty="0">
                  <a:latin typeface="Marianne" panose="02000000000000000000" pitchFamily="50" charset="0"/>
                  <a:hlinkClick r:id="rId6"/>
                </a:rPr>
                <a:t>https://www.cmvrh.developpement-durable.gouv.fr/</a:t>
              </a:r>
              <a:endParaRPr lang="fr-FR" sz="1050" dirty="0">
                <a:latin typeface="Marianne" panose="02000000000000000000" pitchFamily="50" charset="0"/>
              </a:endParaRPr>
            </a:p>
            <a:p>
              <a:endParaRPr lang="fr-FR" sz="1200" dirty="0">
                <a:latin typeface="Marianne" panose="02000000000000000000" pitchFamily="50" charset="0"/>
              </a:endParaRPr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383" y="3699106"/>
              <a:ext cx="430672" cy="435468"/>
            </a:xfrm>
            <a:prstGeom prst="rect">
              <a:avLst/>
            </a:prstGeom>
          </p:spPr>
        </p:pic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758" y="4650483"/>
            <a:ext cx="445059" cy="437385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881383" y="3649912"/>
            <a:ext cx="4329710" cy="500137"/>
            <a:chOff x="897285" y="2993951"/>
            <a:chExt cx="4329710" cy="500137"/>
          </a:xfrm>
        </p:grpSpPr>
        <p:sp>
          <p:nvSpPr>
            <p:cNvPr id="4" name="Rectangle 3"/>
            <p:cNvSpPr/>
            <p:nvPr/>
          </p:nvSpPr>
          <p:spPr>
            <a:xfrm>
              <a:off x="1476622" y="2993951"/>
              <a:ext cx="3750373" cy="500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>
                  <a:solidFill>
                    <a:srgbClr val="6EAA89"/>
                  </a:solidFill>
                  <a:latin typeface="Marianne" panose="02000000000000000000" pitchFamily="50" charset="0"/>
                </a:rPr>
                <a:t>Intranet CMVRH </a:t>
              </a:r>
            </a:p>
            <a:p>
              <a:r>
                <a:rPr lang="fr-FR" sz="1050" dirty="0">
                  <a:latin typeface="Marianne" panose="02000000000000000000" pitchFamily="50" charset="0"/>
                  <a:hlinkClick r:id="rId9"/>
                </a:rPr>
                <a:t>https://intra.cmvrh.sg.e2.rie.gouv.fr/</a:t>
              </a:r>
              <a:endParaRPr lang="fr-FR" sz="1050" dirty="0">
                <a:latin typeface="Marianne" panose="02000000000000000000" pitchFamily="50" charset="0"/>
              </a:endParaRPr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7285" y="2993951"/>
              <a:ext cx="430672" cy="435468"/>
            </a:xfrm>
            <a:prstGeom prst="rect">
              <a:avLst/>
            </a:prstGeom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6631" y="3167200"/>
            <a:ext cx="2547517" cy="285305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73247" y="5313784"/>
            <a:ext cx="4216353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6EAA89"/>
                </a:solidFill>
                <a:latin typeface="Marianne" panose="02000000000000000000" pitchFamily="50" charset="0"/>
              </a:rPr>
              <a:t>E-lettre</a:t>
            </a:r>
            <a:r>
              <a:rPr lang="fr-FR" sz="1400" dirty="0">
                <a:solidFill>
                  <a:srgbClr val="6EAA89"/>
                </a:solidFill>
                <a:latin typeface="Marianne" panose="02000000000000000000" pitchFamily="50" charset="0"/>
              </a:rPr>
              <a:t> mensuelle </a:t>
            </a:r>
            <a:r>
              <a:rPr lang="fr-FR" sz="1400" b="1" dirty="0">
                <a:latin typeface="Marianne" panose="02000000000000000000" pitchFamily="50" charset="0"/>
              </a:rPr>
              <a:t>#CMVRH entre nous</a:t>
            </a:r>
          </a:p>
          <a:p>
            <a:r>
              <a:rPr lang="fr-FR" sz="1100" b="1" dirty="0">
                <a:solidFill>
                  <a:srgbClr val="6EAA89"/>
                </a:solidFill>
                <a:latin typeface="Marianne" panose="02000000000000000000" pitchFamily="50" charset="0"/>
              </a:rPr>
              <a:t>Accès aux numéros précédents: </a:t>
            </a:r>
            <a:r>
              <a:rPr lang="fr-FR" sz="1050" dirty="0">
                <a:latin typeface="Marianne" panose="02000000000000000000" pitchFamily="50" charset="0"/>
                <a:hlinkClick r:id="rId11"/>
              </a:rPr>
              <a:t>https://nouvelle-elettre.e2.rie.gouv.fr/secretariat-general-drh/rubrique32.html</a:t>
            </a:r>
            <a:endParaRPr lang="fr-FR" sz="1050" dirty="0">
              <a:latin typeface="Marianne" panose="02000000000000000000" pitchFamily="50" charset="0"/>
            </a:endParaRPr>
          </a:p>
          <a:p>
            <a:endParaRPr lang="fr-FR" sz="1200" dirty="0">
              <a:latin typeface="Marianne" panose="02000000000000000000" pitchFamily="50" charset="0"/>
            </a:endParaRPr>
          </a:p>
          <a:p>
            <a:endParaRPr lang="fr-FR" sz="1200" dirty="0">
              <a:latin typeface="Marianne" panose="02000000000000000000" pitchFamily="50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383" y="5413109"/>
            <a:ext cx="445059" cy="4373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0048" y="5341629"/>
            <a:ext cx="2666999" cy="580344"/>
          </a:xfrm>
          <a:prstGeom prst="rect">
            <a:avLst/>
          </a:prstGeom>
        </p:spPr>
      </p:pic>
      <p:sp>
        <p:nvSpPr>
          <p:cNvPr id="22" name="Zone de texte 2">
            <a:extLst>
              <a:ext uri="{FF2B5EF4-FFF2-40B4-BE49-F238E27FC236}">
                <a16:creationId xmlns:a16="http://schemas.microsoft.com/office/drawing/2014/main" id="{4E3FE23B-78D3-4899-A202-EAA67B6D9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3116" y="6020253"/>
            <a:ext cx="1282448" cy="16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sz="700" i="1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Visuel e-lettre externe</a:t>
            </a:r>
            <a:endParaRPr lang="fr-FR" sz="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Zone de texte 2">
            <a:extLst>
              <a:ext uri="{FF2B5EF4-FFF2-40B4-BE49-F238E27FC236}">
                <a16:creationId xmlns:a16="http://schemas.microsoft.com/office/drawing/2014/main" id="{4E3FE23B-78D3-4899-A202-EAA67B6D9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356" y="4433594"/>
            <a:ext cx="1474859" cy="16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sz="700" i="1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Visuel site internet CMVRH</a:t>
            </a:r>
            <a:endParaRPr lang="fr-FR" sz="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7569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1512" y="2524413"/>
            <a:ext cx="6097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81D41A"/>
                </a:solidFill>
                <a:latin typeface="Marianne"/>
              </a:rPr>
              <a:t>#6 – </a:t>
            </a:r>
            <a:r>
              <a:rPr lang="fr-FR" sz="2000" b="1" dirty="0">
                <a:solidFill>
                  <a:srgbClr val="81D41A"/>
                </a:solidFill>
                <a:latin typeface="Marianne" panose="02000000000000000000" pitchFamily="50" charset="0"/>
              </a:rPr>
              <a:t>Retrouvez </a:t>
            </a:r>
            <a:r>
              <a:rPr lang="fr-FR" sz="2000" dirty="0">
                <a:latin typeface="Marianne" panose="02000000000000000000" pitchFamily="50" charset="0"/>
              </a:rPr>
              <a:t>le</a:t>
            </a:r>
            <a:r>
              <a:rPr lang="fr-FR" sz="2000" b="1" dirty="0">
                <a:solidFill>
                  <a:srgbClr val="81D41A"/>
                </a:solidFill>
                <a:latin typeface="Marianne" panose="02000000000000000000" pitchFamily="50" charset="0"/>
              </a:rPr>
              <a:t> CMVRH </a:t>
            </a:r>
            <a:r>
              <a:rPr lang="fr-FR" sz="2000" dirty="0">
                <a:latin typeface="Marianne" panose="02000000000000000000" pitchFamily="50" charset="0"/>
              </a:rPr>
              <a:t>et ses </a:t>
            </a:r>
            <a:r>
              <a:rPr lang="fr-FR" sz="2000" b="1" dirty="0">
                <a:solidFill>
                  <a:srgbClr val="81D41A"/>
                </a:solidFill>
                <a:latin typeface="Marianne" panose="02000000000000000000" pitchFamily="50" charset="0"/>
              </a:rPr>
              <a:t>entités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1428" y="3257311"/>
            <a:ext cx="3655965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>
                <a:solidFill>
                  <a:srgbClr val="6EAA89"/>
                </a:solidFill>
                <a:latin typeface="Marianne" panose="02000000000000000000" pitchFamily="50" charset="0"/>
              </a:rPr>
              <a:t>Internet CMVRH</a:t>
            </a:r>
          </a:p>
          <a:p>
            <a:r>
              <a:rPr lang="fr-FR" sz="1050" dirty="0">
                <a:latin typeface="Marianne" panose="02000000000000000000" pitchFamily="50" charset="0"/>
                <a:hlinkClick r:id="rId3"/>
              </a:rPr>
              <a:t>https://www.cmvrh.developpement-durable.gouv.fr/</a:t>
            </a:r>
            <a:endParaRPr lang="fr-FR" sz="1050" dirty="0">
              <a:latin typeface="Marianne" panose="02000000000000000000" pitchFamily="50" charset="0"/>
            </a:endParaRPr>
          </a:p>
          <a:p>
            <a:endParaRPr lang="fr-FR" sz="1200" dirty="0">
              <a:latin typeface="Marianne" panose="020000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1428" y="4211418"/>
            <a:ext cx="4317577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>
                <a:solidFill>
                  <a:srgbClr val="6EAA89"/>
                </a:solidFill>
                <a:latin typeface="Marianne" panose="02000000000000000000" pitchFamily="50" charset="0"/>
              </a:rPr>
              <a:t>E-lettre mensuelle </a:t>
            </a:r>
            <a:r>
              <a:rPr lang="fr-FR" sz="1600" b="1" dirty="0">
                <a:latin typeface="Marianne" panose="02000000000000000000" pitchFamily="50" charset="0"/>
              </a:rPr>
              <a:t>#CMVRH avec vous</a:t>
            </a:r>
          </a:p>
          <a:p>
            <a:r>
              <a:rPr lang="fr-FR" sz="1100" b="1" dirty="0">
                <a:solidFill>
                  <a:srgbClr val="6EAA89"/>
                </a:solidFill>
                <a:latin typeface="Marianne" panose="02000000000000000000" pitchFamily="50" charset="0"/>
              </a:rPr>
              <a:t>Pour s’abonner: </a:t>
            </a:r>
            <a:r>
              <a:rPr lang="fr-FR" sz="1050" dirty="0">
                <a:latin typeface="Marianne" panose="02000000000000000000" pitchFamily="50" charset="0"/>
                <a:hlinkClick r:id="rId4"/>
              </a:rPr>
              <a:t>https://www.cmvrh.developpement-durable.gouv.fr/la-e-lettre-cmvrh-avec-vous-a4408.html</a:t>
            </a:r>
            <a:endParaRPr lang="fr-FR" sz="1200" dirty="0">
              <a:latin typeface="Marianne" panose="02000000000000000000" pitchFamily="50" charset="0"/>
            </a:endParaRPr>
          </a:p>
          <a:p>
            <a:endParaRPr lang="fr-FR" sz="1200" dirty="0">
              <a:latin typeface="Marianne" panose="02000000000000000000" pitchFamily="50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693568" y="3258587"/>
            <a:ext cx="1" cy="1764000"/>
          </a:xfrm>
          <a:prstGeom prst="line">
            <a:avLst/>
          </a:prstGeom>
          <a:ln w="31750">
            <a:solidFill>
              <a:srgbClr val="6EA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241" y="2524413"/>
            <a:ext cx="3328358" cy="266556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189" y="3342432"/>
            <a:ext cx="430672" cy="43546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564" y="4310743"/>
            <a:ext cx="445059" cy="4373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4875" y="2416993"/>
            <a:ext cx="2547517" cy="2853053"/>
          </a:xfrm>
          <a:prstGeom prst="rect">
            <a:avLst/>
          </a:prstGeom>
        </p:spPr>
      </p:pic>
      <p:sp>
        <p:nvSpPr>
          <p:cNvPr id="22" name="Zone de texte 2">
            <a:extLst>
              <a:ext uri="{FF2B5EF4-FFF2-40B4-BE49-F238E27FC236}">
                <a16:creationId xmlns:a16="http://schemas.microsoft.com/office/drawing/2014/main" id="{4E3FE23B-78D3-4899-A202-EAA67B6D9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8634" y="5189980"/>
            <a:ext cx="1282448" cy="16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sz="700" i="1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Visuel e-lettre externe</a:t>
            </a:r>
            <a:endParaRPr lang="fr-FR" sz="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Zone de texte 2">
            <a:extLst>
              <a:ext uri="{FF2B5EF4-FFF2-40B4-BE49-F238E27FC236}">
                <a16:creationId xmlns:a16="http://schemas.microsoft.com/office/drawing/2014/main" id="{4E3FE23B-78D3-4899-A202-EAA67B6D9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740" y="5192853"/>
            <a:ext cx="1474859" cy="16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sz="700" i="1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Visuel site internet CMVRH</a:t>
            </a:r>
            <a:endParaRPr lang="fr-FR" sz="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86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0440" y="3837943"/>
            <a:ext cx="11360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4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de votre attention</a:t>
            </a:r>
            <a:endParaRPr lang="fr-FR" sz="3200" dirty="0">
              <a:solidFill>
                <a:srgbClr val="004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38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70239" y="1710247"/>
            <a:ext cx="4469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Marianne" panose="02000000000000000000" pitchFamily="50" charset="0"/>
              </a:rPr>
              <a:t>La</a:t>
            </a:r>
            <a:r>
              <a:rPr lang="fr-FR" sz="2400" dirty="0">
                <a:latin typeface="Marianne" panose="02000000000000000000" pitchFamily="50" charset="0"/>
              </a:rPr>
              <a:t> </a:t>
            </a:r>
            <a:r>
              <a:rPr lang="fr-FR" sz="3200" b="1" dirty="0">
                <a:solidFill>
                  <a:srgbClr val="81D41A"/>
                </a:solidFill>
                <a:latin typeface="Marianne" panose="02000000000000000000" pitchFamily="50" charset="0"/>
              </a:rPr>
              <a:t>charte</a:t>
            </a:r>
            <a:r>
              <a:rPr lang="fr-FR" sz="2400" dirty="0">
                <a:latin typeface="Marianne" panose="02000000000000000000" pitchFamily="50" charset="0"/>
              </a:rPr>
              <a:t> </a:t>
            </a:r>
            <a:r>
              <a:rPr lang="fr-FR" sz="2800" dirty="0">
                <a:latin typeface="Marianne" panose="02000000000000000000" pitchFamily="50" charset="0"/>
              </a:rPr>
              <a:t>du CMVRH</a:t>
            </a:r>
            <a:endParaRPr lang="fr-FR" sz="2800" b="1" dirty="0">
              <a:solidFill>
                <a:srgbClr val="6EAA89"/>
              </a:solidFill>
            </a:endParaRPr>
          </a:p>
        </p:txBody>
      </p:sp>
      <p:sp>
        <p:nvSpPr>
          <p:cNvPr id="3" name="Espace réservé du contenu 11"/>
          <p:cNvSpPr txBox="1">
            <a:spLocks/>
          </p:cNvSpPr>
          <p:nvPr/>
        </p:nvSpPr>
        <p:spPr>
          <a:xfrm>
            <a:off x="639398" y="4422779"/>
            <a:ext cx="2948352" cy="542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fr-FR" sz="2000" b="1" dirty="0">
                <a:solidFill>
                  <a:srgbClr val="6EAA89"/>
                </a:solidFill>
                <a:latin typeface="Marianne" panose="02000000000000000000" pitchFamily="50" charset="0"/>
              </a:rPr>
              <a:t>Notre engagement</a:t>
            </a:r>
          </a:p>
        </p:txBody>
      </p:sp>
      <p:sp>
        <p:nvSpPr>
          <p:cNvPr id="8" name="Espace réservé du contenu 11"/>
          <p:cNvSpPr txBox="1">
            <a:spLocks/>
          </p:cNvSpPr>
          <p:nvPr/>
        </p:nvSpPr>
        <p:spPr>
          <a:xfrm>
            <a:off x="639398" y="2664682"/>
            <a:ext cx="2948352" cy="542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fr-FR" sz="2000" b="1" dirty="0">
                <a:solidFill>
                  <a:srgbClr val="6EAA89"/>
                </a:solidFill>
                <a:latin typeface="Marianne" panose="02000000000000000000" pitchFamily="50" charset="0"/>
              </a:rPr>
              <a:t>Notre vocation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>
          <a:xfrm>
            <a:off x="1040155" y="3244193"/>
            <a:ext cx="4752892" cy="8116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300"/>
              </a:lnSpc>
              <a:buNone/>
            </a:pPr>
            <a:r>
              <a:rPr lang="fr-FR" sz="1600" dirty="0">
                <a:latin typeface="Marianne" panose="02000000000000000000" pitchFamily="50" charset="0"/>
              </a:rPr>
              <a:t>Développer les compétences collectives et individuelles des services et des agents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1600" dirty="0">
                <a:latin typeface="Marianne" panose="02000000000000000000" pitchFamily="50" charset="0"/>
              </a:rPr>
              <a:t>Accompagner les transformations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0C5EC6E-E566-4C16-BA33-771C2D9B0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53" r="11648" b="29103"/>
          <a:stretch/>
        </p:blipFill>
        <p:spPr>
          <a:xfrm>
            <a:off x="6301409" y="4173903"/>
            <a:ext cx="5732713" cy="1665445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946095" y="3308350"/>
            <a:ext cx="1" cy="900000"/>
          </a:xfrm>
          <a:prstGeom prst="line">
            <a:avLst/>
          </a:prstGeom>
          <a:ln w="31750">
            <a:solidFill>
              <a:srgbClr val="6EA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contenu 11"/>
          <p:cNvSpPr txBox="1">
            <a:spLocks/>
          </p:cNvSpPr>
          <p:nvPr/>
        </p:nvSpPr>
        <p:spPr>
          <a:xfrm>
            <a:off x="1040155" y="5005042"/>
            <a:ext cx="4752893" cy="7256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300"/>
              </a:lnSpc>
              <a:buNone/>
            </a:pPr>
            <a:r>
              <a:rPr lang="fr-FR" sz="1600" dirty="0">
                <a:latin typeface="Marianne" panose="02000000000000000000" pitchFamily="50" charset="0"/>
              </a:rPr>
              <a:t>Une prise en charge individualisée, une réponse globale, réactive et adaptée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946094" y="5003876"/>
            <a:ext cx="1" cy="648000"/>
          </a:xfrm>
          <a:prstGeom prst="line">
            <a:avLst/>
          </a:prstGeom>
          <a:ln w="31750">
            <a:solidFill>
              <a:srgbClr val="6EA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901" y="1754346"/>
            <a:ext cx="2519799" cy="161668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461295" y="3308350"/>
            <a:ext cx="83180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Source </a:t>
            </a:r>
            <a:r>
              <a:rPr lang="fr-FR" sz="600" dirty="0" err="1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Freepik</a:t>
            </a:r>
            <a:endParaRPr lang="fr-FR" sz="600" b="1" dirty="0">
              <a:solidFill>
                <a:schemeClr val="bg1">
                  <a:lumMod val="50000"/>
                </a:schemeClr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1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94388" y="6163762"/>
            <a:ext cx="5466067" cy="675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22126" y="3928750"/>
            <a:ext cx="2035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rgbClr val="6EAA89"/>
                </a:solidFill>
                <a:latin typeface="Marianne" panose="02000000000000000000" pitchFamily="50" charset="0"/>
              </a:rPr>
              <a:t>Nos valeurs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145334" y="3964279"/>
            <a:ext cx="1" cy="1476000"/>
          </a:xfrm>
          <a:prstGeom prst="line">
            <a:avLst/>
          </a:prstGeom>
          <a:ln w="31750">
            <a:solidFill>
              <a:srgbClr val="6EA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55321" y="4390415"/>
            <a:ext cx="2702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rgbClr val="6EAA89"/>
                </a:solidFill>
                <a:latin typeface="Marianne" panose="02000000000000000000" pitchFamily="50" charset="0"/>
              </a:rPr>
              <a:t>forment le référentiel éthique et culturel des relations au sein du CMVRH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8987" y="2559086"/>
            <a:ext cx="2494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latin typeface="Marianne" panose="02000000000000000000" pitchFamily="50" charset="0"/>
              </a:rPr>
              <a:t>La</a:t>
            </a:r>
            <a:r>
              <a:rPr lang="fr-FR" sz="2400" dirty="0">
                <a:latin typeface="Marianne" panose="02000000000000000000" pitchFamily="50" charset="0"/>
              </a:rPr>
              <a:t> </a:t>
            </a:r>
            <a:r>
              <a:rPr lang="fr-FR" sz="3200" b="1" dirty="0">
                <a:solidFill>
                  <a:srgbClr val="81D41A"/>
                </a:solidFill>
                <a:latin typeface="Marianne" panose="02000000000000000000" pitchFamily="50" charset="0"/>
              </a:rPr>
              <a:t>charte</a:t>
            </a:r>
            <a:r>
              <a:rPr lang="fr-FR" sz="2400" dirty="0">
                <a:latin typeface="Marianne" panose="02000000000000000000" pitchFamily="50" charset="0"/>
              </a:rPr>
              <a:t> </a:t>
            </a:r>
            <a:r>
              <a:rPr lang="fr-FR" sz="2800" dirty="0">
                <a:latin typeface="Marianne" panose="02000000000000000000" pitchFamily="50" charset="0"/>
              </a:rPr>
              <a:t>du CMVRH</a:t>
            </a:r>
            <a:endParaRPr lang="fr-FR" sz="2800" b="1" dirty="0">
              <a:solidFill>
                <a:srgbClr val="6EAA89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064" y="1680348"/>
            <a:ext cx="7384202" cy="48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0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6154925"/>
            <a:ext cx="6594388" cy="675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594388" y="6163762"/>
            <a:ext cx="5466067" cy="675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951851" y="3907298"/>
            <a:ext cx="3922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81D41A"/>
                </a:solidFill>
                <a:latin typeface="Marianne" panose="02000000000000000000" pitchFamily="50" charset="0"/>
              </a:rPr>
              <a:t>5 grandes missions</a:t>
            </a:r>
            <a:endParaRPr lang="fr-FR" sz="2800" b="1" dirty="0">
              <a:solidFill>
                <a:srgbClr val="6EAA89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34" y="4480071"/>
            <a:ext cx="3115960" cy="1752729"/>
          </a:xfrm>
          <a:prstGeom prst="rect">
            <a:avLst/>
          </a:prstGeom>
        </p:spPr>
      </p:pic>
      <p:sp>
        <p:nvSpPr>
          <p:cNvPr id="5" name="Espace réservé du texte 9"/>
          <p:cNvSpPr txBox="1">
            <a:spLocks/>
          </p:cNvSpPr>
          <p:nvPr/>
        </p:nvSpPr>
        <p:spPr>
          <a:xfrm>
            <a:off x="172650" y="1719983"/>
            <a:ext cx="3630533" cy="170638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300"/>
              </a:lnSpc>
              <a:spcAft>
                <a:spcPts val="600"/>
              </a:spcAft>
              <a:buNone/>
            </a:pPr>
            <a:r>
              <a:rPr lang="fr-FR" sz="1800" b="1" dirty="0">
                <a:solidFill>
                  <a:srgbClr val="6EAA89"/>
                </a:solidFill>
                <a:latin typeface="Marianne" panose="02000000000000000000" pitchFamily="50" charset="0"/>
              </a:rPr>
              <a:t>1. Recruter et rechercher des compétences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dirty="0">
                <a:latin typeface="Marianne" panose="02000000000000000000" pitchFamily="50" charset="0"/>
              </a:rPr>
              <a:t>Concours nationaux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dirty="0">
                <a:latin typeface="Marianne" panose="02000000000000000000" pitchFamily="50" charset="0"/>
              </a:rPr>
              <a:t>Recrutements locaux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dirty="0">
                <a:latin typeface="Marianne" panose="02000000000000000000" pitchFamily="50" charset="0"/>
              </a:rPr>
              <a:t>Recrutements sans concours et pour les personnels en situation de handicap</a:t>
            </a:r>
          </a:p>
        </p:txBody>
      </p:sp>
      <p:sp>
        <p:nvSpPr>
          <p:cNvPr id="6" name="Espace réservé du texte 10"/>
          <p:cNvSpPr txBox="1">
            <a:spLocks/>
          </p:cNvSpPr>
          <p:nvPr/>
        </p:nvSpPr>
        <p:spPr>
          <a:xfrm>
            <a:off x="141998" y="3467300"/>
            <a:ext cx="3839671" cy="189185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fr-FR" sz="1800" b="1" dirty="0">
                <a:solidFill>
                  <a:srgbClr val="6EAA89"/>
                </a:solidFill>
                <a:latin typeface="Marianne" panose="02000000000000000000" pitchFamily="50" charset="0"/>
              </a:rPr>
              <a:t>2. Professionnaliser les agents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dirty="0">
                <a:latin typeface="Marianne" panose="02000000000000000000" pitchFamily="50" charset="0"/>
              </a:rPr>
              <a:t>Formations initiales des lauréats concours B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dirty="0">
                <a:latin typeface="Marianne" panose="02000000000000000000" pitchFamily="50" charset="0"/>
              </a:rPr>
              <a:t>Formations continues techniques et transverses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dirty="0">
                <a:latin typeface="Marianne" panose="02000000000000000000" pitchFamily="50" charset="0"/>
              </a:rPr>
              <a:t>Modes d’action innovants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dirty="0">
                <a:latin typeface="Marianne" panose="02000000000000000000" pitchFamily="50" charset="0"/>
              </a:rPr>
              <a:t>Offre spécialisée pour les managers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dirty="0">
                <a:latin typeface="Marianne" panose="02000000000000000000" pitchFamily="50" charset="0"/>
              </a:rPr>
              <a:t>Préparation aux examens et concours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dirty="0">
                <a:latin typeface="Marianne" panose="02000000000000000000" pitchFamily="50" charset="0"/>
              </a:rPr>
              <a:t>Conception d’e-formations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dirty="0">
                <a:latin typeface="Marianne" panose="02000000000000000000" pitchFamily="50" charset="0"/>
              </a:rPr>
              <a:t>Formations diplômantes</a:t>
            </a:r>
          </a:p>
        </p:txBody>
      </p:sp>
      <p:sp>
        <p:nvSpPr>
          <p:cNvPr id="10" name="Espace réservé du texte 10"/>
          <p:cNvSpPr txBox="1">
            <a:spLocks/>
          </p:cNvSpPr>
          <p:nvPr/>
        </p:nvSpPr>
        <p:spPr>
          <a:xfrm>
            <a:off x="175692" y="5551342"/>
            <a:ext cx="3958838" cy="12880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00"/>
              </a:lnSpc>
              <a:spcAft>
                <a:spcPts val="600"/>
              </a:spcAft>
              <a:buNone/>
            </a:pPr>
            <a:r>
              <a:rPr lang="fr-FR" sz="1800" b="1" dirty="0">
                <a:solidFill>
                  <a:srgbClr val="6EAA89"/>
                </a:solidFill>
                <a:latin typeface="Marianne" panose="02000000000000000000" pitchFamily="50" charset="0"/>
              </a:rPr>
              <a:t>3. Conseiller les agents dans leur évolution professionnelle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dirty="0">
                <a:latin typeface="Marianne" panose="02000000000000000000" pitchFamily="50" charset="0"/>
              </a:rPr>
              <a:t>Entretiens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dirty="0">
                <a:latin typeface="Marianne" panose="02000000000000000000" pitchFamily="50" charset="0"/>
              </a:rPr>
              <a:t>Conseil pour la rédaction de CV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dirty="0">
                <a:latin typeface="Marianne" panose="02000000000000000000" pitchFamily="50" charset="0"/>
              </a:rPr>
              <a:t>Préparation à la mobilité</a:t>
            </a:r>
          </a:p>
        </p:txBody>
      </p:sp>
      <p:sp>
        <p:nvSpPr>
          <p:cNvPr id="7" name="Espace réservé du texte 18"/>
          <p:cNvSpPr txBox="1">
            <a:spLocks/>
          </p:cNvSpPr>
          <p:nvPr/>
        </p:nvSpPr>
        <p:spPr>
          <a:xfrm>
            <a:off x="8210332" y="1747333"/>
            <a:ext cx="3981668" cy="23120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2100"/>
              </a:lnSpc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800" b="1" dirty="0">
                <a:solidFill>
                  <a:srgbClr val="6EAA89"/>
                </a:solidFill>
                <a:latin typeface="Marianne" panose="02000000000000000000" pitchFamily="50" charset="0"/>
              </a:rPr>
              <a:t>4. Conseiller et accompagner les services pour répondre aux enjeux de demain</a:t>
            </a: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dirty="0">
                <a:latin typeface="Marianne" panose="02000000000000000000" pitchFamily="50" charset="0"/>
              </a:rPr>
              <a:t>Réorganisations</a:t>
            </a: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dirty="0">
                <a:latin typeface="Marianne" panose="02000000000000000000" pitchFamily="50" charset="0"/>
              </a:rPr>
              <a:t>Projets de services</a:t>
            </a: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dirty="0">
                <a:latin typeface="Marianne" panose="02000000000000000000" pitchFamily="50" charset="0"/>
              </a:rPr>
              <a:t>Conception et animation de temps collectifs</a:t>
            </a: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dirty="0">
                <a:latin typeface="Marianne" panose="02000000000000000000" pitchFamily="50" charset="0"/>
              </a:rPr>
              <a:t>Appui aux managers et collectifs en difficulté</a:t>
            </a:r>
          </a:p>
        </p:txBody>
      </p:sp>
      <p:sp>
        <p:nvSpPr>
          <p:cNvPr id="11" name="Espace réservé du texte 18"/>
          <p:cNvSpPr txBox="1">
            <a:spLocks/>
          </p:cNvSpPr>
          <p:nvPr/>
        </p:nvSpPr>
        <p:spPr>
          <a:xfrm>
            <a:off x="8204533" y="4059336"/>
            <a:ext cx="3987467" cy="24003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800" b="1" dirty="0">
                <a:solidFill>
                  <a:srgbClr val="6EAA89"/>
                </a:solidFill>
                <a:latin typeface="Marianne" panose="02000000000000000000" pitchFamily="50" charset="0"/>
              </a:rPr>
              <a:t>5. Capitaliser et partager les ressources au service de la politique RH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dirty="0">
                <a:latin typeface="Marianne" panose="02000000000000000000" pitchFamily="50" charset="0"/>
              </a:rPr>
              <a:t>Études et prospective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dirty="0">
                <a:latin typeface="Marianne" panose="02000000000000000000" pitchFamily="50" charset="0"/>
              </a:rPr>
              <a:t>Conception de ressources méthodologiques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200" dirty="0">
                <a:latin typeface="Marianne" panose="02000000000000000000" pitchFamily="50" charset="0"/>
              </a:rPr>
              <a:t>Veille sur les sujets des ressources humaines et de la e-formation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B1BE882-51FA-4EAE-90BA-703B01FEF7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568" y="1839611"/>
            <a:ext cx="3814954" cy="15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2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2089" y="2402775"/>
            <a:ext cx="24976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Marianne" panose="02000000000000000000" pitchFamily="50" charset="0"/>
              </a:rPr>
              <a:t>Les</a:t>
            </a:r>
            <a:r>
              <a:rPr lang="fr-FR" sz="3200" dirty="0">
                <a:latin typeface="Marianne" panose="02000000000000000000" pitchFamily="50" charset="0"/>
              </a:rPr>
              <a:t> </a:t>
            </a:r>
            <a:r>
              <a:rPr lang="fr-FR" sz="3200" b="1" dirty="0">
                <a:solidFill>
                  <a:srgbClr val="81D41A"/>
                </a:solidFill>
                <a:latin typeface="Marianne" panose="02000000000000000000" pitchFamily="50" charset="0"/>
              </a:rPr>
              <a:t>chiffres clés 2023 </a:t>
            </a:r>
            <a:r>
              <a:rPr lang="fr-FR" sz="2800" b="1" dirty="0">
                <a:latin typeface="Marianne" panose="02000000000000000000" pitchFamily="50" charset="0"/>
              </a:rPr>
              <a:t>du CMVRH</a:t>
            </a:r>
            <a:endParaRPr lang="fr-F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6515100" y="6159500"/>
            <a:ext cx="5558367" cy="566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47688" y="6036805"/>
            <a:ext cx="3816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Marianne" panose="02000000000000000000" pitchFamily="50" charset="0"/>
                <a:cs typeface="Arial" panose="020B0604020202020204" pitchFamily="34" charset="0"/>
                <a:hlinkClick r:id="rId3"/>
              </a:rPr>
              <a:t>https://www.cmvrh.developpement-durable.gouv.fr/</a:t>
            </a:r>
            <a:endParaRPr lang="fr-FR" sz="1050" b="1" dirty="0"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176265" y="6476736"/>
            <a:ext cx="34146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Marianne" panose="02000000000000000000" pitchFamily="50" charset="0"/>
              </a:rPr>
              <a:t>* BOETH: bénéficiaires de l’obligation d’emploi des travailleurs handicapés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35" y="5049222"/>
            <a:ext cx="3281264" cy="9065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513" y="1643713"/>
            <a:ext cx="8216139" cy="48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6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63702" y="1759410"/>
            <a:ext cx="821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arianne" panose="02000000000000000000" pitchFamily="50" charset="0"/>
                <a:cs typeface="Arial" panose="020B0604020202020204" pitchFamily="34" charset="0"/>
              </a:rPr>
              <a:t>Au service des </a:t>
            </a:r>
            <a:r>
              <a:rPr lang="fr-FR" sz="2400" b="1" dirty="0">
                <a:solidFill>
                  <a:srgbClr val="81D41A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agents</a:t>
            </a:r>
            <a:r>
              <a:rPr lang="fr-FR" sz="2400" b="1" dirty="0">
                <a:latin typeface="Marianne" panose="02000000000000000000" pitchFamily="50" charset="0"/>
                <a:cs typeface="Arial" panose="020B0604020202020204" pitchFamily="34" charset="0"/>
              </a:rPr>
              <a:t> du </a:t>
            </a:r>
            <a:r>
              <a:rPr lang="fr-FR" sz="2400" b="1" dirty="0">
                <a:solidFill>
                  <a:srgbClr val="81D41A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pôle ministériel </a:t>
            </a:r>
            <a:r>
              <a:rPr lang="fr-FR" sz="2400" b="1" dirty="0">
                <a:latin typeface="Marianne" panose="02000000000000000000" pitchFamily="50" charset="0"/>
                <a:cs typeface="Arial" panose="020B0604020202020204" pitchFamily="34" charset="0"/>
              </a:rPr>
              <a:t>en charge de la </a:t>
            </a:r>
            <a:r>
              <a:rPr lang="fr-FR" sz="2400" b="1" dirty="0">
                <a:solidFill>
                  <a:srgbClr val="81D41A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transition écologique</a:t>
            </a:r>
            <a:endParaRPr lang="fr-FR" sz="2800" dirty="0">
              <a:solidFill>
                <a:srgbClr val="81D41A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536432" y="2986414"/>
            <a:ext cx="3633382" cy="193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r>
              <a:rPr lang="fr-FR" sz="3600" b="1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34 125</a:t>
            </a:r>
            <a:endParaRPr lang="fr-FR" sz="1600" b="1" dirty="0"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600" dirty="0"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2400" b="1" kern="50" dirty="0">
                <a:solidFill>
                  <a:srgbClr val="81D41A"/>
                </a:solidFill>
                <a:latin typeface="Marianne" panose="02000000000000000000" pitchFamily="50" charset="0"/>
                <a:ea typeface="Liberation Sans" panose="020B0604020202020204" pitchFamily="34" charset="0"/>
                <a:cs typeface="Liberation Sans" panose="020B0604020202020204" pitchFamily="34" charset="0"/>
              </a:rPr>
              <a:t>43 %</a:t>
            </a:r>
            <a:r>
              <a:rPr lang="fr-FR" sz="2400" kern="50" dirty="0">
                <a:solidFill>
                  <a:srgbClr val="81D41A"/>
                </a:solidFill>
                <a:latin typeface="Marianne" panose="02000000000000000000" pitchFamily="50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fr-FR" sz="2000" kern="50" dirty="0">
                <a:solidFill>
                  <a:srgbClr val="000000"/>
                </a:solidFill>
                <a:latin typeface="Marianne" panose="02000000000000000000" pitchFamily="50" charset="0"/>
                <a:ea typeface="Liberation Sans" panose="020B0604020202020204" pitchFamily="34" charset="0"/>
                <a:cs typeface="Liberation Sans" panose="020B0604020202020204" pitchFamily="34" charset="0"/>
              </a:rPr>
              <a:t>de femmes</a:t>
            </a:r>
            <a:endParaRPr lang="fr-FR" sz="2000" dirty="0">
              <a:latin typeface="Marianne" panose="02000000000000000000" pitchFamily="50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fr-FR" sz="2400" b="1" kern="50" dirty="0">
                <a:solidFill>
                  <a:srgbClr val="81D41A"/>
                </a:solidFill>
                <a:latin typeface="Marianne" panose="02000000000000000000" pitchFamily="50" charset="0"/>
                <a:ea typeface="Liberation Sans" panose="020B0604020202020204" pitchFamily="34" charset="0"/>
                <a:cs typeface="Liberation Sans" panose="020B0604020202020204" pitchFamily="34" charset="0"/>
              </a:rPr>
              <a:t>57 %</a:t>
            </a:r>
            <a:r>
              <a:rPr lang="fr-FR" sz="2400" kern="50" dirty="0">
                <a:solidFill>
                  <a:srgbClr val="81D41A"/>
                </a:solidFill>
                <a:latin typeface="Marianne" panose="02000000000000000000" pitchFamily="50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fr-FR" sz="2000" kern="50" dirty="0">
                <a:solidFill>
                  <a:srgbClr val="000000"/>
                </a:solidFill>
                <a:latin typeface="Marianne" panose="02000000000000000000" pitchFamily="50" charset="0"/>
                <a:ea typeface="Liberation Sans" panose="020B0604020202020204" pitchFamily="34" charset="0"/>
                <a:cs typeface="Liberation Sans" panose="020B0604020202020204" pitchFamily="34" charset="0"/>
              </a:rPr>
              <a:t>d’hommes</a:t>
            </a:r>
            <a:endParaRPr lang="fr-FR" sz="2000" dirty="0">
              <a:latin typeface="Marianne" panose="02000000000000000000" pitchFamily="50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987470" y="5918175"/>
            <a:ext cx="20864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50" charset="0"/>
                <a:cs typeface="Arial" panose="020B0604020202020204" pitchFamily="34" charset="0"/>
              </a:rPr>
              <a:t>* Source : RSU ministériel 2022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367" y="4127477"/>
            <a:ext cx="1924666" cy="1458630"/>
          </a:xfrm>
          <a:prstGeom prst="rect">
            <a:avLst/>
          </a:prstGeom>
        </p:spPr>
      </p:pic>
      <p:sp>
        <p:nvSpPr>
          <p:cNvPr id="10" name="Zone de texte 2"/>
          <p:cNvSpPr txBox="1">
            <a:spLocks noChangeArrowheads="1"/>
          </p:cNvSpPr>
          <p:nvPr/>
        </p:nvSpPr>
        <p:spPr bwMode="auto">
          <a:xfrm>
            <a:off x="536432" y="5230119"/>
            <a:ext cx="3546041" cy="107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fr-FR" sz="3600" b="1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47 </a:t>
            </a:r>
            <a:r>
              <a:rPr lang="fr-FR" sz="3200" b="1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ans</a:t>
            </a:r>
            <a:r>
              <a:rPr lang="fr-FR" sz="3600" b="1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fr-FR" sz="3600" b="1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fr-FR" sz="3200" b="1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mois</a:t>
            </a:r>
            <a:r>
              <a:rPr lang="fr-FR" sz="3600" b="1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âge moyen*</a:t>
            </a:r>
            <a:endParaRPr lang="fr-FR" sz="1600" dirty="0"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663978120"/>
              </p:ext>
            </p:extLst>
          </p:nvPr>
        </p:nvGraphicFramePr>
        <p:xfrm>
          <a:off x="4536827" y="2986414"/>
          <a:ext cx="3574240" cy="311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11271295" y="5524109"/>
            <a:ext cx="83180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Source </a:t>
            </a:r>
            <a:r>
              <a:rPr lang="fr-FR" sz="600" dirty="0" err="1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Freepik</a:t>
            </a:r>
            <a:endParaRPr lang="fr-FR" sz="600" b="1" dirty="0">
              <a:solidFill>
                <a:schemeClr val="bg1">
                  <a:lumMod val="50000"/>
                </a:schemeClr>
              </a:solidFill>
              <a:latin typeface="Marianne" panose="02000000000000000000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1443" y="3037214"/>
            <a:ext cx="2118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Marianne" panose="02000000000000000000" pitchFamily="50" charset="0"/>
              </a:rPr>
              <a:t>effectifs en ETP du pôle ministériel *</a:t>
            </a:r>
            <a:endParaRPr lang="fr-FR" sz="1400" b="1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10278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956EE90F-4328-4CEA-8901-B16BDCCAD947}" vid="{A4A01FF1-2005-4696-87D7-C3F63A94026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PPT_sg_2024-02</Template>
  <TotalTime>3672</TotalTime>
  <Words>2880</Words>
  <Application>Microsoft Office PowerPoint</Application>
  <PresentationFormat>Grand écran</PresentationFormat>
  <Paragraphs>382</Paragraphs>
  <Slides>42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9" baseType="lpstr">
      <vt:lpstr>Arial</vt:lpstr>
      <vt:lpstr>Calibri</vt:lpstr>
      <vt:lpstr>Mariane</vt:lpstr>
      <vt:lpstr>Marianne</vt:lpstr>
      <vt:lpstr>Marianne ExtraBold</vt:lpstr>
      <vt:lpstr>Wingdings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MTES\MCTRCT - 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LETROUBLON Bénédicte</dc:creator>
  <cp:lastModifiedBy>BOZEK Laura</cp:lastModifiedBy>
  <cp:revision>261</cp:revision>
  <dcterms:created xsi:type="dcterms:W3CDTF">2024-03-14T21:59:16Z</dcterms:created>
  <dcterms:modified xsi:type="dcterms:W3CDTF">2025-02-04T12:52:03Z</dcterms:modified>
</cp:coreProperties>
</file>