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484" r:id="rId3"/>
    <p:sldId id="403" r:id="rId4"/>
    <p:sldId id="462" r:id="rId5"/>
    <p:sldId id="383" r:id="rId6"/>
    <p:sldId id="384" r:id="rId7"/>
    <p:sldId id="386" r:id="rId8"/>
    <p:sldId id="409" r:id="rId9"/>
    <p:sldId id="471" r:id="rId10"/>
    <p:sldId id="387" r:id="rId11"/>
    <p:sldId id="463" r:id="rId12"/>
    <p:sldId id="472" r:id="rId13"/>
    <p:sldId id="473" r:id="rId14"/>
    <p:sldId id="474" r:id="rId15"/>
    <p:sldId id="475" r:id="rId16"/>
    <p:sldId id="476" r:id="rId17"/>
    <p:sldId id="477" r:id="rId18"/>
    <p:sldId id="405" r:id="rId19"/>
    <p:sldId id="485" r:id="rId20"/>
    <p:sldId id="416" r:id="rId21"/>
    <p:sldId id="479" r:id="rId22"/>
    <p:sldId id="480" r:id="rId23"/>
    <p:sldId id="481" r:id="rId24"/>
    <p:sldId id="482" r:id="rId25"/>
    <p:sldId id="483" r:id="rId26"/>
    <p:sldId id="395" r:id="rId27"/>
    <p:sldId id="396" r:id="rId28"/>
    <p:sldId id="470" r:id="rId29"/>
  </p:sldIdLst>
  <p:sldSz cx="12192000" cy="6858000"/>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Section par défaut" id="{2DC8DDFB-C1A3-4A80-A368-97491E109E6F}">
          <p14:sldIdLst>
            <p14:sldId id="291"/>
            <p14:sldId id="484"/>
            <p14:sldId id="403"/>
            <p14:sldId id="462"/>
            <p14:sldId id="383"/>
            <p14:sldId id="384"/>
            <p14:sldId id="386"/>
            <p14:sldId id="409"/>
            <p14:sldId id="471"/>
            <p14:sldId id="387"/>
            <p14:sldId id="463"/>
            <p14:sldId id="472"/>
            <p14:sldId id="473"/>
            <p14:sldId id="474"/>
            <p14:sldId id="475"/>
            <p14:sldId id="476"/>
            <p14:sldId id="477"/>
            <p14:sldId id="405"/>
            <p14:sldId id="485"/>
            <p14:sldId id="416"/>
            <p14:sldId id="479"/>
            <p14:sldId id="480"/>
            <p14:sldId id="481"/>
            <p14:sldId id="482"/>
            <p14:sldId id="483"/>
            <p14:sldId id="395"/>
            <p14:sldId id="396"/>
            <p14:sldId id="4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k Ramus" initials="FR"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72" autoAdjust="0"/>
    <p:restoredTop sz="86778" autoAdjust="0"/>
  </p:normalViewPr>
  <p:slideViewPr>
    <p:cSldViewPr snapToGrid="0" snapToObjects="1">
      <p:cViewPr varScale="1">
        <p:scale>
          <a:sx n="103" d="100"/>
          <a:sy n="103" d="100"/>
        </p:scale>
        <p:origin x="138" y="348"/>
      </p:cViewPr>
      <p:guideLst>
        <p:guide orient="horz" pos="2160"/>
        <p:guide pos="3840"/>
      </p:guideLst>
    </p:cSldViewPr>
  </p:slideViewPr>
  <p:outlineViewPr>
    <p:cViewPr>
      <p:scale>
        <a:sx n="33" d="100"/>
        <a:sy n="33" d="100"/>
      </p:scale>
      <p:origin x="0" y="-12444"/>
    </p:cViewPr>
  </p:outlineViewPr>
  <p:notesTextViewPr>
    <p:cViewPr>
      <p:scale>
        <a:sx n="3" d="2"/>
        <a:sy n="3" d="2"/>
      </p:scale>
      <p:origin x="0" y="0"/>
    </p:cViewPr>
  </p:notesTextViewPr>
  <p:sorterViewPr>
    <p:cViewPr varScale="1">
      <p:scale>
        <a:sx n="1" d="1"/>
        <a:sy n="1" d="1"/>
      </p:scale>
      <p:origin x="0" y="-13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2-06T16:01:12.092" idx="1">
    <p:pos x="7241" y="3791"/>
    <p:text>J'ai regardé l'article pour mieux comprendre le delayed feedback</p:text>
    <p:extLst>
      <p:ext uri="{C676402C-5697-4E1C-873F-D02D1690AC5C}">
        <p15:threadingInfo xmlns:p15="http://schemas.microsoft.com/office/powerpoint/2012/main" timeZoneBias="-60"/>
      </p:ext>
    </p:extLst>
  </p:cm>
  <p:cm authorId="1" dt="2016-12-06T18:20:46.746" idx="6">
    <p:pos x="7241" y="3927"/>
    <p:text>Feedback was presented for 10 sec either immediately
after the response (immediate feedback) or at the end of
the test (delayed feedback). Feedback consisted of an indication of the accuracy of the
response (correct–incorrect), a re-presentation of the question, the response selected, and the correct response</p:text>
    <p:extLst>
      <p:ext uri="{C676402C-5697-4E1C-873F-D02D1690AC5C}">
        <p15:threadingInfo xmlns:p15="http://schemas.microsoft.com/office/powerpoint/2012/main" timeZoneBias="-60">
          <p15:parentCm authorId="1" idx="1"/>
        </p15:threadingInfo>
      </p:ext>
    </p:extLst>
  </p:cm>
  <p:cm authorId="1" dt="2016-12-06T18:22:57.025" idx="7">
    <p:pos x="7241" y="4063"/>
    <p:text>The superiority of delayed
feedback in the present results can best be explained
by invoking two different—but compatible—theories.
First, as was just noted, the interference-perseveration theory
offers an explanation for why delayed feedback might
also benefit initially incorrect responses (Kulhavy, 1977;
Kulhavy &amp; Anderson, 1972; Kulhavy &amp; Stock, 1989). As
explained above, this theory revolves around the idea that
immediate feedback produces competition between the
incorrect response and the presented correct response. Accordingly, delayed feedback is more effective because
it allows incorrect responses to dissipate, making the correct response easier to learn.</p:text>
    <p:extLst>
      <p:ext uri="{C676402C-5697-4E1C-873F-D02D1690AC5C}">
        <p15:threadingInfo xmlns:p15="http://schemas.microsoft.com/office/powerpoint/2012/main" timeZoneBias="-60">
          <p15:parentCm authorId="1" idx="1"/>
        </p15:threadingInfo>
      </p:ext>
    </p:extLst>
  </p:cm>
  <p:cm authorId="1" dt="2016-12-06T18:24:31.352" idx="8">
    <p:pos x="7241" y="4199"/>
    <p:text>A second theory posits that
delayed feedback leads to better subsequent recall because
it provides an additional spaced presentation of the material.
If a correct response to a test question is considered a study
trial, then immediate feedback represents a massed study
trial, and delayed feedback represents a spaced study trial.
Thus, delayed feedback should be superior to immediate
feedback for initially correct responses, but equally effective
for initially incorrect responses for which both feedback
timings would represent a spaced study trial (see,
e.g., McConnell, Hunt, &amp; Smith, 2006). However, delayed
feedback led to a higher proportion of correct responses
in the present study regardless of whether the initial response
was correct or incorrect.</p:text>
    <p:extLst>
      <p:ext uri="{C676402C-5697-4E1C-873F-D02D1690AC5C}">
        <p15:threadingInfo xmlns:p15="http://schemas.microsoft.com/office/powerpoint/2012/main" timeZoneBias="-60">
          <p15:parentCm authorId="1"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D8F492-B054-49BC-B2C3-61382E9B429B}" type="doc">
      <dgm:prSet loTypeId="urn:microsoft.com/office/officeart/2005/8/layout/vList5" loCatId="list" qsTypeId="urn:microsoft.com/office/officeart/2005/8/quickstyle/simple3" qsCatId="simple" csTypeId="urn:microsoft.com/office/officeart/2005/8/colors/accent1_2" csCatId="accent1"/>
      <dgm:spPr/>
      <dgm:t>
        <a:bodyPr/>
        <a:lstStyle/>
        <a:p>
          <a:endParaRPr lang="fr-FR"/>
        </a:p>
      </dgm:t>
    </dgm:pt>
    <dgm:pt modelId="{26A1E655-29DC-4171-A4E5-A5C3CAE79D88}">
      <dgm:prSet/>
      <dgm:spPr/>
      <dgm:t>
        <a:bodyPr/>
        <a:lstStyle/>
        <a:p>
          <a:pPr rtl="0"/>
          <a:r>
            <a:rPr lang="fr-FR" smtClean="0"/>
            <a:t>Se tester</a:t>
          </a:r>
          <a:endParaRPr lang="fr-FR"/>
        </a:p>
      </dgm:t>
    </dgm:pt>
    <dgm:pt modelId="{2FCE6287-5280-4049-AA50-5047A092881A}" type="parTrans" cxnId="{9007A406-936B-4604-A9C9-C563B2D8B83B}">
      <dgm:prSet/>
      <dgm:spPr/>
      <dgm:t>
        <a:bodyPr/>
        <a:lstStyle/>
        <a:p>
          <a:endParaRPr lang="fr-FR"/>
        </a:p>
      </dgm:t>
    </dgm:pt>
    <dgm:pt modelId="{CFBA3B2F-F22E-4CC7-8F51-26CF4457A0A5}" type="sibTrans" cxnId="{9007A406-936B-4604-A9C9-C563B2D8B83B}">
      <dgm:prSet/>
      <dgm:spPr/>
      <dgm:t>
        <a:bodyPr/>
        <a:lstStyle/>
        <a:p>
          <a:endParaRPr lang="fr-FR"/>
        </a:p>
      </dgm:t>
    </dgm:pt>
    <dgm:pt modelId="{2109F562-C641-4D81-B311-2619AEF5689B}">
      <dgm:prSet/>
      <dgm:spPr/>
      <dgm:t>
        <a:bodyPr/>
        <a:lstStyle/>
        <a:p>
          <a:pPr rtl="0"/>
          <a:r>
            <a:rPr lang="fr-FR" smtClean="0"/>
            <a:t>Etaler les révisions dans le temps</a:t>
          </a:r>
          <a:endParaRPr lang="fr-FR"/>
        </a:p>
      </dgm:t>
    </dgm:pt>
    <dgm:pt modelId="{DF8EED01-3E1C-4AAC-A6F1-37058CEFEFA0}" type="parTrans" cxnId="{261898B5-8D68-4A89-A536-999579A03D92}">
      <dgm:prSet/>
      <dgm:spPr/>
      <dgm:t>
        <a:bodyPr/>
        <a:lstStyle/>
        <a:p>
          <a:endParaRPr lang="fr-FR"/>
        </a:p>
      </dgm:t>
    </dgm:pt>
    <dgm:pt modelId="{5A17E78A-28F2-4ACF-97B2-D8A5FF71FAB3}" type="sibTrans" cxnId="{261898B5-8D68-4A89-A536-999579A03D92}">
      <dgm:prSet/>
      <dgm:spPr/>
      <dgm:t>
        <a:bodyPr/>
        <a:lstStyle/>
        <a:p>
          <a:endParaRPr lang="fr-FR"/>
        </a:p>
      </dgm:t>
    </dgm:pt>
    <dgm:pt modelId="{B4A4D1E1-7114-485B-80CF-B8FA8876FBF0}">
      <dgm:prSet/>
      <dgm:spPr/>
      <dgm:t>
        <a:bodyPr/>
        <a:lstStyle/>
        <a:p>
          <a:pPr rtl="0"/>
          <a:r>
            <a:rPr lang="fr-FR" smtClean="0"/>
            <a:t>Alterner les contenus à réviser</a:t>
          </a:r>
          <a:endParaRPr lang="fr-FR"/>
        </a:p>
      </dgm:t>
    </dgm:pt>
    <dgm:pt modelId="{2AA85F88-059E-4B91-A306-C9015BD359C4}" type="parTrans" cxnId="{34D14364-34C9-41F6-9ED0-963D4D794EE7}">
      <dgm:prSet/>
      <dgm:spPr/>
      <dgm:t>
        <a:bodyPr/>
        <a:lstStyle/>
        <a:p>
          <a:endParaRPr lang="fr-FR"/>
        </a:p>
      </dgm:t>
    </dgm:pt>
    <dgm:pt modelId="{57DF3A19-2B55-4403-BB95-607C6BFA732C}" type="sibTrans" cxnId="{34D14364-34C9-41F6-9ED0-963D4D794EE7}">
      <dgm:prSet/>
      <dgm:spPr/>
      <dgm:t>
        <a:bodyPr/>
        <a:lstStyle/>
        <a:p>
          <a:endParaRPr lang="fr-FR"/>
        </a:p>
      </dgm:t>
    </dgm:pt>
    <dgm:pt modelId="{9A9F86CF-F8E6-44E9-85E5-A63A233708A2}">
      <dgm:prSet/>
      <dgm:spPr/>
      <dgm:t>
        <a:bodyPr/>
        <a:lstStyle/>
        <a:p>
          <a:pPr rtl="0"/>
          <a:r>
            <a:rPr lang="fr-FR" dirty="0" smtClean="0"/>
            <a:t>Elaborer sur les contenus d'apprentissage</a:t>
          </a:r>
          <a:endParaRPr lang="fr-FR" dirty="0"/>
        </a:p>
      </dgm:t>
    </dgm:pt>
    <dgm:pt modelId="{42C69DB1-D48C-49BF-9ADC-7F71BBBDCD0A}" type="parTrans" cxnId="{E42B8F56-6011-4023-958F-CC782052C883}">
      <dgm:prSet/>
      <dgm:spPr/>
      <dgm:t>
        <a:bodyPr/>
        <a:lstStyle/>
        <a:p>
          <a:endParaRPr lang="fr-FR"/>
        </a:p>
      </dgm:t>
    </dgm:pt>
    <dgm:pt modelId="{2CC6335E-8D55-4D9E-AC6E-E2E508A0B193}" type="sibTrans" cxnId="{E42B8F56-6011-4023-958F-CC782052C883}">
      <dgm:prSet/>
      <dgm:spPr/>
      <dgm:t>
        <a:bodyPr/>
        <a:lstStyle/>
        <a:p>
          <a:endParaRPr lang="fr-FR"/>
        </a:p>
      </dgm:t>
    </dgm:pt>
    <dgm:pt modelId="{CBDA951A-F045-4E0A-A3DC-CEFBBE031FAD}">
      <dgm:prSet/>
      <dgm:spPr/>
      <dgm:t>
        <a:bodyPr/>
        <a:lstStyle/>
        <a:p>
          <a:pPr rtl="0"/>
          <a:r>
            <a:rPr lang="fr-FR" smtClean="0"/>
            <a:t>S'expliquer les contenus d'apprentissage</a:t>
          </a:r>
          <a:endParaRPr lang="fr-FR"/>
        </a:p>
      </dgm:t>
    </dgm:pt>
    <dgm:pt modelId="{07EAA318-2AA7-4AB9-95FD-FCF9C6A206BA}" type="parTrans" cxnId="{D4B9D8AC-C01F-4343-8EF9-342F8C157723}">
      <dgm:prSet/>
      <dgm:spPr/>
      <dgm:t>
        <a:bodyPr/>
        <a:lstStyle/>
        <a:p>
          <a:endParaRPr lang="fr-FR"/>
        </a:p>
      </dgm:t>
    </dgm:pt>
    <dgm:pt modelId="{AFAFF87F-445A-41CD-A860-B3771BE142E4}" type="sibTrans" cxnId="{D4B9D8AC-C01F-4343-8EF9-342F8C157723}">
      <dgm:prSet/>
      <dgm:spPr/>
      <dgm:t>
        <a:bodyPr/>
        <a:lstStyle/>
        <a:p>
          <a:endParaRPr lang="fr-FR"/>
        </a:p>
      </dgm:t>
    </dgm:pt>
    <dgm:pt modelId="{B0301B15-AFAA-4474-91CF-62317392536B}">
      <dgm:prSet/>
      <dgm:spPr/>
      <dgm:t>
        <a:bodyPr/>
        <a:lstStyle/>
        <a:p>
          <a:pPr rtl="0"/>
          <a:r>
            <a:rPr lang="fr-FR" smtClean="0"/>
            <a:t>Résumer les contenus d'apprentissage</a:t>
          </a:r>
          <a:endParaRPr lang="fr-FR"/>
        </a:p>
      </dgm:t>
    </dgm:pt>
    <dgm:pt modelId="{BB0FE388-3F46-41C0-869F-AD7C3DE39B7A}" type="parTrans" cxnId="{3A92973F-DB19-4D88-9BA2-444DF04B2182}">
      <dgm:prSet/>
      <dgm:spPr/>
      <dgm:t>
        <a:bodyPr/>
        <a:lstStyle/>
        <a:p>
          <a:endParaRPr lang="fr-FR"/>
        </a:p>
      </dgm:t>
    </dgm:pt>
    <dgm:pt modelId="{44737824-F660-43FB-9787-415052BFE604}" type="sibTrans" cxnId="{3A92973F-DB19-4D88-9BA2-444DF04B2182}">
      <dgm:prSet/>
      <dgm:spPr/>
      <dgm:t>
        <a:bodyPr/>
        <a:lstStyle/>
        <a:p>
          <a:endParaRPr lang="fr-FR"/>
        </a:p>
      </dgm:t>
    </dgm:pt>
    <dgm:pt modelId="{92A8197C-A9E3-411E-A120-19B656AC2D41}">
      <dgm:prSet/>
      <dgm:spPr/>
      <dgm:t>
        <a:bodyPr/>
        <a:lstStyle/>
        <a:p>
          <a:pPr rtl="0"/>
          <a:r>
            <a:rPr lang="fr-FR" smtClean="0"/>
            <a:t>Surligner les passages les plus importants</a:t>
          </a:r>
          <a:endParaRPr lang="fr-FR"/>
        </a:p>
      </dgm:t>
    </dgm:pt>
    <dgm:pt modelId="{C4E3D0B0-8D99-4D7E-B36D-48482048342D}" type="parTrans" cxnId="{1933479F-3C23-4CD8-9735-23CC92CFE3B2}">
      <dgm:prSet/>
      <dgm:spPr/>
      <dgm:t>
        <a:bodyPr/>
        <a:lstStyle/>
        <a:p>
          <a:endParaRPr lang="fr-FR"/>
        </a:p>
      </dgm:t>
    </dgm:pt>
    <dgm:pt modelId="{25B1A2FB-9D21-4791-A516-9A85F988D489}" type="sibTrans" cxnId="{1933479F-3C23-4CD8-9735-23CC92CFE3B2}">
      <dgm:prSet/>
      <dgm:spPr/>
      <dgm:t>
        <a:bodyPr/>
        <a:lstStyle/>
        <a:p>
          <a:endParaRPr lang="fr-FR"/>
        </a:p>
      </dgm:t>
    </dgm:pt>
    <dgm:pt modelId="{683F1A1E-45DE-4184-827A-88091880AA0B}">
      <dgm:prSet/>
      <dgm:spPr/>
      <dgm:t>
        <a:bodyPr/>
        <a:lstStyle/>
        <a:p>
          <a:pPr rtl="0"/>
          <a:r>
            <a:rPr lang="fr-FR" smtClean="0"/>
            <a:t>Utiliser des acronymes mnémotechniques</a:t>
          </a:r>
          <a:endParaRPr lang="fr-FR"/>
        </a:p>
      </dgm:t>
    </dgm:pt>
    <dgm:pt modelId="{290C7A70-EBD9-46A4-8665-07A84ED49AA3}" type="parTrans" cxnId="{7A12858D-9345-4287-8286-8268E44B29DD}">
      <dgm:prSet/>
      <dgm:spPr/>
      <dgm:t>
        <a:bodyPr/>
        <a:lstStyle/>
        <a:p>
          <a:endParaRPr lang="fr-FR"/>
        </a:p>
      </dgm:t>
    </dgm:pt>
    <dgm:pt modelId="{23FEEE80-B4CB-4FE2-9698-8DBF99CBC34C}" type="sibTrans" cxnId="{7A12858D-9345-4287-8286-8268E44B29DD}">
      <dgm:prSet/>
      <dgm:spPr/>
      <dgm:t>
        <a:bodyPr/>
        <a:lstStyle/>
        <a:p>
          <a:endParaRPr lang="fr-FR"/>
        </a:p>
      </dgm:t>
    </dgm:pt>
    <dgm:pt modelId="{CD99F64C-2E44-45AC-808E-935A312B9E4E}">
      <dgm:prSet/>
      <dgm:spPr/>
      <dgm:t>
        <a:bodyPr/>
        <a:lstStyle/>
        <a:p>
          <a:pPr rtl="0"/>
          <a:r>
            <a:rPr lang="fr-FR" smtClean="0"/>
            <a:t>Utiliser des images mentales</a:t>
          </a:r>
          <a:endParaRPr lang="fr-FR"/>
        </a:p>
      </dgm:t>
    </dgm:pt>
    <dgm:pt modelId="{9344F171-6D9F-4AB7-A8D8-6D7F43882560}" type="parTrans" cxnId="{36CDF11C-E7B9-49DE-8FC2-1C7A0C1B154B}">
      <dgm:prSet/>
      <dgm:spPr/>
      <dgm:t>
        <a:bodyPr/>
        <a:lstStyle/>
        <a:p>
          <a:endParaRPr lang="fr-FR"/>
        </a:p>
      </dgm:t>
    </dgm:pt>
    <dgm:pt modelId="{97D65E5C-283F-4A71-B03C-6D8CFBDC920E}" type="sibTrans" cxnId="{36CDF11C-E7B9-49DE-8FC2-1C7A0C1B154B}">
      <dgm:prSet/>
      <dgm:spPr/>
      <dgm:t>
        <a:bodyPr/>
        <a:lstStyle/>
        <a:p>
          <a:endParaRPr lang="fr-FR"/>
        </a:p>
      </dgm:t>
    </dgm:pt>
    <dgm:pt modelId="{15F93621-4789-4E2E-A10F-4867A42AC22C}">
      <dgm:prSet/>
      <dgm:spPr/>
      <dgm:t>
        <a:bodyPr/>
        <a:lstStyle/>
        <a:p>
          <a:pPr rtl="0"/>
          <a:r>
            <a:rPr lang="fr-FR" smtClean="0"/>
            <a:t>Relire plusieurs fois</a:t>
          </a:r>
          <a:endParaRPr lang="fr-FR"/>
        </a:p>
      </dgm:t>
    </dgm:pt>
    <dgm:pt modelId="{11C30B08-96AF-4DEC-B569-DA51F2E2E4F4}" type="parTrans" cxnId="{FFB963E6-4390-4A1A-B4A3-FBC1C2FC5230}">
      <dgm:prSet/>
      <dgm:spPr/>
      <dgm:t>
        <a:bodyPr/>
        <a:lstStyle/>
        <a:p>
          <a:endParaRPr lang="fr-FR"/>
        </a:p>
      </dgm:t>
    </dgm:pt>
    <dgm:pt modelId="{E6DF344D-9AFC-428D-A1D2-50F5D2454281}" type="sibTrans" cxnId="{FFB963E6-4390-4A1A-B4A3-FBC1C2FC5230}">
      <dgm:prSet/>
      <dgm:spPr/>
      <dgm:t>
        <a:bodyPr/>
        <a:lstStyle/>
        <a:p>
          <a:endParaRPr lang="fr-FR"/>
        </a:p>
      </dgm:t>
    </dgm:pt>
    <dgm:pt modelId="{C049CB99-4DFB-4BF2-9F60-43C87BFAAB52}" type="pres">
      <dgm:prSet presAssocID="{58D8F492-B054-49BC-B2C3-61382E9B429B}" presName="Name0" presStyleCnt="0">
        <dgm:presLayoutVars>
          <dgm:dir/>
          <dgm:animLvl val="lvl"/>
          <dgm:resizeHandles val="exact"/>
        </dgm:presLayoutVars>
      </dgm:prSet>
      <dgm:spPr/>
      <dgm:t>
        <a:bodyPr/>
        <a:lstStyle/>
        <a:p>
          <a:endParaRPr lang="fr-FR"/>
        </a:p>
      </dgm:t>
    </dgm:pt>
    <dgm:pt modelId="{C276BFF0-0E15-4109-88F9-C091D6B9FD72}" type="pres">
      <dgm:prSet presAssocID="{26A1E655-29DC-4171-A4E5-A5C3CAE79D88}" presName="linNode" presStyleCnt="0"/>
      <dgm:spPr/>
    </dgm:pt>
    <dgm:pt modelId="{E511B276-BC35-4CA0-A4C7-904CC99100F3}" type="pres">
      <dgm:prSet presAssocID="{26A1E655-29DC-4171-A4E5-A5C3CAE79D88}" presName="parentText" presStyleLbl="node1" presStyleIdx="0" presStyleCnt="10">
        <dgm:presLayoutVars>
          <dgm:chMax val="1"/>
          <dgm:bulletEnabled val="1"/>
        </dgm:presLayoutVars>
      </dgm:prSet>
      <dgm:spPr/>
      <dgm:t>
        <a:bodyPr/>
        <a:lstStyle/>
        <a:p>
          <a:endParaRPr lang="fr-FR"/>
        </a:p>
      </dgm:t>
    </dgm:pt>
    <dgm:pt modelId="{16C749FD-DDFE-4AF2-A0B1-0D5D696FD37C}" type="pres">
      <dgm:prSet presAssocID="{CFBA3B2F-F22E-4CC7-8F51-26CF4457A0A5}" presName="sp" presStyleCnt="0"/>
      <dgm:spPr/>
    </dgm:pt>
    <dgm:pt modelId="{D98DE5BC-DE55-4B5E-9D14-1A2756A8D9B1}" type="pres">
      <dgm:prSet presAssocID="{2109F562-C641-4D81-B311-2619AEF5689B}" presName="linNode" presStyleCnt="0"/>
      <dgm:spPr/>
    </dgm:pt>
    <dgm:pt modelId="{299B6B0A-07E0-4D48-9CB4-30191CD88A71}" type="pres">
      <dgm:prSet presAssocID="{2109F562-C641-4D81-B311-2619AEF5689B}" presName="parentText" presStyleLbl="node1" presStyleIdx="1" presStyleCnt="10">
        <dgm:presLayoutVars>
          <dgm:chMax val="1"/>
          <dgm:bulletEnabled val="1"/>
        </dgm:presLayoutVars>
      </dgm:prSet>
      <dgm:spPr/>
      <dgm:t>
        <a:bodyPr/>
        <a:lstStyle/>
        <a:p>
          <a:endParaRPr lang="fr-FR"/>
        </a:p>
      </dgm:t>
    </dgm:pt>
    <dgm:pt modelId="{56683C3D-0852-4036-A14B-DD914C263CD9}" type="pres">
      <dgm:prSet presAssocID="{5A17E78A-28F2-4ACF-97B2-D8A5FF71FAB3}" presName="sp" presStyleCnt="0"/>
      <dgm:spPr/>
    </dgm:pt>
    <dgm:pt modelId="{7837BCF7-D3F3-4E8B-9192-DF91FEDFF411}" type="pres">
      <dgm:prSet presAssocID="{B4A4D1E1-7114-485B-80CF-B8FA8876FBF0}" presName="linNode" presStyleCnt="0"/>
      <dgm:spPr/>
    </dgm:pt>
    <dgm:pt modelId="{5D2C0B8E-DC07-4DCD-A8F5-719FDD10A7D3}" type="pres">
      <dgm:prSet presAssocID="{B4A4D1E1-7114-485B-80CF-B8FA8876FBF0}" presName="parentText" presStyleLbl="node1" presStyleIdx="2" presStyleCnt="10">
        <dgm:presLayoutVars>
          <dgm:chMax val="1"/>
          <dgm:bulletEnabled val="1"/>
        </dgm:presLayoutVars>
      </dgm:prSet>
      <dgm:spPr/>
      <dgm:t>
        <a:bodyPr/>
        <a:lstStyle/>
        <a:p>
          <a:endParaRPr lang="fr-FR"/>
        </a:p>
      </dgm:t>
    </dgm:pt>
    <dgm:pt modelId="{CA07023D-8CCF-4FD9-BF8F-AB832FD638DB}" type="pres">
      <dgm:prSet presAssocID="{57DF3A19-2B55-4403-BB95-607C6BFA732C}" presName="sp" presStyleCnt="0"/>
      <dgm:spPr/>
    </dgm:pt>
    <dgm:pt modelId="{6974EC4B-6A10-4982-8E01-906A2F972926}" type="pres">
      <dgm:prSet presAssocID="{9A9F86CF-F8E6-44E9-85E5-A63A233708A2}" presName="linNode" presStyleCnt="0"/>
      <dgm:spPr/>
    </dgm:pt>
    <dgm:pt modelId="{B6B74D8A-B78A-424E-AD36-C8351C1884EB}" type="pres">
      <dgm:prSet presAssocID="{9A9F86CF-F8E6-44E9-85E5-A63A233708A2}" presName="parentText" presStyleLbl="node1" presStyleIdx="3" presStyleCnt="10">
        <dgm:presLayoutVars>
          <dgm:chMax val="1"/>
          <dgm:bulletEnabled val="1"/>
        </dgm:presLayoutVars>
      </dgm:prSet>
      <dgm:spPr/>
      <dgm:t>
        <a:bodyPr/>
        <a:lstStyle/>
        <a:p>
          <a:endParaRPr lang="fr-FR"/>
        </a:p>
      </dgm:t>
    </dgm:pt>
    <dgm:pt modelId="{9E7B0641-9F79-4A71-AADB-C781DED4BC1B}" type="pres">
      <dgm:prSet presAssocID="{2CC6335E-8D55-4D9E-AC6E-E2E508A0B193}" presName="sp" presStyleCnt="0"/>
      <dgm:spPr/>
    </dgm:pt>
    <dgm:pt modelId="{12E34B42-D072-4DC4-AF1A-3960F49BD8F6}" type="pres">
      <dgm:prSet presAssocID="{CBDA951A-F045-4E0A-A3DC-CEFBBE031FAD}" presName="linNode" presStyleCnt="0"/>
      <dgm:spPr/>
    </dgm:pt>
    <dgm:pt modelId="{E7819A82-1D45-42A7-B821-EDF52D16FEA9}" type="pres">
      <dgm:prSet presAssocID="{CBDA951A-F045-4E0A-A3DC-CEFBBE031FAD}" presName="parentText" presStyleLbl="node1" presStyleIdx="4" presStyleCnt="10">
        <dgm:presLayoutVars>
          <dgm:chMax val="1"/>
          <dgm:bulletEnabled val="1"/>
        </dgm:presLayoutVars>
      </dgm:prSet>
      <dgm:spPr/>
      <dgm:t>
        <a:bodyPr/>
        <a:lstStyle/>
        <a:p>
          <a:endParaRPr lang="fr-FR"/>
        </a:p>
      </dgm:t>
    </dgm:pt>
    <dgm:pt modelId="{D91CDB00-4806-4265-B5F6-05C135234955}" type="pres">
      <dgm:prSet presAssocID="{AFAFF87F-445A-41CD-A860-B3771BE142E4}" presName="sp" presStyleCnt="0"/>
      <dgm:spPr/>
    </dgm:pt>
    <dgm:pt modelId="{A909C5E0-7C65-4C42-B39C-C28E1F09C9AA}" type="pres">
      <dgm:prSet presAssocID="{B0301B15-AFAA-4474-91CF-62317392536B}" presName="linNode" presStyleCnt="0"/>
      <dgm:spPr/>
    </dgm:pt>
    <dgm:pt modelId="{853866B5-CD8B-4A39-82F7-1BEB9AF08C73}" type="pres">
      <dgm:prSet presAssocID="{B0301B15-AFAA-4474-91CF-62317392536B}" presName="parentText" presStyleLbl="node1" presStyleIdx="5" presStyleCnt="10">
        <dgm:presLayoutVars>
          <dgm:chMax val="1"/>
          <dgm:bulletEnabled val="1"/>
        </dgm:presLayoutVars>
      </dgm:prSet>
      <dgm:spPr/>
      <dgm:t>
        <a:bodyPr/>
        <a:lstStyle/>
        <a:p>
          <a:endParaRPr lang="fr-FR"/>
        </a:p>
      </dgm:t>
    </dgm:pt>
    <dgm:pt modelId="{DC8F5D84-BCDF-49A6-ADB8-6DB1FF925417}" type="pres">
      <dgm:prSet presAssocID="{44737824-F660-43FB-9787-415052BFE604}" presName="sp" presStyleCnt="0"/>
      <dgm:spPr/>
    </dgm:pt>
    <dgm:pt modelId="{A3884B41-8A6F-4E94-8EA1-E6FCDE7B80A1}" type="pres">
      <dgm:prSet presAssocID="{92A8197C-A9E3-411E-A120-19B656AC2D41}" presName="linNode" presStyleCnt="0"/>
      <dgm:spPr/>
    </dgm:pt>
    <dgm:pt modelId="{3BD2DDE9-A7AD-4987-9EC6-221A85D69A33}" type="pres">
      <dgm:prSet presAssocID="{92A8197C-A9E3-411E-A120-19B656AC2D41}" presName="parentText" presStyleLbl="node1" presStyleIdx="6" presStyleCnt="10">
        <dgm:presLayoutVars>
          <dgm:chMax val="1"/>
          <dgm:bulletEnabled val="1"/>
        </dgm:presLayoutVars>
      </dgm:prSet>
      <dgm:spPr/>
      <dgm:t>
        <a:bodyPr/>
        <a:lstStyle/>
        <a:p>
          <a:endParaRPr lang="fr-FR"/>
        </a:p>
      </dgm:t>
    </dgm:pt>
    <dgm:pt modelId="{71FF6211-6AF1-4A8A-B79A-5D47C3B24571}" type="pres">
      <dgm:prSet presAssocID="{25B1A2FB-9D21-4791-A516-9A85F988D489}" presName="sp" presStyleCnt="0"/>
      <dgm:spPr/>
    </dgm:pt>
    <dgm:pt modelId="{D9FFF745-3C2C-4570-913F-B415B29F8019}" type="pres">
      <dgm:prSet presAssocID="{683F1A1E-45DE-4184-827A-88091880AA0B}" presName="linNode" presStyleCnt="0"/>
      <dgm:spPr/>
    </dgm:pt>
    <dgm:pt modelId="{F25A20D4-8C21-480F-8B71-7130158DA14D}" type="pres">
      <dgm:prSet presAssocID="{683F1A1E-45DE-4184-827A-88091880AA0B}" presName="parentText" presStyleLbl="node1" presStyleIdx="7" presStyleCnt="10">
        <dgm:presLayoutVars>
          <dgm:chMax val="1"/>
          <dgm:bulletEnabled val="1"/>
        </dgm:presLayoutVars>
      </dgm:prSet>
      <dgm:spPr/>
      <dgm:t>
        <a:bodyPr/>
        <a:lstStyle/>
        <a:p>
          <a:endParaRPr lang="fr-FR"/>
        </a:p>
      </dgm:t>
    </dgm:pt>
    <dgm:pt modelId="{54B2C884-15EF-41A6-99B1-3778D5186D43}" type="pres">
      <dgm:prSet presAssocID="{23FEEE80-B4CB-4FE2-9698-8DBF99CBC34C}" presName="sp" presStyleCnt="0"/>
      <dgm:spPr/>
    </dgm:pt>
    <dgm:pt modelId="{123499EA-62E6-43C3-8AF0-09F5CCD54269}" type="pres">
      <dgm:prSet presAssocID="{CD99F64C-2E44-45AC-808E-935A312B9E4E}" presName="linNode" presStyleCnt="0"/>
      <dgm:spPr/>
    </dgm:pt>
    <dgm:pt modelId="{552CC9D7-3226-40C7-A578-6CC795496956}" type="pres">
      <dgm:prSet presAssocID="{CD99F64C-2E44-45AC-808E-935A312B9E4E}" presName="parentText" presStyleLbl="node1" presStyleIdx="8" presStyleCnt="10">
        <dgm:presLayoutVars>
          <dgm:chMax val="1"/>
          <dgm:bulletEnabled val="1"/>
        </dgm:presLayoutVars>
      </dgm:prSet>
      <dgm:spPr/>
      <dgm:t>
        <a:bodyPr/>
        <a:lstStyle/>
        <a:p>
          <a:endParaRPr lang="fr-FR"/>
        </a:p>
      </dgm:t>
    </dgm:pt>
    <dgm:pt modelId="{B41BF8EF-BBBD-4D9E-9907-68CCB10A8B5E}" type="pres">
      <dgm:prSet presAssocID="{97D65E5C-283F-4A71-B03C-6D8CFBDC920E}" presName="sp" presStyleCnt="0"/>
      <dgm:spPr/>
    </dgm:pt>
    <dgm:pt modelId="{7C934976-8AFE-4951-B176-E359FF6AAC9C}" type="pres">
      <dgm:prSet presAssocID="{15F93621-4789-4E2E-A10F-4867A42AC22C}" presName="linNode" presStyleCnt="0"/>
      <dgm:spPr/>
    </dgm:pt>
    <dgm:pt modelId="{A46873FE-1082-4CF8-8220-822B82F2B05A}" type="pres">
      <dgm:prSet presAssocID="{15F93621-4789-4E2E-A10F-4867A42AC22C}" presName="parentText" presStyleLbl="node1" presStyleIdx="9" presStyleCnt="10">
        <dgm:presLayoutVars>
          <dgm:chMax val="1"/>
          <dgm:bulletEnabled val="1"/>
        </dgm:presLayoutVars>
      </dgm:prSet>
      <dgm:spPr/>
      <dgm:t>
        <a:bodyPr/>
        <a:lstStyle/>
        <a:p>
          <a:endParaRPr lang="fr-FR"/>
        </a:p>
      </dgm:t>
    </dgm:pt>
  </dgm:ptLst>
  <dgm:cxnLst>
    <dgm:cxn modelId="{36CDF11C-E7B9-49DE-8FC2-1C7A0C1B154B}" srcId="{58D8F492-B054-49BC-B2C3-61382E9B429B}" destId="{CD99F64C-2E44-45AC-808E-935A312B9E4E}" srcOrd="8" destOrd="0" parTransId="{9344F171-6D9F-4AB7-A8D8-6D7F43882560}" sibTransId="{97D65E5C-283F-4A71-B03C-6D8CFBDC920E}"/>
    <dgm:cxn modelId="{EFA54053-A109-4692-B6D2-74A72CB2179B}" type="presOf" srcId="{92A8197C-A9E3-411E-A120-19B656AC2D41}" destId="{3BD2DDE9-A7AD-4987-9EC6-221A85D69A33}" srcOrd="0" destOrd="0" presId="urn:microsoft.com/office/officeart/2005/8/layout/vList5"/>
    <dgm:cxn modelId="{318AECA8-EDFF-4774-931D-4F2B26E590C4}" type="presOf" srcId="{58D8F492-B054-49BC-B2C3-61382E9B429B}" destId="{C049CB99-4DFB-4BF2-9F60-43C87BFAAB52}" srcOrd="0" destOrd="0" presId="urn:microsoft.com/office/officeart/2005/8/layout/vList5"/>
    <dgm:cxn modelId="{BCB11E44-993E-480B-B229-6D2897C13160}" type="presOf" srcId="{CD99F64C-2E44-45AC-808E-935A312B9E4E}" destId="{552CC9D7-3226-40C7-A578-6CC795496956}" srcOrd="0" destOrd="0" presId="urn:microsoft.com/office/officeart/2005/8/layout/vList5"/>
    <dgm:cxn modelId="{E5A31B86-44DB-4B5C-BD03-BE96454EB7E6}" type="presOf" srcId="{26A1E655-29DC-4171-A4E5-A5C3CAE79D88}" destId="{E511B276-BC35-4CA0-A4C7-904CC99100F3}" srcOrd="0" destOrd="0" presId="urn:microsoft.com/office/officeart/2005/8/layout/vList5"/>
    <dgm:cxn modelId="{D7B6DC75-1C1B-4C29-8468-2B7754C35CAC}" type="presOf" srcId="{683F1A1E-45DE-4184-827A-88091880AA0B}" destId="{F25A20D4-8C21-480F-8B71-7130158DA14D}" srcOrd="0" destOrd="0" presId="urn:microsoft.com/office/officeart/2005/8/layout/vList5"/>
    <dgm:cxn modelId="{D4B9D8AC-C01F-4343-8EF9-342F8C157723}" srcId="{58D8F492-B054-49BC-B2C3-61382E9B429B}" destId="{CBDA951A-F045-4E0A-A3DC-CEFBBE031FAD}" srcOrd="4" destOrd="0" parTransId="{07EAA318-2AA7-4AB9-95FD-FCF9C6A206BA}" sibTransId="{AFAFF87F-445A-41CD-A860-B3771BE142E4}"/>
    <dgm:cxn modelId="{34D14364-34C9-41F6-9ED0-963D4D794EE7}" srcId="{58D8F492-B054-49BC-B2C3-61382E9B429B}" destId="{B4A4D1E1-7114-485B-80CF-B8FA8876FBF0}" srcOrd="2" destOrd="0" parTransId="{2AA85F88-059E-4B91-A306-C9015BD359C4}" sibTransId="{57DF3A19-2B55-4403-BB95-607C6BFA732C}"/>
    <dgm:cxn modelId="{FFB963E6-4390-4A1A-B4A3-FBC1C2FC5230}" srcId="{58D8F492-B054-49BC-B2C3-61382E9B429B}" destId="{15F93621-4789-4E2E-A10F-4867A42AC22C}" srcOrd="9" destOrd="0" parTransId="{11C30B08-96AF-4DEC-B569-DA51F2E2E4F4}" sibTransId="{E6DF344D-9AFC-428D-A1D2-50F5D2454281}"/>
    <dgm:cxn modelId="{9007A406-936B-4604-A9C9-C563B2D8B83B}" srcId="{58D8F492-B054-49BC-B2C3-61382E9B429B}" destId="{26A1E655-29DC-4171-A4E5-A5C3CAE79D88}" srcOrd="0" destOrd="0" parTransId="{2FCE6287-5280-4049-AA50-5047A092881A}" sibTransId="{CFBA3B2F-F22E-4CC7-8F51-26CF4457A0A5}"/>
    <dgm:cxn modelId="{E5E18B33-622D-41A7-B054-68B9A3043994}" type="presOf" srcId="{B4A4D1E1-7114-485B-80CF-B8FA8876FBF0}" destId="{5D2C0B8E-DC07-4DCD-A8F5-719FDD10A7D3}" srcOrd="0" destOrd="0" presId="urn:microsoft.com/office/officeart/2005/8/layout/vList5"/>
    <dgm:cxn modelId="{95780032-9912-4D30-8A5B-33BA75F58959}" type="presOf" srcId="{CBDA951A-F045-4E0A-A3DC-CEFBBE031FAD}" destId="{E7819A82-1D45-42A7-B821-EDF52D16FEA9}" srcOrd="0" destOrd="0" presId="urn:microsoft.com/office/officeart/2005/8/layout/vList5"/>
    <dgm:cxn modelId="{70D1EB3E-3E6F-44EF-B609-1BD2109DF658}" type="presOf" srcId="{B0301B15-AFAA-4474-91CF-62317392536B}" destId="{853866B5-CD8B-4A39-82F7-1BEB9AF08C73}" srcOrd="0" destOrd="0" presId="urn:microsoft.com/office/officeart/2005/8/layout/vList5"/>
    <dgm:cxn modelId="{261898B5-8D68-4A89-A536-999579A03D92}" srcId="{58D8F492-B054-49BC-B2C3-61382E9B429B}" destId="{2109F562-C641-4D81-B311-2619AEF5689B}" srcOrd="1" destOrd="0" parTransId="{DF8EED01-3E1C-4AAC-A6F1-37058CEFEFA0}" sibTransId="{5A17E78A-28F2-4ACF-97B2-D8A5FF71FAB3}"/>
    <dgm:cxn modelId="{1933479F-3C23-4CD8-9735-23CC92CFE3B2}" srcId="{58D8F492-B054-49BC-B2C3-61382E9B429B}" destId="{92A8197C-A9E3-411E-A120-19B656AC2D41}" srcOrd="6" destOrd="0" parTransId="{C4E3D0B0-8D99-4D7E-B36D-48482048342D}" sibTransId="{25B1A2FB-9D21-4791-A516-9A85F988D489}"/>
    <dgm:cxn modelId="{3B01F9C7-CD50-4B19-ACB2-9E7D1D332224}" type="presOf" srcId="{2109F562-C641-4D81-B311-2619AEF5689B}" destId="{299B6B0A-07E0-4D48-9CB4-30191CD88A71}" srcOrd="0" destOrd="0" presId="urn:microsoft.com/office/officeart/2005/8/layout/vList5"/>
    <dgm:cxn modelId="{3A92973F-DB19-4D88-9BA2-444DF04B2182}" srcId="{58D8F492-B054-49BC-B2C3-61382E9B429B}" destId="{B0301B15-AFAA-4474-91CF-62317392536B}" srcOrd="5" destOrd="0" parTransId="{BB0FE388-3F46-41C0-869F-AD7C3DE39B7A}" sibTransId="{44737824-F660-43FB-9787-415052BFE604}"/>
    <dgm:cxn modelId="{E42B8F56-6011-4023-958F-CC782052C883}" srcId="{58D8F492-B054-49BC-B2C3-61382E9B429B}" destId="{9A9F86CF-F8E6-44E9-85E5-A63A233708A2}" srcOrd="3" destOrd="0" parTransId="{42C69DB1-D48C-49BF-9ADC-7F71BBBDCD0A}" sibTransId="{2CC6335E-8D55-4D9E-AC6E-E2E508A0B193}"/>
    <dgm:cxn modelId="{7A12858D-9345-4287-8286-8268E44B29DD}" srcId="{58D8F492-B054-49BC-B2C3-61382E9B429B}" destId="{683F1A1E-45DE-4184-827A-88091880AA0B}" srcOrd="7" destOrd="0" parTransId="{290C7A70-EBD9-46A4-8665-07A84ED49AA3}" sibTransId="{23FEEE80-B4CB-4FE2-9698-8DBF99CBC34C}"/>
    <dgm:cxn modelId="{D043F5CA-BE3A-4880-BA6A-843E5E5277D5}" type="presOf" srcId="{15F93621-4789-4E2E-A10F-4867A42AC22C}" destId="{A46873FE-1082-4CF8-8220-822B82F2B05A}" srcOrd="0" destOrd="0" presId="urn:microsoft.com/office/officeart/2005/8/layout/vList5"/>
    <dgm:cxn modelId="{F68DDB1F-B31D-493D-83F2-ED5E5A249E2B}" type="presOf" srcId="{9A9F86CF-F8E6-44E9-85E5-A63A233708A2}" destId="{B6B74D8A-B78A-424E-AD36-C8351C1884EB}" srcOrd="0" destOrd="0" presId="urn:microsoft.com/office/officeart/2005/8/layout/vList5"/>
    <dgm:cxn modelId="{7745F34F-0654-4C31-8B67-027824936483}" type="presParOf" srcId="{C049CB99-4DFB-4BF2-9F60-43C87BFAAB52}" destId="{C276BFF0-0E15-4109-88F9-C091D6B9FD72}" srcOrd="0" destOrd="0" presId="urn:microsoft.com/office/officeart/2005/8/layout/vList5"/>
    <dgm:cxn modelId="{41BE3164-0598-4292-ADE7-9D5B236D1B91}" type="presParOf" srcId="{C276BFF0-0E15-4109-88F9-C091D6B9FD72}" destId="{E511B276-BC35-4CA0-A4C7-904CC99100F3}" srcOrd="0" destOrd="0" presId="urn:microsoft.com/office/officeart/2005/8/layout/vList5"/>
    <dgm:cxn modelId="{6242E73B-5BAD-43D7-B349-A2EE0C235619}" type="presParOf" srcId="{C049CB99-4DFB-4BF2-9F60-43C87BFAAB52}" destId="{16C749FD-DDFE-4AF2-A0B1-0D5D696FD37C}" srcOrd="1" destOrd="0" presId="urn:microsoft.com/office/officeart/2005/8/layout/vList5"/>
    <dgm:cxn modelId="{8763B6DD-5F06-4198-8B88-E19563F34E3A}" type="presParOf" srcId="{C049CB99-4DFB-4BF2-9F60-43C87BFAAB52}" destId="{D98DE5BC-DE55-4B5E-9D14-1A2756A8D9B1}" srcOrd="2" destOrd="0" presId="urn:microsoft.com/office/officeart/2005/8/layout/vList5"/>
    <dgm:cxn modelId="{BC735549-31E5-4904-A1FC-285B2D8F1C73}" type="presParOf" srcId="{D98DE5BC-DE55-4B5E-9D14-1A2756A8D9B1}" destId="{299B6B0A-07E0-4D48-9CB4-30191CD88A71}" srcOrd="0" destOrd="0" presId="urn:microsoft.com/office/officeart/2005/8/layout/vList5"/>
    <dgm:cxn modelId="{2843B32C-5C08-486E-95EB-E8CD07069E5F}" type="presParOf" srcId="{C049CB99-4DFB-4BF2-9F60-43C87BFAAB52}" destId="{56683C3D-0852-4036-A14B-DD914C263CD9}" srcOrd="3" destOrd="0" presId="urn:microsoft.com/office/officeart/2005/8/layout/vList5"/>
    <dgm:cxn modelId="{8DD7E6D0-94C1-4CBA-AF8C-399EF7D83535}" type="presParOf" srcId="{C049CB99-4DFB-4BF2-9F60-43C87BFAAB52}" destId="{7837BCF7-D3F3-4E8B-9192-DF91FEDFF411}" srcOrd="4" destOrd="0" presId="urn:microsoft.com/office/officeart/2005/8/layout/vList5"/>
    <dgm:cxn modelId="{3A056DBB-00C7-49E0-BC1B-10BDA5518027}" type="presParOf" srcId="{7837BCF7-D3F3-4E8B-9192-DF91FEDFF411}" destId="{5D2C0B8E-DC07-4DCD-A8F5-719FDD10A7D3}" srcOrd="0" destOrd="0" presId="urn:microsoft.com/office/officeart/2005/8/layout/vList5"/>
    <dgm:cxn modelId="{98E5981B-7F0E-4032-8A6E-A88F264F9F04}" type="presParOf" srcId="{C049CB99-4DFB-4BF2-9F60-43C87BFAAB52}" destId="{CA07023D-8CCF-4FD9-BF8F-AB832FD638DB}" srcOrd="5" destOrd="0" presId="urn:microsoft.com/office/officeart/2005/8/layout/vList5"/>
    <dgm:cxn modelId="{C095C106-7726-466C-B64D-307EE20FAA4B}" type="presParOf" srcId="{C049CB99-4DFB-4BF2-9F60-43C87BFAAB52}" destId="{6974EC4B-6A10-4982-8E01-906A2F972926}" srcOrd="6" destOrd="0" presId="urn:microsoft.com/office/officeart/2005/8/layout/vList5"/>
    <dgm:cxn modelId="{4EF1650B-FA5D-4239-952D-66C33D18E0F1}" type="presParOf" srcId="{6974EC4B-6A10-4982-8E01-906A2F972926}" destId="{B6B74D8A-B78A-424E-AD36-C8351C1884EB}" srcOrd="0" destOrd="0" presId="urn:microsoft.com/office/officeart/2005/8/layout/vList5"/>
    <dgm:cxn modelId="{AD39F3BB-53EA-4B7D-ACEB-E50432B54817}" type="presParOf" srcId="{C049CB99-4DFB-4BF2-9F60-43C87BFAAB52}" destId="{9E7B0641-9F79-4A71-AADB-C781DED4BC1B}" srcOrd="7" destOrd="0" presId="urn:microsoft.com/office/officeart/2005/8/layout/vList5"/>
    <dgm:cxn modelId="{976343A4-BB6D-4466-BF21-AEE9F10853EE}" type="presParOf" srcId="{C049CB99-4DFB-4BF2-9F60-43C87BFAAB52}" destId="{12E34B42-D072-4DC4-AF1A-3960F49BD8F6}" srcOrd="8" destOrd="0" presId="urn:microsoft.com/office/officeart/2005/8/layout/vList5"/>
    <dgm:cxn modelId="{9DA92896-675A-4371-BFB7-D562180FDFD3}" type="presParOf" srcId="{12E34B42-D072-4DC4-AF1A-3960F49BD8F6}" destId="{E7819A82-1D45-42A7-B821-EDF52D16FEA9}" srcOrd="0" destOrd="0" presId="urn:microsoft.com/office/officeart/2005/8/layout/vList5"/>
    <dgm:cxn modelId="{0869CD68-265D-406A-A9F1-E91644F8EEA1}" type="presParOf" srcId="{C049CB99-4DFB-4BF2-9F60-43C87BFAAB52}" destId="{D91CDB00-4806-4265-B5F6-05C135234955}" srcOrd="9" destOrd="0" presId="urn:microsoft.com/office/officeart/2005/8/layout/vList5"/>
    <dgm:cxn modelId="{F8DEC28F-9383-4C2B-8E19-B00913D6349A}" type="presParOf" srcId="{C049CB99-4DFB-4BF2-9F60-43C87BFAAB52}" destId="{A909C5E0-7C65-4C42-B39C-C28E1F09C9AA}" srcOrd="10" destOrd="0" presId="urn:microsoft.com/office/officeart/2005/8/layout/vList5"/>
    <dgm:cxn modelId="{03D360E1-BA7D-4C8A-9457-52BB9EEF33F9}" type="presParOf" srcId="{A909C5E0-7C65-4C42-B39C-C28E1F09C9AA}" destId="{853866B5-CD8B-4A39-82F7-1BEB9AF08C73}" srcOrd="0" destOrd="0" presId="urn:microsoft.com/office/officeart/2005/8/layout/vList5"/>
    <dgm:cxn modelId="{5F2906F1-169B-4D5D-90EA-2576405912E4}" type="presParOf" srcId="{C049CB99-4DFB-4BF2-9F60-43C87BFAAB52}" destId="{DC8F5D84-BCDF-49A6-ADB8-6DB1FF925417}" srcOrd="11" destOrd="0" presId="urn:microsoft.com/office/officeart/2005/8/layout/vList5"/>
    <dgm:cxn modelId="{6C4A1A13-4D41-4845-B0B5-63904BFB5064}" type="presParOf" srcId="{C049CB99-4DFB-4BF2-9F60-43C87BFAAB52}" destId="{A3884B41-8A6F-4E94-8EA1-E6FCDE7B80A1}" srcOrd="12" destOrd="0" presId="urn:microsoft.com/office/officeart/2005/8/layout/vList5"/>
    <dgm:cxn modelId="{80C3EF75-622F-4C3F-B796-23F5A8311953}" type="presParOf" srcId="{A3884B41-8A6F-4E94-8EA1-E6FCDE7B80A1}" destId="{3BD2DDE9-A7AD-4987-9EC6-221A85D69A33}" srcOrd="0" destOrd="0" presId="urn:microsoft.com/office/officeart/2005/8/layout/vList5"/>
    <dgm:cxn modelId="{4FCEC9F5-A9B1-43AC-A3DD-3805FADBABE4}" type="presParOf" srcId="{C049CB99-4DFB-4BF2-9F60-43C87BFAAB52}" destId="{71FF6211-6AF1-4A8A-B79A-5D47C3B24571}" srcOrd="13" destOrd="0" presId="urn:microsoft.com/office/officeart/2005/8/layout/vList5"/>
    <dgm:cxn modelId="{C96ACB84-1615-4D93-9110-BB6F6CDF85A6}" type="presParOf" srcId="{C049CB99-4DFB-4BF2-9F60-43C87BFAAB52}" destId="{D9FFF745-3C2C-4570-913F-B415B29F8019}" srcOrd="14" destOrd="0" presId="urn:microsoft.com/office/officeart/2005/8/layout/vList5"/>
    <dgm:cxn modelId="{7293E906-805A-4223-8B1B-D5FE58685A5C}" type="presParOf" srcId="{D9FFF745-3C2C-4570-913F-B415B29F8019}" destId="{F25A20D4-8C21-480F-8B71-7130158DA14D}" srcOrd="0" destOrd="0" presId="urn:microsoft.com/office/officeart/2005/8/layout/vList5"/>
    <dgm:cxn modelId="{F3EB6F34-8711-4F8B-AB7A-73896FAFC92F}" type="presParOf" srcId="{C049CB99-4DFB-4BF2-9F60-43C87BFAAB52}" destId="{54B2C884-15EF-41A6-99B1-3778D5186D43}" srcOrd="15" destOrd="0" presId="urn:microsoft.com/office/officeart/2005/8/layout/vList5"/>
    <dgm:cxn modelId="{5E7B976B-DC61-4F01-9341-7A0AB940C067}" type="presParOf" srcId="{C049CB99-4DFB-4BF2-9F60-43C87BFAAB52}" destId="{123499EA-62E6-43C3-8AF0-09F5CCD54269}" srcOrd="16" destOrd="0" presId="urn:microsoft.com/office/officeart/2005/8/layout/vList5"/>
    <dgm:cxn modelId="{BA22D98D-10A6-4860-B181-CCF983B2599F}" type="presParOf" srcId="{123499EA-62E6-43C3-8AF0-09F5CCD54269}" destId="{552CC9D7-3226-40C7-A578-6CC795496956}" srcOrd="0" destOrd="0" presId="urn:microsoft.com/office/officeart/2005/8/layout/vList5"/>
    <dgm:cxn modelId="{169FD2FC-1C5A-43FC-9414-349F075CD2D9}" type="presParOf" srcId="{C049CB99-4DFB-4BF2-9F60-43C87BFAAB52}" destId="{B41BF8EF-BBBD-4D9E-9907-68CCB10A8B5E}" srcOrd="17" destOrd="0" presId="urn:microsoft.com/office/officeart/2005/8/layout/vList5"/>
    <dgm:cxn modelId="{2B6E17B0-DCAF-424B-8274-F0CF53EBDDA6}" type="presParOf" srcId="{C049CB99-4DFB-4BF2-9F60-43C87BFAAB52}" destId="{7C934976-8AFE-4951-B176-E359FF6AAC9C}" srcOrd="18" destOrd="0" presId="urn:microsoft.com/office/officeart/2005/8/layout/vList5"/>
    <dgm:cxn modelId="{BA17764B-4434-440B-9AF8-272AF99E1332}" type="presParOf" srcId="{7C934976-8AFE-4951-B176-E359FF6AAC9C}" destId="{A46873FE-1082-4CF8-8220-822B82F2B05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1B276-BC35-4CA0-A4C7-904CC99100F3}">
      <dsp:nvSpPr>
        <dsp:cNvPr id="0" name=""/>
        <dsp:cNvSpPr/>
      </dsp:nvSpPr>
      <dsp:spPr>
        <a:xfrm>
          <a:off x="1438655" y="2392"/>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Se tester</a:t>
          </a:r>
          <a:endParaRPr lang="fr-FR" sz="1100" kern="1200"/>
        </a:p>
      </dsp:txBody>
      <dsp:txXfrm>
        <a:off x="1457608" y="21345"/>
        <a:ext cx="1580582" cy="350347"/>
      </dsp:txXfrm>
    </dsp:sp>
    <dsp:sp modelId="{299B6B0A-07E0-4D48-9CB4-30191CD88A71}">
      <dsp:nvSpPr>
        <dsp:cNvPr id="0" name=""/>
        <dsp:cNvSpPr/>
      </dsp:nvSpPr>
      <dsp:spPr>
        <a:xfrm>
          <a:off x="1438655" y="410058"/>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Etaler les révisions dans le temps</a:t>
          </a:r>
          <a:endParaRPr lang="fr-FR" sz="1100" kern="1200"/>
        </a:p>
      </dsp:txBody>
      <dsp:txXfrm>
        <a:off x="1457608" y="429011"/>
        <a:ext cx="1580582" cy="350347"/>
      </dsp:txXfrm>
    </dsp:sp>
    <dsp:sp modelId="{5D2C0B8E-DC07-4DCD-A8F5-719FDD10A7D3}">
      <dsp:nvSpPr>
        <dsp:cNvPr id="0" name=""/>
        <dsp:cNvSpPr/>
      </dsp:nvSpPr>
      <dsp:spPr>
        <a:xfrm>
          <a:off x="1438655" y="817724"/>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Alterner les contenus à réviser</a:t>
          </a:r>
          <a:endParaRPr lang="fr-FR" sz="1100" kern="1200"/>
        </a:p>
      </dsp:txBody>
      <dsp:txXfrm>
        <a:off x="1457608" y="836677"/>
        <a:ext cx="1580582" cy="350347"/>
      </dsp:txXfrm>
    </dsp:sp>
    <dsp:sp modelId="{B6B74D8A-B78A-424E-AD36-C8351C1884EB}">
      <dsp:nvSpPr>
        <dsp:cNvPr id="0" name=""/>
        <dsp:cNvSpPr/>
      </dsp:nvSpPr>
      <dsp:spPr>
        <a:xfrm>
          <a:off x="1438655" y="1225390"/>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dirty="0" smtClean="0"/>
            <a:t>Elaborer sur les contenus d'apprentissage</a:t>
          </a:r>
          <a:endParaRPr lang="fr-FR" sz="1100" kern="1200" dirty="0"/>
        </a:p>
      </dsp:txBody>
      <dsp:txXfrm>
        <a:off x="1457608" y="1244343"/>
        <a:ext cx="1580582" cy="350347"/>
      </dsp:txXfrm>
    </dsp:sp>
    <dsp:sp modelId="{E7819A82-1D45-42A7-B821-EDF52D16FEA9}">
      <dsp:nvSpPr>
        <dsp:cNvPr id="0" name=""/>
        <dsp:cNvSpPr/>
      </dsp:nvSpPr>
      <dsp:spPr>
        <a:xfrm>
          <a:off x="1438655" y="1633056"/>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S'expliquer les contenus d'apprentissage</a:t>
          </a:r>
          <a:endParaRPr lang="fr-FR" sz="1100" kern="1200"/>
        </a:p>
      </dsp:txBody>
      <dsp:txXfrm>
        <a:off x="1457608" y="1652009"/>
        <a:ext cx="1580582" cy="350347"/>
      </dsp:txXfrm>
    </dsp:sp>
    <dsp:sp modelId="{853866B5-CD8B-4A39-82F7-1BEB9AF08C73}">
      <dsp:nvSpPr>
        <dsp:cNvPr id="0" name=""/>
        <dsp:cNvSpPr/>
      </dsp:nvSpPr>
      <dsp:spPr>
        <a:xfrm>
          <a:off x="1438655" y="2040722"/>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Résumer les contenus d'apprentissage</a:t>
          </a:r>
          <a:endParaRPr lang="fr-FR" sz="1100" kern="1200"/>
        </a:p>
      </dsp:txBody>
      <dsp:txXfrm>
        <a:off x="1457608" y="2059675"/>
        <a:ext cx="1580582" cy="350347"/>
      </dsp:txXfrm>
    </dsp:sp>
    <dsp:sp modelId="{3BD2DDE9-A7AD-4987-9EC6-221A85D69A33}">
      <dsp:nvSpPr>
        <dsp:cNvPr id="0" name=""/>
        <dsp:cNvSpPr/>
      </dsp:nvSpPr>
      <dsp:spPr>
        <a:xfrm>
          <a:off x="1438655" y="2448388"/>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Surligner les passages les plus importants</a:t>
          </a:r>
          <a:endParaRPr lang="fr-FR" sz="1100" kern="1200"/>
        </a:p>
      </dsp:txBody>
      <dsp:txXfrm>
        <a:off x="1457608" y="2467341"/>
        <a:ext cx="1580582" cy="350347"/>
      </dsp:txXfrm>
    </dsp:sp>
    <dsp:sp modelId="{F25A20D4-8C21-480F-8B71-7130158DA14D}">
      <dsp:nvSpPr>
        <dsp:cNvPr id="0" name=""/>
        <dsp:cNvSpPr/>
      </dsp:nvSpPr>
      <dsp:spPr>
        <a:xfrm>
          <a:off x="1438655" y="2856054"/>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Utiliser des acronymes mnémotechniques</a:t>
          </a:r>
          <a:endParaRPr lang="fr-FR" sz="1100" kern="1200"/>
        </a:p>
      </dsp:txBody>
      <dsp:txXfrm>
        <a:off x="1457608" y="2875007"/>
        <a:ext cx="1580582" cy="350347"/>
      </dsp:txXfrm>
    </dsp:sp>
    <dsp:sp modelId="{552CC9D7-3226-40C7-A578-6CC795496956}">
      <dsp:nvSpPr>
        <dsp:cNvPr id="0" name=""/>
        <dsp:cNvSpPr/>
      </dsp:nvSpPr>
      <dsp:spPr>
        <a:xfrm>
          <a:off x="1438655" y="3263720"/>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Utiliser des images mentales</a:t>
          </a:r>
          <a:endParaRPr lang="fr-FR" sz="1100" kern="1200"/>
        </a:p>
      </dsp:txBody>
      <dsp:txXfrm>
        <a:off x="1457608" y="3282673"/>
        <a:ext cx="1580582" cy="350347"/>
      </dsp:txXfrm>
    </dsp:sp>
    <dsp:sp modelId="{A46873FE-1082-4CF8-8220-822B82F2B05A}">
      <dsp:nvSpPr>
        <dsp:cNvPr id="0" name=""/>
        <dsp:cNvSpPr/>
      </dsp:nvSpPr>
      <dsp:spPr>
        <a:xfrm>
          <a:off x="1438655" y="3671386"/>
          <a:ext cx="1618488" cy="3882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fr-FR" sz="1100" kern="1200" smtClean="0"/>
            <a:t>Relire plusieurs fois</a:t>
          </a:r>
          <a:endParaRPr lang="fr-FR" sz="1100" kern="1200"/>
        </a:p>
      </dsp:txBody>
      <dsp:txXfrm>
        <a:off x="1457608" y="3690339"/>
        <a:ext cx="1580582" cy="35034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S PGothic" charset="0"/>
                <a:cs typeface="MS PGothic" charset="0"/>
              </a:defRPr>
            </a:lvl1pPr>
          </a:lstStyle>
          <a:p>
            <a:pPr>
              <a:defRPr/>
            </a:pPr>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fld id="{BA5A015D-5185-405E-A2FD-7BE737C20A15}" type="datetime1">
              <a:rPr lang="fr-FR" altLang="fr-FR"/>
              <a:pPr>
                <a:defRPr/>
              </a:pPr>
              <a:t>06/11/2023</a:t>
            </a:fld>
            <a:endParaRPr lang="fr-FR" alt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S PGothic" charset="0"/>
                <a:cs typeface="MS PGothic" charset="0"/>
              </a:defRPr>
            </a:lvl1pPr>
          </a:lstStyle>
          <a:p>
            <a:pPr>
              <a:defRPr/>
            </a:pPr>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BD7F7768-0477-471F-9395-812179996BB8}" type="slidenum">
              <a:rPr lang="fr-FR" altLang="fr-FR"/>
              <a:pPr>
                <a:defRPr/>
              </a:pPr>
              <a:t>‹N°›</a:t>
            </a:fld>
            <a:endParaRPr lang="fr-FR" altLang="fr-FR"/>
          </a:p>
        </p:txBody>
      </p:sp>
    </p:spTree>
    <p:extLst>
      <p:ext uri="{BB962C8B-B14F-4D97-AF65-F5344CB8AC3E}">
        <p14:creationId xmlns:p14="http://schemas.microsoft.com/office/powerpoint/2010/main" val="38836621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D7F7768-0477-471F-9395-812179996BB8}" type="slidenum">
              <a:rPr lang="fr-FR" altLang="fr-FR" smtClean="0"/>
              <a:pPr>
                <a:defRPr/>
              </a:pPr>
              <a:t>1</a:t>
            </a:fld>
            <a:endParaRPr lang="fr-FR" altLang="fr-FR"/>
          </a:p>
        </p:txBody>
      </p:sp>
    </p:spTree>
    <p:extLst>
      <p:ext uri="{BB962C8B-B14F-4D97-AF65-F5344CB8AC3E}">
        <p14:creationId xmlns:p14="http://schemas.microsoft.com/office/powerpoint/2010/main" val="376498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D9B5E3-E091-4D46-892E-A688198491E0}" type="slidenum">
              <a:rPr lang="fr-FR" smtClean="0"/>
              <a:t>5</a:t>
            </a:fld>
            <a:endParaRPr lang="fr-FR"/>
          </a:p>
        </p:txBody>
      </p:sp>
    </p:spTree>
    <p:extLst>
      <p:ext uri="{BB962C8B-B14F-4D97-AF65-F5344CB8AC3E}">
        <p14:creationId xmlns:p14="http://schemas.microsoft.com/office/powerpoint/2010/main" val="245754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err="1" smtClean="0"/>
              <a:t>Taking</a:t>
            </a:r>
            <a:r>
              <a:rPr lang="fr-FR" dirty="0" smtClean="0"/>
              <a:t> an initial test </a:t>
            </a:r>
            <a:r>
              <a:rPr lang="fr-FR" dirty="0" err="1" smtClean="0"/>
              <a:t>even</a:t>
            </a:r>
            <a:r>
              <a:rPr lang="fr-FR" dirty="0" smtClean="0"/>
              <a:t> </a:t>
            </a:r>
            <a:r>
              <a:rPr lang="fr-FR" dirty="0" err="1" smtClean="0"/>
              <a:t>without</a:t>
            </a:r>
            <a:r>
              <a:rPr lang="fr-FR" dirty="0" smtClean="0"/>
              <a:t> feedback </a:t>
            </a:r>
            <a:r>
              <a:rPr lang="fr-FR" dirty="0" err="1" smtClean="0"/>
              <a:t>tripled</a:t>
            </a:r>
            <a:r>
              <a:rPr lang="fr-FR" dirty="0" smtClean="0"/>
              <a:t> final </a:t>
            </a:r>
            <a:r>
              <a:rPr lang="fr-FR" dirty="0" err="1" smtClean="0"/>
              <a:t>recall</a:t>
            </a:r>
            <a:r>
              <a:rPr lang="fr-FR" dirty="0" smtClean="0"/>
              <a:t> relative to </a:t>
            </a:r>
            <a:r>
              <a:rPr lang="fr-FR" dirty="0" err="1" smtClean="0"/>
              <a:t>only</a:t>
            </a:r>
            <a:r>
              <a:rPr lang="fr-FR" dirty="0" smtClean="0"/>
              <a:t> </a:t>
            </a:r>
            <a:r>
              <a:rPr lang="fr-FR" dirty="0" err="1" smtClean="0"/>
              <a:t>studying</a:t>
            </a:r>
            <a:r>
              <a:rPr lang="fr-FR" dirty="0" smtClean="0"/>
              <a:t> the </a:t>
            </a:r>
            <a:r>
              <a:rPr lang="fr-FR" dirty="0" err="1" smtClean="0"/>
              <a:t>material</a:t>
            </a:r>
            <a:endParaRPr lang="fr-FR" dirty="0" smtClean="0"/>
          </a:p>
          <a:p>
            <a:r>
              <a:rPr lang="fr-FR" sz="1200" dirty="0" smtClean="0"/>
              <a:t>In </a:t>
            </a:r>
            <a:r>
              <a:rPr lang="fr-FR" sz="1200" dirty="0" err="1" smtClean="0"/>
              <a:t>comparison</a:t>
            </a:r>
            <a:r>
              <a:rPr lang="fr-FR" sz="1200" dirty="0" smtClean="0"/>
              <a:t> </a:t>
            </a:r>
            <a:r>
              <a:rPr lang="fr-FR" sz="1200" dirty="0" err="1" smtClean="0"/>
              <a:t>with</a:t>
            </a:r>
            <a:r>
              <a:rPr lang="fr-FR" sz="1200" dirty="0" smtClean="0"/>
              <a:t> the no-feedback condition, </a:t>
            </a:r>
            <a:r>
              <a:rPr lang="fr-FR" sz="1200" dirty="0" err="1" smtClean="0"/>
              <a:t>both</a:t>
            </a:r>
            <a:r>
              <a:rPr lang="fr-FR" sz="1200" dirty="0" smtClean="0"/>
              <a:t> </a:t>
            </a:r>
            <a:r>
              <a:rPr lang="fr-FR" sz="1200" dirty="0" err="1" smtClean="0"/>
              <a:t>immediate</a:t>
            </a:r>
            <a:r>
              <a:rPr lang="fr-FR" sz="1200" dirty="0" smtClean="0"/>
              <a:t> and </a:t>
            </a:r>
            <a:r>
              <a:rPr lang="fr-FR" sz="1200" dirty="0" err="1" smtClean="0"/>
              <a:t>delayed</a:t>
            </a:r>
            <a:r>
              <a:rPr lang="fr-FR" sz="1200" dirty="0" smtClean="0"/>
              <a:t> feedback </a:t>
            </a:r>
            <a:r>
              <a:rPr lang="fr-FR" sz="1200" dirty="0" err="1" smtClean="0"/>
              <a:t>increased</a:t>
            </a:r>
            <a:r>
              <a:rPr lang="fr-FR" sz="1200" dirty="0" smtClean="0"/>
              <a:t> the proportion of correct </a:t>
            </a:r>
            <a:r>
              <a:rPr lang="fr-FR" sz="1200" dirty="0" err="1" smtClean="0"/>
              <a:t>responses</a:t>
            </a:r>
            <a:r>
              <a:rPr lang="fr-FR" sz="1200" dirty="0" smtClean="0"/>
              <a:t> and </a:t>
            </a:r>
            <a:r>
              <a:rPr lang="fr-FR" sz="1200" dirty="0" err="1" smtClean="0"/>
              <a:t>reduced</a:t>
            </a:r>
            <a:r>
              <a:rPr lang="fr-FR" sz="1200" dirty="0" smtClean="0"/>
              <a:t> the proportion of intrusions</a:t>
            </a:r>
            <a:endParaRPr lang="fr-FR" dirty="0"/>
          </a:p>
        </p:txBody>
      </p:sp>
      <p:sp>
        <p:nvSpPr>
          <p:cNvPr id="4" name="Espace réservé du numéro de diapositive 3"/>
          <p:cNvSpPr>
            <a:spLocks noGrp="1"/>
          </p:cNvSpPr>
          <p:nvPr>
            <p:ph type="sldNum" sz="quarter" idx="10"/>
          </p:nvPr>
        </p:nvSpPr>
        <p:spPr/>
        <p:txBody>
          <a:bodyPr/>
          <a:lstStyle/>
          <a:p>
            <a:fld id="{5AD9B5E3-E091-4D46-892E-A688198491E0}" type="slidenum">
              <a:rPr lang="fr-FR" smtClean="0"/>
              <a:t>8</a:t>
            </a:fld>
            <a:endParaRPr lang="fr-FR"/>
          </a:p>
        </p:txBody>
      </p:sp>
    </p:spTree>
    <p:extLst>
      <p:ext uri="{BB962C8B-B14F-4D97-AF65-F5344CB8AC3E}">
        <p14:creationId xmlns:p14="http://schemas.microsoft.com/office/powerpoint/2010/main" val="140441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689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200" b="0" i="0" u="none" strike="noStrike" kern="1200" dirty="0" smtClean="0">
                <a:solidFill>
                  <a:schemeClr val="tx1"/>
                </a:solidFill>
                <a:effectLst/>
                <a:latin typeface="+mn-lt"/>
                <a:ea typeface="+mn-ea"/>
                <a:cs typeface="+mn-cs"/>
              </a:rPr>
              <a:t>Le </a:t>
            </a:r>
            <a:r>
              <a:rPr lang="fr-FR" sz="1200" b="0" i="0" u="none" strike="noStrike" kern="1200" dirty="0" err="1" smtClean="0">
                <a:solidFill>
                  <a:schemeClr val="tx1"/>
                </a:solidFill>
                <a:effectLst/>
                <a:latin typeface="+mn-lt"/>
                <a:ea typeface="+mn-ea"/>
                <a:cs typeface="+mn-cs"/>
              </a:rPr>
              <a:t>spacing</a:t>
            </a:r>
            <a:r>
              <a:rPr lang="fr-FR" sz="1200" b="0" i="0" u="none" strike="noStrike" kern="1200" dirty="0" smtClean="0">
                <a:solidFill>
                  <a:schemeClr val="tx1"/>
                </a:solidFill>
                <a:effectLst/>
                <a:latin typeface="+mn-lt"/>
                <a:ea typeface="+mn-ea"/>
                <a:cs typeface="+mn-cs"/>
              </a:rPr>
              <a:t> n’a pas vraiment d’effet positif au fur et à mesure des sessions par rapport au </a:t>
            </a:r>
            <a:r>
              <a:rPr lang="fr-FR" sz="1200" b="0" i="0" u="none" strike="noStrike" kern="1200" dirty="0" err="1" smtClean="0">
                <a:solidFill>
                  <a:schemeClr val="tx1"/>
                </a:solidFill>
                <a:effectLst/>
                <a:latin typeface="+mn-lt"/>
                <a:ea typeface="+mn-ea"/>
                <a:cs typeface="+mn-cs"/>
              </a:rPr>
              <a:t>massed</a:t>
            </a:r>
            <a:r>
              <a:rPr lang="fr-FR" sz="1200" b="0" i="0" u="none" strike="noStrike" kern="1200" dirty="0" smtClean="0">
                <a:solidFill>
                  <a:schemeClr val="tx1"/>
                </a:solidFill>
                <a:effectLst/>
                <a:latin typeface="+mn-lt"/>
                <a:ea typeface="+mn-ea"/>
                <a:cs typeface="+mn-cs"/>
              </a:rPr>
              <a:t>. Puis 30 jours après chaque dernière session, le test final montre un effet inverse</a:t>
            </a:r>
          </a:p>
          <a:p>
            <a:r>
              <a:rPr lang="fr-FR" sz="1200" b="0" i="0" u="none" strike="noStrike" kern="1200" dirty="0" smtClean="0">
                <a:solidFill>
                  <a:schemeClr val="tx1"/>
                </a:solidFill>
                <a:effectLst/>
                <a:latin typeface="+mn-lt"/>
                <a:ea typeface="+mn-ea"/>
                <a:cs typeface="+mn-cs"/>
              </a:rPr>
              <a:t>et effet pourrait s’expliquer par le fait un temps important entre 2 sessions d’apprentissage permet de mieux consolider les informations apprises, cette consolidation est bénéfique pour les sessions suivantes </a:t>
            </a:r>
            <a:endParaRPr lang="fr-FR" dirty="0"/>
          </a:p>
        </p:txBody>
      </p:sp>
      <p:sp>
        <p:nvSpPr>
          <p:cNvPr id="4" name="Espace réservé du numéro de diapositive 3"/>
          <p:cNvSpPr>
            <a:spLocks noGrp="1"/>
          </p:cNvSpPr>
          <p:nvPr>
            <p:ph type="sldNum" sz="quarter" idx="10"/>
          </p:nvPr>
        </p:nvSpPr>
        <p:spPr/>
        <p:txBody>
          <a:bodyPr/>
          <a:lstStyle/>
          <a:p>
            <a:fld id="{5AD9B5E3-E091-4D46-892E-A688198491E0}" type="slidenum">
              <a:rPr lang="fr-FR" smtClean="0"/>
              <a:t>10</a:t>
            </a:fld>
            <a:endParaRPr lang="fr-FR"/>
          </a:p>
        </p:txBody>
      </p:sp>
    </p:spTree>
    <p:extLst>
      <p:ext uri="{BB962C8B-B14F-4D97-AF65-F5344CB8AC3E}">
        <p14:creationId xmlns:p14="http://schemas.microsoft.com/office/powerpoint/2010/main" val="329435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higher</a:t>
            </a:r>
            <a:r>
              <a:rPr lang="fr-FR" dirty="0" smtClean="0"/>
              <a:t> performances</a:t>
            </a:r>
            <a:r>
              <a:rPr lang="fr-FR" baseline="0" dirty="0" smtClean="0"/>
              <a:t> </a:t>
            </a:r>
            <a:r>
              <a:rPr lang="fr-FR" dirty="0" smtClean="0"/>
              <a:t>for </a:t>
            </a:r>
            <a:r>
              <a:rPr lang="fr-FR" dirty="0" err="1" smtClean="0"/>
              <a:t>infor</a:t>
            </a:r>
            <a:r>
              <a:rPr lang="fr-FR" dirty="0" smtClean="0"/>
              <a:t>- </a:t>
            </a:r>
            <a:r>
              <a:rPr lang="fr-FR" dirty="0" err="1" smtClean="0"/>
              <a:t>mation</a:t>
            </a:r>
            <a:r>
              <a:rPr lang="fr-FR" dirty="0" smtClean="0"/>
              <a:t> </a:t>
            </a:r>
            <a:r>
              <a:rPr lang="fr-FR" dirty="0" err="1" smtClean="0"/>
              <a:t>that</a:t>
            </a:r>
            <a:r>
              <a:rPr lang="fr-FR" dirty="0" smtClean="0"/>
              <a:t> </a:t>
            </a:r>
            <a:r>
              <a:rPr lang="fr-FR" dirty="0" err="1" smtClean="0"/>
              <a:t>had</a:t>
            </a:r>
            <a:r>
              <a:rPr lang="fr-FR" dirty="0" smtClean="0"/>
              <a:t> been practice </a:t>
            </a:r>
            <a:r>
              <a:rPr lang="fr-FR" dirty="0" err="1" smtClean="0"/>
              <a:t>tested</a:t>
            </a:r>
            <a:r>
              <a:rPr lang="fr-FR" dirty="0" smtClean="0"/>
              <a:t> </a:t>
            </a:r>
            <a:r>
              <a:rPr lang="fr-FR" dirty="0" err="1" smtClean="0"/>
              <a:t>than</a:t>
            </a:r>
            <a:r>
              <a:rPr lang="fr-FR" dirty="0" smtClean="0"/>
              <a:t> for </a:t>
            </a:r>
            <a:r>
              <a:rPr lang="fr-FR" dirty="0" err="1" smtClean="0"/>
              <a:t>restudied</a:t>
            </a:r>
            <a:r>
              <a:rPr lang="fr-FR" dirty="0" smtClean="0"/>
              <a:t> </a:t>
            </a:r>
            <a:r>
              <a:rPr lang="fr-FR" dirty="0" err="1" smtClean="0"/>
              <a:t>infor</a:t>
            </a:r>
            <a:r>
              <a:rPr lang="fr-FR" dirty="0" smtClean="0"/>
              <a:t>- </a:t>
            </a:r>
            <a:r>
              <a:rPr lang="fr-FR" dirty="0" err="1" smtClean="0"/>
              <a:t>mation</a:t>
            </a:r>
            <a:r>
              <a:rPr lang="fr-FR" dirty="0" smtClean="0"/>
              <a:t> or </a:t>
            </a:r>
            <a:r>
              <a:rPr lang="fr-FR" dirty="0" err="1" smtClean="0"/>
              <a:t>unpracticed</a:t>
            </a:r>
            <a:r>
              <a:rPr lang="fr-FR" dirty="0" smtClean="0"/>
              <a:t> information, for </a:t>
            </a:r>
            <a:r>
              <a:rPr lang="fr-FR" dirty="0" err="1" smtClean="0"/>
              <a:t>both</a:t>
            </a:r>
            <a:r>
              <a:rPr lang="fr-FR" dirty="0" smtClean="0"/>
              <a:t> </a:t>
            </a:r>
            <a:r>
              <a:rPr lang="fr-FR" dirty="0" err="1" smtClean="0"/>
              <a:t>repeated</a:t>
            </a:r>
            <a:r>
              <a:rPr lang="fr-FR" dirty="0" smtClean="0"/>
              <a:t> questions and for new </a:t>
            </a:r>
            <a:r>
              <a:rPr lang="fr-FR" dirty="0" err="1" smtClean="0"/>
              <a:t>related</a:t>
            </a:r>
            <a:r>
              <a:rPr lang="fr-FR" dirty="0" smtClean="0"/>
              <a:t> questions. </a:t>
            </a:r>
          </a:p>
          <a:p>
            <a:endParaRPr lang="fr-FR" dirty="0"/>
          </a:p>
        </p:txBody>
      </p:sp>
      <p:sp>
        <p:nvSpPr>
          <p:cNvPr id="4" name="Espace réservé du numéro de diapositive 3"/>
          <p:cNvSpPr>
            <a:spLocks noGrp="1"/>
          </p:cNvSpPr>
          <p:nvPr>
            <p:ph type="sldNum" sz="quarter" idx="10"/>
          </p:nvPr>
        </p:nvSpPr>
        <p:spPr/>
        <p:txBody>
          <a:bodyPr/>
          <a:lstStyle/>
          <a:p>
            <a:fld id="{5AD9B5E3-E091-4D46-892E-A688198491E0}" type="slidenum">
              <a:rPr lang="fr-FR" smtClean="0"/>
              <a:t>28</a:t>
            </a:fld>
            <a:endParaRPr lang="fr-FR"/>
          </a:p>
        </p:txBody>
      </p:sp>
    </p:spTree>
    <p:extLst>
      <p:ext uri="{BB962C8B-B14F-4D97-AF65-F5344CB8AC3E}">
        <p14:creationId xmlns:p14="http://schemas.microsoft.com/office/powerpoint/2010/main" val="4104569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B1081EDE-518A-42F5-9015-585EC953E88D}" type="datetime1">
              <a:rPr lang="fr-FR" altLang="fr-FR"/>
              <a:pPr>
                <a:defRPr/>
              </a:pPr>
              <a:t>06/11/2023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5E7542A3-5960-4659-8156-94E9BF211D6E}" type="slidenum">
              <a:rPr lang="fr-FR" altLang="fr-FR"/>
              <a:pPr>
                <a:defRPr/>
              </a:pPr>
              <a:t>‹N°›</a:t>
            </a:fld>
            <a:endParaRPr lang="fr-FR" altLang="fr-FR"/>
          </a:p>
        </p:txBody>
      </p:sp>
    </p:spTree>
    <p:extLst>
      <p:ext uri="{BB962C8B-B14F-4D97-AF65-F5344CB8AC3E}">
        <p14:creationId xmlns:p14="http://schemas.microsoft.com/office/powerpoint/2010/main" val="121196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F91EF469-65B8-450E-964C-89A4249507E5}" type="datetime1">
              <a:rPr lang="fr-FR" altLang="fr-FR"/>
              <a:pPr>
                <a:defRPr/>
              </a:pPr>
              <a:t>06/11/2023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96CD51F7-9893-4425-99F2-9B59B278DD41}" type="slidenum">
              <a:rPr lang="fr-FR" altLang="fr-FR"/>
              <a:pPr>
                <a:defRPr/>
              </a:pPr>
              <a:t>‹N°›</a:t>
            </a:fld>
            <a:endParaRPr lang="fr-FR" altLang="fr-FR"/>
          </a:p>
        </p:txBody>
      </p:sp>
    </p:spTree>
    <p:extLst>
      <p:ext uri="{BB962C8B-B14F-4D97-AF65-F5344CB8AC3E}">
        <p14:creationId xmlns:p14="http://schemas.microsoft.com/office/powerpoint/2010/main" val="235307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9AD0F452-0C4B-41B9-B090-95B7B9279325}" type="datetime1">
              <a:rPr lang="fr-FR" altLang="fr-FR"/>
              <a:pPr>
                <a:defRPr/>
              </a:pPr>
              <a:t>06/11/2023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A95A239-C208-42E6-B7BE-F04D3D2B60F6}" type="slidenum">
              <a:rPr lang="fr-FR" altLang="fr-FR"/>
              <a:pPr>
                <a:defRPr/>
              </a:pPr>
              <a:t>‹N°›</a:t>
            </a:fld>
            <a:endParaRPr lang="fr-FR" altLang="fr-FR"/>
          </a:p>
        </p:txBody>
      </p:sp>
    </p:spTree>
    <p:extLst>
      <p:ext uri="{BB962C8B-B14F-4D97-AF65-F5344CB8AC3E}">
        <p14:creationId xmlns:p14="http://schemas.microsoft.com/office/powerpoint/2010/main" val="5877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F89E93D8-BCFF-4F4D-ACC0-6E3E6CAEAB56}" type="datetime1">
              <a:rPr lang="fr-FR" altLang="fr-FR"/>
              <a:pPr>
                <a:defRPr/>
              </a:pPr>
              <a:t>06/11/2023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ACC7BB5-C203-4360-BC59-09E910416FF2}" type="slidenum">
              <a:rPr lang="fr-FR" altLang="fr-FR"/>
              <a:pPr>
                <a:defRPr/>
              </a:pPr>
              <a:t>‹N°›</a:t>
            </a:fld>
            <a:endParaRPr lang="fr-FR" altLang="fr-FR"/>
          </a:p>
        </p:txBody>
      </p:sp>
    </p:spTree>
    <p:extLst>
      <p:ext uri="{BB962C8B-B14F-4D97-AF65-F5344CB8AC3E}">
        <p14:creationId xmlns:p14="http://schemas.microsoft.com/office/powerpoint/2010/main" val="164155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F5DED1EB-8015-46E8-99D0-D509ACF0FBAC}" type="datetime1">
              <a:rPr lang="fr-FR" altLang="fr-FR"/>
              <a:pPr>
                <a:defRPr/>
              </a:pPr>
              <a:t>06/11/2023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B6BFE992-31C9-40EE-B5E2-7FE3DF7E0ACE}" type="slidenum">
              <a:rPr lang="fr-FR" altLang="fr-FR"/>
              <a:pPr>
                <a:defRPr/>
              </a:pPr>
              <a:t>‹N°›</a:t>
            </a:fld>
            <a:endParaRPr lang="fr-FR" altLang="fr-FR"/>
          </a:p>
        </p:txBody>
      </p:sp>
    </p:spTree>
    <p:extLst>
      <p:ext uri="{BB962C8B-B14F-4D97-AF65-F5344CB8AC3E}">
        <p14:creationId xmlns:p14="http://schemas.microsoft.com/office/powerpoint/2010/main" val="221575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922C449A-C28C-4568-A207-283BF483FD10}" type="datetime1">
              <a:rPr lang="fr-FR" altLang="fr-FR"/>
              <a:pPr>
                <a:defRPr/>
              </a:pPr>
              <a:t>06/11/2023</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2AE43813-B1AC-407A-A4CC-8E9D382FED92}" type="slidenum">
              <a:rPr lang="fr-FR" altLang="fr-FR"/>
              <a:pPr>
                <a:defRPr/>
              </a:pPr>
              <a:t>‹N°›</a:t>
            </a:fld>
            <a:endParaRPr lang="fr-FR" altLang="fr-FR"/>
          </a:p>
        </p:txBody>
      </p:sp>
    </p:spTree>
    <p:extLst>
      <p:ext uri="{BB962C8B-B14F-4D97-AF65-F5344CB8AC3E}">
        <p14:creationId xmlns:p14="http://schemas.microsoft.com/office/powerpoint/2010/main" val="407281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115AC6C8-712D-4038-B512-5A7C33B80C4D}" type="datetime1">
              <a:rPr lang="fr-FR" altLang="fr-FR"/>
              <a:pPr>
                <a:defRPr/>
              </a:pPr>
              <a:t>06/11/2023</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p>
        </p:txBody>
      </p:sp>
      <p:sp>
        <p:nvSpPr>
          <p:cNvPr id="9" name="Espace réservé du numéro de diapositive 5"/>
          <p:cNvSpPr>
            <a:spLocks noGrp="1"/>
          </p:cNvSpPr>
          <p:nvPr>
            <p:ph type="sldNum" sz="quarter" idx="12"/>
          </p:nvPr>
        </p:nvSpPr>
        <p:spPr/>
        <p:txBody>
          <a:bodyPr/>
          <a:lstStyle>
            <a:lvl1pPr>
              <a:defRPr/>
            </a:lvl1pPr>
          </a:lstStyle>
          <a:p>
            <a:pPr>
              <a:defRPr/>
            </a:pPr>
            <a:fld id="{04BB8A31-4B10-4ADB-85F4-68CD24447054}" type="slidenum">
              <a:rPr lang="fr-FR" altLang="fr-FR"/>
              <a:pPr>
                <a:defRPr/>
              </a:pPr>
              <a:t>‹N°›</a:t>
            </a:fld>
            <a:endParaRPr lang="fr-FR" altLang="fr-FR"/>
          </a:p>
        </p:txBody>
      </p:sp>
    </p:spTree>
    <p:extLst>
      <p:ext uri="{BB962C8B-B14F-4D97-AF65-F5344CB8AC3E}">
        <p14:creationId xmlns:p14="http://schemas.microsoft.com/office/powerpoint/2010/main" val="134812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97F0A0EC-91A7-408A-80FB-554EDF38257D}" type="datetime1">
              <a:rPr lang="fr-FR" altLang="fr-FR"/>
              <a:pPr>
                <a:defRPr/>
              </a:pPr>
              <a:t>06/11/2023</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a:defRPr/>
            </a:lvl1pPr>
          </a:lstStyle>
          <a:p>
            <a:pPr>
              <a:defRPr/>
            </a:pPr>
            <a:fld id="{518CCE2B-3BE3-42B1-AC32-239763A05E75}" type="slidenum">
              <a:rPr lang="fr-FR" altLang="fr-FR"/>
              <a:pPr>
                <a:defRPr/>
              </a:pPr>
              <a:t>‹N°›</a:t>
            </a:fld>
            <a:endParaRPr lang="fr-FR" altLang="fr-FR"/>
          </a:p>
        </p:txBody>
      </p:sp>
    </p:spTree>
    <p:extLst>
      <p:ext uri="{BB962C8B-B14F-4D97-AF65-F5344CB8AC3E}">
        <p14:creationId xmlns:p14="http://schemas.microsoft.com/office/powerpoint/2010/main" val="90010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1915B44-CC89-4948-AEAC-AE017BFA5021}" type="datetime1">
              <a:rPr lang="fr-FR" altLang="fr-FR"/>
              <a:pPr>
                <a:defRPr/>
              </a:pPr>
              <a:t>06/11/2023</a:t>
            </a:fld>
            <a:endParaRPr lang="fr-FR" altLang="fr-FR"/>
          </a:p>
        </p:txBody>
      </p:sp>
      <p:sp>
        <p:nvSpPr>
          <p:cNvPr id="3" name="Espace réservé du pied de page 4"/>
          <p:cNvSpPr>
            <a:spLocks noGrp="1"/>
          </p:cNvSpPr>
          <p:nvPr>
            <p:ph type="ftr" sz="quarter" idx="11"/>
          </p:nvPr>
        </p:nvSpPr>
        <p:spPr/>
        <p:txBody>
          <a:bodyPr/>
          <a:lstStyle>
            <a:lvl1pPr>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a:defRPr/>
            </a:lvl1pPr>
          </a:lstStyle>
          <a:p>
            <a:pPr>
              <a:defRPr/>
            </a:pPr>
            <a:fld id="{D79D7E93-3636-4022-A547-195EB843B16A}" type="slidenum">
              <a:rPr lang="fr-FR" altLang="fr-FR"/>
              <a:pPr>
                <a:defRPr/>
              </a:pPr>
              <a:t>‹N°›</a:t>
            </a:fld>
            <a:endParaRPr lang="fr-FR" altLang="fr-FR"/>
          </a:p>
        </p:txBody>
      </p:sp>
    </p:spTree>
    <p:extLst>
      <p:ext uri="{BB962C8B-B14F-4D97-AF65-F5344CB8AC3E}">
        <p14:creationId xmlns:p14="http://schemas.microsoft.com/office/powerpoint/2010/main" val="169740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127E80C-06D2-447D-BE61-9D171476E272}" type="datetime1">
              <a:rPr lang="fr-FR" altLang="fr-FR"/>
              <a:pPr>
                <a:defRPr/>
              </a:pPr>
              <a:t>06/11/2023</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294DDB32-9E8D-4D3F-92F4-C453FFEFD14E}" type="slidenum">
              <a:rPr lang="fr-FR" altLang="fr-FR"/>
              <a:pPr>
                <a:defRPr/>
              </a:pPr>
              <a:t>‹N°›</a:t>
            </a:fld>
            <a:endParaRPr lang="fr-FR" altLang="fr-FR"/>
          </a:p>
        </p:txBody>
      </p:sp>
    </p:spTree>
    <p:extLst>
      <p:ext uri="{BB962C8B-B14F-4D97-AF65-F5344CB8AC3E}">
        <p14:creationId xmlns:p14="http://schemas.microsoft.com/office/powerpoint/2010/main" val="291134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3565A04-CBE0-4C58-9CF0-7F2F4ED65FED}" type="datetime1">
              <a:rPr lang="fr-FR" altLang="fr-FR"/>
              <a:pPr>
                <a:defRPr/>
              </a:pPr>
              <a:t>06/11/2023</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E39E9966-1E68-4AD4-8308-E3402E866CBB}" type="slidenum">
              <a:rPr lang="fr-FR" altLang="fr-FR"/>
              <a:pPr>
                <a:defRPr/>
              </a:pPr>
              <a:t>‹N°›</a:t>
            </a:fld>
            <a:endParaRPr lang="fr-FR" altLang="fr-FR"/>
          </a:p>
        </p:txBody>
      </p:sp>
    </p:spTree>
    <p:extLst>
      <p:ext uri="{BB962C8B-B14F-4D97-AF65-F5344CB8AC3E}">
        <p14:creationId xmlns:p14="http://schemas.microsoft.com/office/powerpoint/2010/main" val="248369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6E53B5C0-66B6-441D-85CE-8C8C0CB62DCB}" type="datetime1">
              <a:rPr lang="fr-FR" altLang="fr-FR"/>
              <a:pPr>
                <a:defRPr/>
              </a:pPr>
              <a:t>06/11/2023</a:t>
            </a:fld>
            <a:endParaRPr lang="fr-FR" alt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S PGothic" charset="0"/>
                <a:cs typeface="MS PGothic" charset="0"/>
              </a:defRPr>
            </a:lvl1pPr>
          </a:lstStyle>
          <a:p>
            <a:pPr>
              <a:defRPr/>
            </a:pPr>
            <a:endParaRPr lang="en-US"/>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3C8C988C-AF11-49E7-8D6F-3DA2891A115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quizlet.com/" TargetMode="Externa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omments" Target="../comments/comment1.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itre 3"/>
          <p:cNvSpPr>
            <a:spLocks noGrp="1"/>
          </p:cNvSpPr>
          <p:nvPr>
            <p:ph type="ctrTitle"/>
          </p:nvPr>
        </p:nvSpPr>
        <p:spPr>
          <a:xfrm>
            <a:off x="2209800" y="2636186"/>
            <a:ext cx="7772400" cy="2067504"/>
          </a:xfrm>
        </p:spPr>
        <p:txBody>
          <a:bodyPr/>
          <a:lstStyle/>
          <a:p>
            <a:r>
              <a:rPr lang="fr-FR" sz="4000" b="1" dirty="0" smtClean="0"/>
              <a:t>Peut-on apprendre seul?</a:t>
            </a:r>
            <a:endParaRPr lang="fr-FR" sz="4000" dirty="0"/>
          </a:p>
        </p:txBody>
      </p:sp>
      <p:sp>
        <p:nvSpPr>
          <p:cNvPr id="5" name="Sous-titre 4"/>
          <p:cNvSpPr>
            <a:spLocks noGrp="1"/>
          </p:cNvSpPr>
          <p:nvPr>
            <p:ph type="subTitle" idx="1"/>
          </p:nvPr>
        </p:nvSpPr>
        <p:spPr>
          <a:xfrm>
            <a:off x="2895600" y="5503204"/>
            <a:ext cx="6400800" cy="1752600"/>
          </a:xfrm>
        </p:spPr>
        <p:txBody>
          <a:bodyPr/>
          <a:lstStyle/>
          <a:p>
            <a:pPr>
              <a:buFont typeface="Arial" pitchFamily="34" charset="0"/>
              <a:buNone/>
              <a:defRPr/>
            </a:pPr>
            <a:r>
              <a:rPr lang="fr-FR" dirty="0" smtClean="0"/>
              <a:t>Franck Ramus</a:t>
            </a:r>
          </a:p>
          <a:p>
            <a:pPr>
              <a:buFont typeface="Arial" pitchFamily="34" charset="0"/>
              <a:buNone/>
              <a:defRPr/>
            </a:pPr>
            <a:r>
              <a:rPr lang="fr-FR" dirty="0" smtClean="0"/>
              <a:t>CNRS, ENS, EHESS</a:t>
            </a:r>
            <a:endParaRPr lang="fr-FR" dirty="0"/>
          </a:p>
        </p:txBody>
      </p:sp>
      <p:pic>
        <p:nvPicPr>
          <p:cNvPr id="11" name="Image 4" descr="ENS_Logo_Mon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1" y="443742"/>
            <a:ext cx="576263" cy="642937"/>
          </a:xfrm>
          <a:prstGeom prst="rect">
            <a:avLst/>
          </a:prstGeom>
          <a:solidFill>
            <a:schemeClr val="bg1"/>
          </a:solidFill>
          <a:ln>
            <a:noFill/>
          </a:ln>
          <a:extLst/>
        </p:spPr>
      </p:pic>
      <p:pic>
        <p:nvPicPr>
          <p:cNvPr id="12" name="Image 2" descr="ENS_Logo_Mon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1838" y="436564"/>
            <a:ext cx="576262" cy="642937"/>
          </a:xfrm>
          <a:prstGeom prst="rect">
            <a:avLst/>
          </a:prstGeom>
          <a:solidFill>
            <a:schemeClr val="bg1"/>
          </a:solidFill>
          <a:ln>
            <a:noFill/>
          </a:ln>
          <a:extLst/>
        </p:spPr>
      </p:pic>
      <p:sp>
        <p:nvSpPr>
          <p:cNvPr id="13" name="Rectangle 5"/>
          <p:cNvSpPr>
            <a:spLocks noChangeArrowheads="1"/>
          </p:cNvSpPr>
          <p:nvPr/>
        </p:nvSpPr>
        <p:spPr bwMode="auto">
          <a:xfrm>
            <a:off x="1524000" y="0"/>
            <a:ext cx="9296400" cy="1773238"/>
          </a:xfrm>
          <a:prstGeom prst="rect">
            <a:avLst/>
          </a:prstGeom>
          <a:solidFill>
            <a:schemeClr val="bg1"/>
          </a:solidFill>
          <a:ln>
            <a:noFill/>
          </a:ln>
          <a:effectLst/>
          <a:extLst/>
        </p:spPr>
        <p:txBody>
          <a:bodyPr wrap="none" anchor="ctr"/>
          <a:lstStyle/>
          <a:p>
            <a:endParaRPr lang="fr-FR" dirty="0"/>
          </a:p>
        </p:txBody>
      </p:sp>
      <p:pic>
        <p:nvPicPr>
          <p:cNvPr id="14" name="Picture 8" descr="cnrs_quad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7" y="3985"/>
            <a:ext cx="1656209" cy="1656209"/>
          </a:xfrm>
          <a:prstGeom prst="rect">
            <a:avLst/>
          </a:prstGeom>
          <a:solidFill>
            <a:schemeClr val="bg1"/>
          </a:solidFill>
          <a:ln>
            <a:noFill/>
          </a:ln>
          <a:extLst/>
        </p:spPr>
      </p:pic>
      <p:pic>
        <p:nvPicPr>
          <p:cNvPr id="16" name="Picture 7" descr="C:\Users\ramus\Documents\ADMIN\ENS\logos\ENS_logoDE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3713" y="44625"/>
            <a:ext cx="3645175" cy="1707913"/>
          </a:xfrm>
          <a:prstGeom prst="rect">
            <a:avLst/>
          </a:prstGeom>
          <a:solidFill>
            <a:schemeClr val="bg1"/>
          </a:solidFill>
          <a:extLst/>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536" y="-507581"/>
            <a:ext cx="3540112" cy="25016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stretch>
            <a:fillRect/>
          </a:stretch>
        </p:blipFill>
        <p:spPr>
          <a:xfrm>
            <a:off x="5783180" y="1966259"/>
            <a:ext cx="4616372" cy="4247882"/>
          </a:xfrm>
          <a:prstGeom prst="rect">
            <a:avLst/>
          </a:prstGeom>
        </p:spPr>
      </p:pic>
      <p:sp>
        <p:nvSpPr>
          <p:cNvPr id="2" name="Titre 1"/>
          <p:cNvSpPr>
            <a:spLocks noGrp="1"/>
          </p:cNvSpPr>
          <p:nvPr>
            <p:ph type="title"/>
          </p:nvPr>
        </p:nvSpPr>
        <p:spPr>
          <a:xfrm>
            <a:off x="1901491" y="339906"/>
            <a:ext cx="7886700" cy="994172"/>
          </a:xfrm>
        </p:spPr>
        <p:txBody>
          <a:bodyPr/>
          <a:lstStyle/>
          <a:p>
            <a:r>
              <a:rPr lang="fr-FR" sz="4000" dirty="0" err="1"/>
              <a:t>Vaut-il</a:t>
            </a:r>
            <a:r>
              <a:rPr lang="fr-FR" sz="4000" dirty="0"/>
              <a:t> mieux réviser en une fois, ou étaler les révisions dans le temps?</a:t>
            </a:r>
          </a:p>
        </p:txBody>
      </p:sp>
      <p:sp>
        <p:nvSpPr>
          <p:cNvPr id="5" name="Rectangle 4"/>
          <p:cNvSpPr/>
          <p:nvPr/>
        </p:nvSpPr>
        <p:spPr>
          <a:xfrm>
            <a:off x="1871123" y="1990880"/>
            <a:ext cx="3305887" cy="3785652"/>
          </a:xfrm>
          <a:prstGeom prst="rect">
            <a:avLst/>
          </a:prstGeom>
        </p:spPr>
        <p:txBody>
          <a:bodyPr wrap="square">
            <a:spAutoFit/>
          </a:bodyPr>
          <a:lstStyle/>
          <a:p>
            <a:pPr marL="285750" indent="-285750">
              <a:buFont typeface="Arial" panose="020B0604020202020204" pitchFamily="34" charset="0"/>
              <a:buChar char="•"/>
            </a:pPr>
            <a:r>
              <a:rPr lang="fr-FR" sz="2000" dirty="0"/>
              <a:t>Mots espagnols à mémoriser (avec leur traduction en anglais)</a:t>
            </a:r>
          </a:p>
          <a:p>
            <a:pPr marL="285750" indent="-285750">
              <a:buFont typeface="Arial" panose="020B0604020202020204" pitchFamily="34" charset="0"/>
              <a:buChar char="•"/>
            </a:pPr>
            <a:r>
              <a:rPr lang="fr-FR" sz="2000" dirty="0"/>
              <a:t>6 sessions d’apprentissage par quiz</a:t>
            </a:r>
          </a:p>
          <a:p>
            <a:pPr marL="257175" indent="-257175">
              <a:buFont typeface="Arial" charset="0"/>
              <a:buChar char="•"/>
            </a:pPr>
            <a:r>
              <a:rPr lang="fr-FR" sz="2000" dirty="0"/>
              <a:t>Espacées de:</a:t>
            </a:r>
          </a:p>
          <a:p>
            <a:pPr marL="714375" lvl="1" indent="-257175">
              <a:buFont typeface="Arial" charset="0"/>
              <a:buChar char="•"/>
            </a:pPr>
            <a:r>
              <a:rPr lang="fr-FR" sz="2000" dirty="0"/>
              <a:t>Quelques secondes</a:t>
            </a:r>
          </a:p>
          <a:p>
            <a:pPr marL="714375" lvl="1" indent="-257175">
              <a:buFont typeface="Arial" charset="0"/>
              <a:buChar char="•"/>
            </a:pPr>
            <a:r>
              <a:rPr lang="fr-FR" sz="2000" dirty="0"/>
              <a:t>1 jour</a:t>
            </a:r>
          </a:p>
          <a:p>
            <a:pPr marL="714375" lvl="1" indent="-257175">
              <a:buFont typeface="Arial" charset="0"/>
              <a:buChar char="•"/>
            </a:pPr>
            <a:r>
              <a:rPr lang="fr-FR" sz="2000" dirty="0"/>
              <a:t>30 jours</a:t>
            </a:r>
          </a:p>
          <a:p>
            <a:pPr marL="257175" indent="-257175">
              <a:buFont typeface="Arial" charset="0"/>
              <a:buChar char="•"/>
            </a:pPr>
            <a:r>
              <a:rPr lang="fr-FR" sz="2000" dirty="0"/>
              <a:t>Examen final 30 jours après la dernière session</a:t>
            </a:r>
          </a:p>
          <a:p>
            <a:endParaRPr lang="fr-FR" sz="2000" dirty="0"/>
          </a:p>
        </p:txBody>
      </p:sp>
      <p:sp>
        <p:nvSpPr>
          <p:cNvPr id="3" name="Rectangle 2"/>
          <p:cNvSpPr/>
          <p:nvPr/>
        </p:nvSpPr>
        <p:spPr>
          <a:xfrm>
            <a:off x="4366354" y="6501611"/>
            <a:ext cx="2358338" cy="369332"/>
          </a:xfrm>
          <a:prstGeom prst="rect">
            <a:avLst/>
          </a:prstGeom>
        </p:spPr>
        <p:txBody>
          <a:bodyPr wrap="none">
            <a:spAutoFit/>
          </a:bodyPr>
          <a:lstStyle/>
          <a:p>
            <a:r>
              <a:rPr lang="fr-FR" dirty="0"/>
              <a:t>d=0.71 (</a:t>
            </a:r>
            <a:r>
              <a:rPr lang="fr-FR" dirty="0" err="1"/>
              <a:t>Hattie</a:t>
            </a:r>
            <a:r>
              <a:rPr lang="fr-FR" dirty="0"/>
              <a:t>, 2008</a:t>
            </a:r>
            <a:r>
              <a:rPr lang="fr-FR" dirty="0" smtClean="0"/>
              <a:t>)</a:t>
            </a:r>
            <a:endParaRPr lang="fr-FR" dirty="0"/>
          </a:p>
        </p:txBody>
      </p:sp>
      <p:sp>
        <p:nvSpPr>
          <p:cNvPr id="6" name="Rectangle 5"/>
          <p:cNvSpPr/>
          <p:nvPr/>
        </p:nvSpPr>
        <p:spPr>
          <a:xfrm>
            <a:off x="2152650" y="1543171"/>
            <a:ext cx="7384382" cy="323165"/>
          </a:xfrm>
          <a:prstGeom prst="rect">
            <a:avLst/>
          </a:prstGeom>
        </p:spPr>
        <p:txBody>
          <a:bodyPr wrap="square">
            <a:spAutoFit/>
          </a:bodyPr>
          <a:lstStyle/>
          <a:p>
            <a:pPr marL="214313" indent="-214313">
              <a:buFont typeface="Arial" panose="020B0604020202020204" pitchFamily="34" charset="0"/>
              <a:buChar char="•"/>
            </a:pPr>
            <a:r>
              <a:rPr lang="fr-FR" sz="1500" b="1" dirty="0">
                <a:solidFill>
                  <a:srgbClr val="000000"/>
                </a:solidFill>
              </a:rPr>
              <a:t>Apprentissage « massé » vs. apprentissage « distribué » ou « espacé »</a:t>
            </a:r>
            <a:endParaRPr lang="fr-FR" sz="1500" dirty="0"/>
          </a:p>
        </p:txBody>
      </p:sp>
      <p:sp>
        <p:nvSpPr>
          <p:cNvPr id="7" name="Rectangle 6"/>
          <p:cNvSpPr/>
          <p:nvPr/>
        </p:nvSpPr>
        <p:spPr>
          <a:xfrm>
            <a:off x="1777269" y="5847105"/>
            <a:ext cx="4572000" cy="646331"/>
          </a:xfrm>
          <a:prstGeom prst="rect">
            <a:avLst/>
          </a:prstGeom>
        </p:spPr>
        <p:txBody>
          <a:bodyPr>
            <a:spAutoFit/>
          </a:bodyPr>
          <a:lstStyle/>
          <a:p>
            <a:r>
              <a:rPr lang="fr-FR" dirty="0" err="1"/>
              <a:t>Bahrick</a:t>
            </a:r>
            <a:r>
              <a:rPr lang="fr-FR" dirty="0"/>
              <a:t> (</a:t>
            </a:r>
            <a:r>
              <a:rPr lang="fr-FR" i="1" dirty="0"/>
              <a:t>Journal of Experimental Psychology, 1979)</a:t>
            </a:r>
            <a:endParaRPr lang="fr-FR" dirty="0"/>
          </a:p>
        </p:txBody>
      </p:sp>
      <p:sp>
        <p:nvSpPr>
          <p:cNvPr id="8" name="Rectangle 7"/>
          <p:cNvSpPr/>
          <p:nvPr/>
        </p:nvSpPr>
        <p:spPr>
          <a:xfrm>
            <a:off x="9537032" y="2511846"/>
            <a:ext cx="719672" cy="16415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27315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P spid="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3"/>
          <a:stretch>
            <a:fillRect/>
          </a:stretch>
        </p:blipFill>
        <p:spPr>
          <a:xfrm>
            <a:off x="1524001" y="2378250"/>
            <a:ext cx="6115679" cy="4525963"/>
          </a:xfrm>
          <a:prstGeom prst="rect">
            <a:avLst/>
          </a:prstGeom>
        </p:spPr>
      </p:pic>
      <p:pic>
        <p:nvPicPr>
          <p:cNvPr id="5" name="Image 4"/>
          <p:cNvPicPr>
            <a:picLocks noChangeAspect="1"/>
          </p:cNvPicPr>
          <p:nvPr/>
        </p:nvPicPr>
        <p:blipFill>
          <a:blip r:embed="rId4"/>
          <a:stretch>
            <a:fillRect/>
          </a:stretch>
        </p:blipFill>
        <p:spPr>
          <a:xfrm>
            <a:off x="1524000" y="-41096"/>
            <a:ext cx="7387494" cy="1892968"/>
          </a:xfrm>
          <a:prstGeom prst="rect">
            <a:avLst/>
          </a:prstGeom>
        </p:spPr>
      </p:pic>
      <p:pic>
        <p:nvPicPr>
          <p:cNvPr id="6" name="Image 5"/>
          <p:cNvPicPr>
            <a:picLocks noChangeAspect="1"/>
          </p:cNvPicPr>
          <p:nvPr/>
        </p:nvPicPr>
        <p:blipFill>
          <a:blip r:embed="rId5"/>
          <a:stretch>
            <a:fillRect/>
          </a:stretch>
        </p:blipFill>
        <p:spPr>
          <a:xfrm>
            <a:off x="1524001" y="472859"/>
            <a:ext cx="7539789" cy="1658812"/>
          </a:xfrm>
          <a:prstGeom prst="rect">
            <a:avLst/>
          </a:prstGeom>
        </p:spPr>
      </p:pic>
      <p:pic>
        <p:nvPicPr>
          <p:cNvPr id="9" name="Image 8"/>
          <p:cNvPicPr>
            <a:picLocks noChangeAspect="1"/>
          </p:cNvPicPr>
          <p:nvPr/>
        </p:nvPicPr>
        <p:blipFill>
          <a:blip r:embed="rId6"/>
          <a:stretch>
            <a:fillRect/>
          </a:stretch>
        </p:blipFill>
        <p:spPr>
          <a:xfrm>
            <a:off x="5649324" y="2535844"/>
            <a:ext cx="5018677" cy="834080"/>
          </a:xfrm>
          <a:prstGeom prst="rect">
            <a:avLst/>
          </a:prstGeom>
        </p:spPr>
      </p:pic>
    </p:spTree>
    <p:custDataLst>
      <p:tags r:id="rId1"/>
    </p:custDataLst>
    <p:extLst>
      <p:ext uri="{BB962C8B-B14F-4D97-AF65-F5344CB8AC3E}">
        <p14:creationId xmlns:p14="http://schemas.microsoft.com/office/powerpoint/2010/main" val="199130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Expanding</a:t>
            </a:r>
            <a:r>
              <a:rPr lang="fr-FR" dirty="0" smtClean="0"/>
              <a:t> </a:t>
            </a:r>
            <a:r>
              <a:rPr lang="fr-FR" dirty="0" err="1" smtClean="0"/>
              <a:t>spacing</a:t>
            </a:r>
            <a:r>
              <a:rPr lang="fr-FR" dirty="0" smtClean="0"/>
              <a:t> for long </a:t>
            </a:r>
            <a:r>
              <a:rPr lang="fr-FR" dirty="0" err="1" smtClean="0"/>
              <a:t>term</a:t>
            </a:r>
            <a:r>
              <a:rPr lang="fr-FR" dirty="0" smtClean="0"/>
              <a:t> </a:t>
            </a:r>
            <a:r>
              <a:rPr lang="fr-FR" dirty="0" err="1" smtClean="0"/>
              <a:t>retention</a:t>
            </a:r>
            <a:endParaRPr lang="fr-FR" dirty="0"/>
          </a:p>
        </p:txBody>
      </p:sp>
      <p:sp>
        <p:nvSpPr>
          <p:cNvPr id="3" name="Espace réservé du contenu 2"/>
          <p:cNvSpPr>
            <a:spLocks noGrp="1"/>
          </p:cNvSpPr>
          <p:nvPr>
            <p:ph idx="1"/>
          </p:nvPr>
        </p:nvSpPr>
        <p:spPr>
          <a:xfrm>
            <a:off x="2152651" y="2226469"/>
            <a:ext cx="2808233" cy="3263504"/>
          </a:xfrm>
        </p:spPr>
        <p:txBody>
          <a:bodyPr>
            <a:noAutofit/>
          </a:bodyPr>
          <a:lstStyle/>
          <a:p>
            <a:r>
              <a:rPr lang="fr-FR" sz="1600" dirty="0" err="1"/>
              <a:t>studied</a:t>
            </a:r>
            <a:r>
              <a:rPr lang="fr-FR" sz="1600" dirty="0"/>
              <a:t> </a:t>
            </a:r>
            <a:r>
              <a:rPr lang="fr-FR" sz="1600" dirty="0" err="1"/>
              <a:t>vocabulary</a:t>
            </a:r>
            <a:r>
              <a:rPr lang="fr-FR" sz="1600" dirty="0"/>
              <a:t> pairs </a:t>
            </a:r>
            <a:r>
              <a:rPr lang="fr-FR" sz="1600" dirty="0" err="1"/>
              <a:t>that</a:t>
            </a:r>
            <a:r>
              <a:rPr lang="fr-FR" sz="1600" dirty="0"/>
              <a:t> </a:t>
            </a:r>
            <a:r>
              <a:rPr lang="fr-FR" sz="1600" dirty="0" err="1"/>
              <a:t>were</a:t>
            </a:r>
            <a:r>
              <a:rPr lang="fr-FR" sz="1600" dirty="0"/>
              <a:t> </a:t>
            </a:r>
            <a:r>
              <a:rPr lang="fr-FR" sz="1600" dirty="0" err="1"/>
              <a:t>repeated</a:t>
            </a:r>
            <a:r>
              <a:rPr lang="fr-FR" sz="1600" dirty="0"/>
              <a:t> </a:t>
            </a:r>
            <a:r>
              <a:rPr lang="fr-FR" sz="1600" dirty="0" err="1"/>
              <a:t>according</a:t>
            </a:r>
            <a:r>
              <a:rPr lang="fr-FR" sz="1600" dirty="0"/>
              <a:t> to one of </a:t>
            </a:r>
            <a:r>
              <a:rPr lang="fr-FR" sz="1600" dirty="0" err="1"/>
              <a:t>three</a:t>
            </a:r>
            <a:r>
              <a:rPr lang="fr-FR" sz="1600" dirty="0"/>
              <a:t> </a:t>
            </a:r>
            <a:r>
              <a:rPr lang="fr-FR" sz="1600" dirty="0" err="1"/>
              <a:t>schedules</a:t>
            </a:r>
            <a:endParaRPr lang="fr-FR" sz="1600" dirty="0"/>
          </a:p>
          <a:p>
            <a:r>
              <a:rPr lang="fr-FR" sz="1600" dirty="0" err="1"/>
              <a:t>Expanding</a:t>
            </a:r>
            <a:r>
              <a:rPr lang="fr-FR" sz="1600" dirty="0"/>
              <a:t>, </a:t>
            </a:r>
            <a:r>
              <a:rPr lang="fr-FR" sz="1600" dirty="0" err="1"/>
              <a:t>uniform</a:t>
            </a:r>
            <a:r>
              <a:rPr lang="fr-FR" sz="1600" dirty="0"/>
              <a:t>, or </a:t>
            </a:r>
            <a:r>
              <a:rPr lang="fr-FR" sz="1600" dirty="0" err="1"/>
              <a:t>contracting</a:t>
            </a:r>
            <a:r>
              <a:rPr lang="fr-FR" sz="1600" dirty="0"/>
              <a:t> </a:t>
            </a:r>
            <a:r>
              <a:rPr lang="fr-FR" sz="1600" dirty="0" err="1"/>
              <a:t>schedule</a:t>
            </a:r>
            <a:endParaRPr lang="fr-FR" sz="1600" dirty="0"/>
          </a:p>
          <a:p>
            <a:r>
              <a:rPr lang="fr-FR" sz="1600" dirty="0" err="1"/>
              <a:t>retention</a:t>
            </a:r>
            <a:r>
              <a:rPr lang="fr-FR" sz="1600" dirty="0"/>
              <a:t> </a:t>
            </a:r>
            <a:r>
              <a:rPr lang="fr-FR" sz="1600" dirty="0" err="1"/>
              <a:t>interval</a:t>
            </a:r>
            <a:r>
              <a:rPr lang="fr-FR" sz="1600" dirty="0"/>
              <a:t> of 2, 6 or 13 </a:t>
            </a:r>
            <a:r>
              <a:rPr lang="fr-FR" sz="1600" dirty="0" err="1"/>
              <a:t>days</a:t>
            </a:r>
            <a:endParaRPr lang="fr-FR" sz="1600" dirty="0"/>
          </a:p>
          <a:p>
            <a:r>
              <a:rPr lang="fr-FR" sz="1600" dirty="0"/>
              <a:t>Final test : </a:t>
            </a:r>
            <a:r>
              <a:rPr lang="fr-FR" sz="1600" dirty="0" err="1"/>
              <a:t>cued-recall</a:t>
            </a:r>
            <a:r>
              <a:rPr lang="fr-FR" sz="1600" dirty="0"/>
              <a:t> test </a:t>
            </a:r>
          </a:p>
          <a:p>
            <a:endParaRPr lang="fr-FR" sz="1600" dirty="0"/>
          </a:p>
          <a:p>
            <a:pPr marL="0" indent="0">
              <a:buNone/>
            </a:pPr>
            <a:r>
              <a:rPr lang="fr-FR" sz="1600" dirty="0">
                <a:sym typeface="Wingdings"/>
              </a:rPr>
              <a:t> </a:t>
            </a:r>
            <a:r>
              <a:rPr lang="fr-FR" sz="1600" dirty="0"/>
              <a:t>the </a:t>
            </a:r>
            <a:r>
              <a:rPr lang="fr-FR" sz="1600" dirty="0" err="1"/>
              <a:t>expanding</a:t>
            </a:r>
            <a:r>
              <a:rPr lang="fr-FR" sz="1600" dirty="0"/>
              <a:t> </a:t>
            </a:r>
            <a:r>
              <a:rPr lang="fr-FR" sz="1600" dirty="0" err="1"/>
              <a:t>schedule</a:t>
            </a:r>
            <a:r>
              <a:rPr lang="fr-FR" sz="1600" dirty="0"/>
              <a:t> </a:t>
            </a:r>
            <a:r>
              <a:rPr lang="fr-FR" sz="1600" dirty="0" err="1"/>
              <a:t>generally</a:t>
            </a:r>
            <a:r>
              <a:rPr lang="fr-FR" sz="1600" dirty="0"/>
              <a:t> </a:t>
            </a:r>
            <a:r>
              <a:rPr lang="fr-FR" sz="1600" dirty="0" err="1"/>
              <a:t>led</a:t>
            </a:r>
            <a:r>
              <a:rPr lang="fr-FR" sz="1600" dirty="0"/>
              <a:t> to </a:t>
            </a:r>
            <a:r>
              <a:rPr lang="fr-FR" sz="1600" dirty="0" err="1"/>
              <a:t>better</a:t>
            </a:r>
            <a:r>
              <a:rPr lang="fr-FR" sz="1600" dirty="0"/>
              <a:t> performance </a:t>
            </a:r>
          </a:p>
          <a:p>
            <a:pPr marL="0" indent="0">
              <a:buNone/>
            </a:pPr>
            <a:r>
              <a:rPr lang="fr-FR" sz="1600" dirty="0">
                <a:sym typeface="Wingdings"/>
              </a:rPr>
              <a:t> </a:t>
            </a:r>
            <a:r>
              <a:rPr lang="fr-FR" sz="1600" dirty="0"/>
              <a:t>the </a:t>
            </a:r>
            <a:r>
              <a:rPr lang="fr-FR" sz="1600" dirty="0" err="1"/>
              <a:t>benefit</a:t>
            </a:r>
            <a:r>
              <a:rPr lang="fr-FR" sz="1600" dirty="0"/>
              <a:t> of an </a:t>
            </a:r>
            <a:r>
              <a:rPr lang="fr-FR" sz="1600" dirty="0" err="1"/>
              <a:t>expanding</a:t>
            </a:r>
            <a:r>
              <a:rPr lang="fr-FR" sz="1600" dirty="0"/>
              <a:t> </a:t>
            </a:r>
            <a:r>
              <a:rPr lang="fr-FR" sz="1600" dirty="0" err="1"/>
              <a:t>schedule</a:t>
            </a:r>
            <a:r>
              <a:rPr lang="fr-FR" sz="1600" dirty="0"/>
              <a:t> </a:t>
            </a:r>
            <a:r>
              <a:rPr lang="fr-FR" sz="1600" dirty="0" err="1"/>
              <a:t>may</a:t>
            </a:r>
            <a:r>
              <a:rPr lang="fr-FR" sz="1600" dirty="0"/>
              <a:t> </a:t>
            </a:r>
            <a:r>
              <a:rPr lang="fr-FR" sz="1600" dirty="0" err="1"/>
              <a:t>be</a:t>
            </a:r>
            <a:r>
              <a:rPr lang="fr-FR" sz="1600" dirty="0"/>
              <a:t> </a:t>
            </a:r>
            <a:r>
              <a:rPr lang="fr-FR" sz="1600" dirty="0" err="1"/>
              <a:t>greater</a:t>
            </a:r>
            <a:r>
              <a:rPr lang="fr-FR" sz="1600" dirty="0"/>
              <a:t> </a:t>
            </a:r>
            <a:r>
              <a:rPr lang="fr-FR" sz="1600" dirty="0" err="1"/>
              <a:t>when</a:t>
            </a:r>
            <a:r>
              <a:rPr lang="fr-FR" sz="1600" dirty="0"/>
              <a:t> the RI </a:t>
            </a:r>
            <a:r>
              <a:rPr lang="fr-FR" sz="1600" dirty="0" err="1"/>
              <a:t>is</a:t>
            </a:r>
            <a:r>
              <a:rPr lang="fr-FR" sz="1600" dirty="0"/>
              <a:t> longer.</a:t>
            </a:r>
            <a:r>
              <a:rPr lang="fr-FR" sz="1600" dirty="0">
                <a:sym typeface="Wingdings"/>
              </a:rPr>
              <a:t> </a:t>
            </a:r>
            <a:endParaRPr lang="fr-FR" sz="16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552" y="2312235"/>
            <a:ext cx="5381227" cy="3278940"/>
          </a:xfrm>
          <a:prstGeom prst="rect">
            <a:avLst/>
          </a:prstGeom>
        </p:spPr>
      </p:pic>
      <p:sp>
        <p:nvSpPr>
          <p:cNvPr id="4" name="Rectangle 3"/>
          <p:cNvSpPr/>
          <p:nvPr/>
        </p:nvSpPr>
        <p:spPr>
          <a:xfrm>
            <a:off x="6337834" y="6097387"/>
            <a:ext cx="3172663" cy="369332"/>
          </a:xfrm>
          <a:prstGeom prst="rect">
            <a:avLst/>
          </a:prstGeom>
        </p:spPr>
        <p:txBody>
          <a:bodyPr wrap="none">
            <a:spAutoFit/>
          </a:bodyPr>
          <a:lstStyle/>
          <a:p>
            <a:r>
              <a:rPr lang="fr-FR" dirty="0"/>
              <a:t>Gerbier &amp; al. (</a:t>
            </a:r>
            <a:r>
              <a:rPr lang="fr-FR" i="1" dirty="0"/>
              <a:t>Memory</a:t>
            </a:r>
            <a:r>
              <a:rPr lang="fr-FR" dirty="0"/>
              <a:t>, 2015)</a:t>
            </a:r>
          </a:p>
        </p:txBody>
      </p:sp>
    </p:spTree>
    <p:custDataLst>
      <p:tags r:id="rId1"/>
    </p:custDataLst>
    <p:extLst>
      <p:ext uri="{BB962C8B-B14F-4D97-AF65-F5344CB8AC3E}">
        <p14:creationId xmlns:p14="http://schemas.microsoft.com/office/powerpoint/2010/main" val="68723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524000" y="-41096"/>
            <a:ext cx="7387494" cy="1892968"/>
          </a:xfrm>
          <a:prstGeom prst="rect">
            <a:avLst/>
          </a:prstGeom>
        </p:spPr>
      </p:pic>
      <p:pic>
        <p:nvPicPr>
          <p:cNvPr id="6" name="Image 5"/>
          <p:cNvPicPr>
            <a:picLocks noChangeAspect="1"/>
          </p:cNvPicPr>
          <p:nvPr/>
        </p:nvPicPr>
        <p:blipFill>
          <a:blip r:embed="rId3"/>
          <a:stretch>
            <a:fillRect/>
          </a:stretch>
        </p:blipFill>
        <p:spPr>
          <a:xfrm>
            <a:off x="1524001" y="472859"/>
            <a:ext cx="7539789" cy="1658812"/>
          </a:xfrm>
          <a:prstGeom prst="rect">
            <a:avLst/>
          </a:prstGeom>
        </p:spPr>
      </p:pic>
      <p:pic>
        <p:nvPicPr>
          <p:cNvPr id="3" name="Espace réservé du contenu 2"/>
          <p:cNvPicPr>
            <a:picLocks noGrp="1" noChangeAspect="1"/>
          </p:cNvPicPr>
          <p:nvPr>
            <p:ph idx="1"/>
          </p:nvPr>
        </p:nvPicPr>
        <p:blipFill>
          <a:blip r:embed="rId4"/>
          <a:stretch>
            <a:fillRect/>
          </a:stretch>
        </p:blipFill>
        <p:spPr>
          <a:xfrm>
            <a:off x="1645984" y="2332038"/>
            <a:ext cx="5735592" cy="4525963"/>
          </a:xfrm>
          <a:prstGeom prst="rect">
            <a:avLst/>
          </a:prstGeom>
        </p:spPr>
      </p:pic>
      <p:pic>
        <p:nvPicPr>
          <p:cNvPr id="9" name="Image 8"/>
          <p:cNvPicPr>
            <a:picLocks noChangeAspect="1"/>
          </p:cNvPicPr>
          <p:nvPr/>
        </p:nvPicPr>
        <p:blipFill>
          <a:blip r:embed="rId5"/>
          <a:stretch>
            <a:fillRect/>
          </a:stretch>
        </p:blipFill>
        <p:spPr>
          <a:xfrm>
            <a:off x="5843217" y="2509663"/>
            <a:ext cx="4691220" cy="1230130"/>
          </a:xfrm>
          <a:prstGeom prst="rect">
            <a:avLst/>
          </a:prstGeom>
        </p:spPr>
      </p:pic>
    </p:spTree>
    <p:extLst>
      <p:ext uri="{BB962C8B-B14F-4D97-AF65-F5344CB8AC3E}">
        <p14:creationId xmlns:p14="http://schemas.microsoft.com/office/powerpoint/2010/main" val="73194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Contex</a:t>
            </a:r>
            <a:r>
              <a:rPr lang="fr-FR" dirty="0" err="1"/>
              <a:t>t</a:t>
            </a:r>
            <a:endParaRPr lang="fr-FR" dirty="0"/>
          </a:p>
        </p:txBody>
      </p:sp>
      <p:sp>
        <p:nvSpPr>
          <p:cNvPr id="3" name="Espace réservé du contenu 2"/>
          <p:cNvSpPr>
            <a:spLocks noGrp="1"/>
          </p:cNvSpPr>
          <p:nvPr>
            <p:ph idx="1"/>
          </p:nvPr>
        </p:nvSpPr>
        <p:spPr>
          <a:xfrm>
            <a:off x="2250959" y="2713658"/>
            <a:ext cx="7886700" cy="3625670"/>
          </a:xfrm>
        </p:spPr>
        <p:txBody>
          <a:bodyPr>
            <a:normAutofit fontScale="92500" lnSpcReduction="20000"/>
          </a:bodyPr>
          <a:lstStyle/>
          <a:p>
            <a:r>
              <a:rPr lang="fr-FR" dirty="0" smtClean="0"/>
              <a:t>Cours d’Espagnol avec du vocabulaire à apprendre</a:t>
            </a:r>
            <a:endParaRPr lang="fr-FR" dirty="0" smtClean="0"/>
          </a:p>
          <a:p>
            <a:r>
              <a:rPr lang="fr-FR" dirty="0"/>
              <a:t>10 </a:t>
            </a:r>
            <a:r>
              <a:rPr lang="fr-FR" dirty="0" smtClean="0"/>
              <a:t>chapitres</a:t>
            </a:r>
            <a:r>
              <a:rPr lang="fr-FR" dirty="0"/>
              <a:t>, </a:t>
            </a:r>
            <a:r>
              <a:rPr lang="fr-FR" dirty="0" smtClean="0"/>
              <a:t>un par semaine.</a:t>
            </a:r>
            <a:endParaRPr lang="fr-FR" dirty="0"/>
          </a:p>
          <a:p>
            <a:r>
              <a:rPr lang="fr-FR" dirty="0" smtClean="0"/>
              <a:t>Logiciel pour tester les étudiants sur des mots et phrases courtes.</a:t>
            </a:r>
            <a:endParaRPr lang="fr-FR" dirty="0" smtClean="0"/>
          </a:p>
          <a:p>
            <a:r>
              <a:rPr lang="fr-FR" dirty="0" smtClean="0"/>
              <a:t>Logiciel utilisé 20-30 </a:t>
            </a:r>
            <a:r>
              <a:rPr lang="fr-FR" dirty="0" smtClean="0"/>
              <a:t>minutes </a:t>
            </a:r>
            <a:r>
              <a:rPr lang="fr-FR" dirty="0" smtClean="0"/>
              <a:t>par session</a:t>
            </a:r>
            <a:r>
              <a:rPr lang="fr-FR" dirty="0" smtClean="0"/>
              <a:t>, </a:t>
            </a:r>
            <a:r>
              <a:rPr lang="fr-FR" dirty="0" smtClean="0"/>
              <a:t>selon 3 programmes (assignation aléatoire des étudiants).</a:t>
            </a:r>
            <a:endParaRPr lang="fr-FR" dirty="0" smtClean="0"/>
          </a:p>
        </p:txBody>
      </p:sp>
      <p:pic>
        <p:nvPicPr>
          <p:cNvPr id="4" name="Image 3"/>
          <p:cNvPicPr>
            <a:picLocks noChangeAspect="1"/>
          </p:cNvPicPr>
          <p:nvPr/>
        </p:nvPicPr>
        <p:blipFill>
          <a:blip r:embed="rId3"/>
          <a:stretch>
            <a:fillRect/>
          </a:stretch>
        </p:blipFill>
        <p:spPr>
          <a:xfrm>
            <a:off x="2434558" y="491850"/>
            <a:ext cx="6858000" cy="1851576"/>
          </a:xfrm>
          <a:prstGeom prst="rect">
            <a:avLst/>
          </a:prstGeom>
        </p:spPr>
      </p:pic>
    </p:spTree>
    <p:custDataLst>
      <p:tags r:id="rId1"/>
    </p:custDataLst>
    <p:extLst>
      <p:ext uri="{BB962C8B-B14F-4D97-AF65-F5344CB8AC3E}">
        <p14:creationId xmlns:p14="http://schemas.microsoft.com/office/powerpoint/2010/main" val="399592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Trois programmes de révision</a:t>
            </a:r>
            <a:endParaRPr lang="fr-FR" dirty="0"/>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667001" y="2214280"/>
            <a:ext cx="6846571" cy="3207771"/>
          </a:xfrm>
          <a:prstGeom prst="rect">
            <a:avLst/>
          </a:prstGeom>
        </p:spPr>
      </p:pic>
    </p:spTree>
    <p:extLst>
      <p:ext uri="{BB962C8B-B14F-4D97-AF65-F5344CB8AC3E}">
        <p14:creationId xmlns:p14="http://schemas.microsoft.com/office/powerpoint/2010/main" val="255932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 personnalisé de révision espacée</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Utilise un modèle qui estime la qualité de la trace en mémoire de chaque mot chez chaque étudiant, en fonction de:</a:t>
            </a:r>
          </a:p>
          <a:p>
            <a:pPr lvl="1"/>
            <a:r>
              <a:rPr lang="fr-FR" dirty="0" smtClean="0"/>
              <a:t>La difficulté de l’item (IRT)</a:t>
            </a:r>
          </a:p>
          <a:p>
            <a:pPr lvl="1"/>
            <a:r>
              <a:rPr lang="fr-FR" dirty="0" smtClean="0"/>
              <a:t>La compétence de l’élève (IRT)</a:t>
            </a:r>
          </a:p>
          <a:p>
            <a:pPr lvl="1"/>
            <a:r>
              <a:rPr lang="fr-FR" dirty="0" smtClean="0"/>
              <a:t>L’historique des tests de ce mot par cet élève.</a:t>
            </a:r>
          </a:p>
          <a:p>
            <a:pPr lvl="1"/>
            <a:r>
              <a:rPr lang="fr-FR" dirty="0" smtClean="0"/>
              <a:t>Temps (modélisation de l’oubli)</a:t>
            </a:r>
            <a:endParaRPr lang="fr-FR" dirty="0" smtClean="0"/>
          </a:p>
          <a:p>
            <a:r>
              <a:rPr lang="fr-FR" dirty="0" smtClean="0"/>
              <a:t>Modèle DASH: </a:t>
            </a:r>
            <a:r>
              <a:rPr lang="fr-FR" dirty="0" err="1" smtClean="0"/>
              <a:t>Difficulty</a:t>
            </a:r>
            <a:r>
              <a:rPr lang="fr-FR" dirty="0" smtClean="0"/>
              <a:t>, </a:t>
            </a:r>
            <a:r>
              <a:rPr lang="fr-FR" dirty="0" err="1" smtClean="0"/>
              <a:t>Ability</a:t>
            </a:r>
            <a:r>
              <a:rPr lang="fr-FR" dirty="0" smtClean="0"/>
              <a:t>, </a:t>
            </a:r>
            <a:r>
              <a:rPr lang="fr-FR" dirty="0" err="1" smtClean="0"/>
              <a:t>Study</a:t>
            </a:r>
            <a:r>
              <a:rPr lang="fr-FR" dirty="0" smtClean="0"/>
              <a:t> </a:t>
            </a:r>
            <a:r>
              <a:rPr lang="fr-FR" dirty="0" err="1" smtClean="0"/>
              <a:t>History</a:t>
            </a:r>
            <a:r>
              <a:rPr lang="fr-FR" dirty="0" smtClean="0"/>
              <a:t>.</a:t>
            </a:r>
          </a:p>
          <a:p>
            <a:r>
              <a:rPr lang="fr-FR" dirty="0" smtClean="0"/>
              <a:t>Présente les items dont la trace en mémoire est estimée avoir le plus besoin d’être rafraichie (au seuil de l’oubli).</a:t>
            </a:r>
            <a:endParaRPr lang="fr-FR" dirty="0" smtClean="0"/>
          </a:p>
        </p:txBody>
      </p:sp>
    </p:spTree>
    <p:extLst>
      <p:ext uri="{BB962C8B-B14F-4D97-AF65-F5344CB8AC3E}">
        <p14:creationId xmlns:p14="http://schemas.microsoft.com/office/powerpoint/2010/main" val="101536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Résultats</a:t>
            </a:r>
            <a:endParaRPr lang="fr-FR" dirty="0"/>
          </a:p>
        </p:txBody>
      </p:sp>
      <p:pic>
        <p:nvPicPr>
          <p:cNvPr id="5" name="Image 4"/>
          <p:cNvPicPr>
            <a:picLocks noChangeAspect="1"/>
          </p:cNvPicPr>
          <p:nvPr/>
        </p:nvPicPr>
        <p:blipFill>
          <a:blip r:embed="rId2"/>
          <a:stretch>
            <a:fillRect/>
          </a:stretch>
        </p:blipFill>
        <p:spPr>
          <a:xfrm>
            <a:off x="5192243" y="4712184"/>
            <a:ext cx="4434841" cy="1061624"/>
          </a:xfrm>
          <a:prstGeom prst="rect">
            <a:avLst/>
          </a:prstGeom>
        </p:spPr>
      </p:pic>
      <p:pic>
        <p:nvPicPr>
          <p:cNvPr id="7" name="Image 6"/>
          <p:cNvPicPr>
            <a:picLocks noChangeAspect="1"/>
          </p:cNvPicPr>
          <p:nvPr/>
        </p:nvPicPr>
        <p:blipFill>
          <a:blip r:embed="rId3"/>
          <a:stretch>
            <a:fillRect/>
          </a:stretch>
        </p:blipFill>
        <p:spPr>
          <a:xfrm>
            <a:off x="1802029" y="1918556"/>
            <a:ext cx="4253687" cy="2424845"/>
          </a:xfrm>
          <a:prstGeom prst="rect">
            <a:avLst/>
          </a:prstGeom>
        </p:spPr>
      </p:pic>
      <p:pic>
        <p:nvPicPr>
          <p:cNvPr id="8" name="Image 7"/>
          <p:cNvPicPr>
            <a:picLocks noChangeAspect="1"/>
          </p:cNvPicPr>
          <p:nvPr/>
        </p:nvPicPr>
        <p:blipFill>
          <a:blip r:embed="rId4"/>
          <a:stretch>
            <a:fillRect/>
          </a:stretch>
        </p:blipFill>
        <p:spPr>
          <a:xfrm>
            <a:off x="6055996" y="1918556"/>
            <a:ext cx="4171095" cy="2608830"/>
          </a:xfrm>
          <a:prstGeom prst="rect">
            <a:avLst/>
          </a:prstGeom>
        </p:spPr>
      </p:pic>
      <p:pic>
        <p:nvPicPr>
          <p:cNvPr id="6" name="Image 5"/>
          <p:cNvPicPr>
            <a:picLocks noChangeAspect="1"/>
          </p:cNvPicPr>
          <p:nvPr/>
        </p:nvPicPr>
        <p:blipFill>
          <a:blip r:embed="rId5"/>
          <a:stretch>
            <a:fillRect/>
          </a:stretch>
        </p:blipFill>
        <p:spPr>
          <a:xfrm>
            <a:off x="1957553" y="4542602"/>
            <a:ext cx="2638733" cy="1236305"/>
          </a:xfrm>
          <a:prstGeom prst="rect">
            <a:avLst/>
          </a:prstGeom>
        </p:spPr>
      </p:pic>
    </p:spTree>
    <p:extLst>
      <p:ext uri="{BB962C8B-B14F-4D97-AF65-F5344CB8AC3E}">
        <p14:creationId xmlns:p14="http://schemas.microsoft.com/office/powerpoint/2010/main" val="233628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Résumé</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t>Effet de test = effort de récupération en mémoire</a:t>
            </a:r>
          </a:p>
          <a:p>
            <a:pPr lvl="1"/>
            <a:r>
              <a:rPr lang="fr-FR" dirty="0" smtClean="0"/>
              <a:t>QCM</a:t>
            </a:r>
          </a:p>
          <a:p>
            <a:pPr lvl="1"/>
            <a:r>
              <a:rPr lang="fr-FR" dirty="0" smtClean="0"/>
              <a:t>Questions ouvertes</a:t>
            </a:r>
          </a:p>
          <a:p>
            <a:pPr lvl="1"/>
            <a:r>
              <a:rPr lang="fr-FR" dirty="0" smtClean="0"/>
              <a:t>Récitation</a:t>
            </a:r>
          </a:p>
          <a:p>
            <a:r>
              <a:rPr lang="fr-FR" dirty="0" smtClean="0"/>
              <a:t>Se tester/être testé renforce plus la mémorisation que de relire ou réécouter les contenus. Résultat </a:t>
            </a:r>
            <a:r>
              <a:rPr lang="fr-FR" i="1" dirty="0" smtClean="0"/>
              <a:t>très solide </a:t>
            </a:r>
            <a:r>
              <a:rPr lang="fr-FR" dirty="0" smtClean="0"/>
              <a:t>scientifiquement.</a:t>
            </a:r>
          </a:p>
          <a:p>
            <a:r>
              <a:rPr lang="fr-FR" dirty="0"/>
              <a:t>L’effet de test bénéficie non seulement aux contenus testés, mais aussi à d’autres contenus reliés mais non testés. (</a:t>
            </a:r>
            <a:r>
              <a:rPr lang="fr-FR" dirty="0">
                <a:latin typeface="Times New Roman" panose="02020603050405020304" pitchFamily="18" charset="0"/>
                <a:cs typeface="Times New Roman" panose="02020603050405020304" pitchFamily="18" charset="0"/>
              </a:rPr>
              <a:t>→</a:t>
            </a:r>
            <a:r>
              <a:rPr lang="fr-FR" dirty="0"/>
              <a:t> transfert)</a:t>
            </a:r>
          </a:p>
          <a:p>
            <a:r>
              <a:rPr lang="fr-FR" dirty="0" smtClean="0"/>
              <a:t>Cela s’observe en classe comme en laboratoire.</a:t>
            </a:r>
          </a:p>
          <a:p>
            <a:r>
              <a:rPr lang="fr-FR" dirty="0" smtClean="0"/>
              <a:t>Cela s’observe sur une grande variété de contenus:</a:t>
            </a:r>
          </a:p>
          <a:p>
            <a:pPr lvl="1"/>
            <a:r>
              <a:rPr lang="fr-FR" dirty="0" smtClean="0"/>
              <a:t>Listes arbitraires</a:t>
            </a:r>
          </a:p>
          <a:p>
            <a:pPr lvl="1"/>
            <a:r>
              <a:rPr lang="fr-FR" dirty="0" smtClean="0"/>
              <a:t>Mots </a:t>
            </a:r>
          </a:p>
          <a:p>
            <a:pPr lvl="1"/>
            <a:r>
              <a:rPr lang="fr-FR" dirty="0" smtClean="0"/>
              <a:t>Textes</a:t>
            </a:r>
          </a:p>
          <a:p>
            <a:pPr lvl="1"/>
            <a:r>
              <a:rPr lang="fr-FR" dirty="0" smtClean="0"/>
              <a:t>Apprentissages procéduraux</a:t>
            </a:r>
          </a:p>
          <a:p>
            <a:endParaRPr lang="fr-FR" dirty="0" smtClean="0"/>
          </a:p>
        </p:txBody>
      </p:sp>
    </p:spTree>
    <p:custDataLst>
      <p:tags r:id="rId1"/>
    </p:custDataLst>
    <p:extLst>
      <p:ext uri="{BB962C8B-B14F-4D97-AF65-F5344CB8AC3E}">
        <p14:creationId xmlns:p14="http://schemas.microsoft.com/office/powerpoint/2010/main" val="4239585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fficher l'image d'orig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2487596"/>
            <a:ext cx="2296205" cy="296573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smtClean="0"/>
              <a:t>Outils </a:t>
            </a:r>
            <a:r>
              <a:rPr lang="fr-FR" dirty="0" err="1" smtClean="0"/>
              <a:t>low-tech</a:t>
            </a:r>
            <a:endParaRPr lang="fr-FR" dirty="0"/>
          </a:p>
        </p:txBody>
      </p:sp>
      <p:sp>
        <p:nvSpPr>
          <p:cNvPr id="6" name="Espace réservé du texte 5"/>
          <p:cNvSpPr>
            <a:spLocks noGrp="1"/>
          </p:cNvSpPr>
          <p:nvPr>
            <p:ph type="body" idx="1"/>
          </p:nvPr>
        </p:nvSpPr>
        <p:spPr>
          <a:xfrm>
            <a:off x="2153842" y="908720"/>
            <a:ext cx="3868340" cy="823912"/>
          </a:xfrm>
        </p:spPr>
        <p:txBody>
          <a:bodyPr/>
          <a:lstStyle/>
          <a:p>
            <a:r>
              <a:rPr lang="fr-FR" dirty="0"/>
              <a:t>Pour les enseignants</a:t>
            </a:r>
            <a:r>
              <a:rPr lang="fr-FR" dirty="0" smtClean="0"/>
              <a:t>:</a:t>
            </a:r>
            <a:endParaRPr lang="fr-FR" dirty="0"/>
          </a:p>
        </p:txBody>
      </p:sp>
      <p:sp>
        <p:nvSpPr>
          <p:cNvPr id="3" name="Espace réservé du contenu 2"/>
          <p:cNvSpPr>
            <a:spLocks noGrp="1"/>
          </p:cNvSpPr>
          <p:nvPr>
            <p:ph sz="half" idx="2"/>
          </p:nvPr>
        </p:nvSpPr>
        <p:spPr/>
        <p:txBody>
          <a:bodyPr/>
          <a:lstStyle/>
          <a:p>
            <a:endParaRPr lang="fr-FR" dirty="0" smtClean="0"/>
          </a:p>
          <a:p>
            <a:endParaRPr lang="fr-FR" dirty="0"/>
          </a:p>
          <a:p>
            <a:pPr lvl="1"/>
            <a:endParaRPr lang="fr-FR" dirty="0"/>
          </a:p>
        </p:txBody>
      </p:sp>
      <p:sp>
        <p:nvSpPr>
          <p:cNvPr id="7" name="Espace réservé du texte 6"/>
          <p:cNvSpPr>
            <a:spLocks noGrp="1"/>
          </p:cNvSpPr>
          <p:nvPr>
            <p:ph type="body" sz="quarter" idx="3"/>
          </p:nvPr>
        </p:nvSpPr>
        <p:spPr>
          <a:xfrm>
            <a:off x="5788738" y="908720"/>
            <a:ext cx="3887391" cy="823912"/>
          </a:xfrm>
        </p:spPr>
        <p:txBody>
          <a:bodyPr/>
          <a:lstStyle/>
          <a:p>
            <a:r>
              <a:rPr lang="fr-FR" dirty="0"/>
              <a:t>Pour les élèves</a:t>
            </a:r>
            <a:r>
              <a:rPr lang="fr-FR" dirty="0" smtClean="0"/>
              <a:t>:</a:t>
            </a:r>
            <a:endParaRPr lang="fr-FR" dirty="0"/>
          </a:p>
        </p:txBody>
      </p:sp>
      <p:sp>
        <p:nvSpPr>
          <p:cNvPr id="8" name="Espace réservé du contenu 7"/>
          <p:cNvSpPr>
            <a:spLocks noGrp="1"/>
          </p:cNvSpPr>
          <p:nvPr>
            <p:ph sz="quarter" idx="4"/>
          </p:nvPr>
        </p:nvSpPr>
        <p:spPr>
          <a:xfrm>
            <a:off x="5788737" y="1847777"/>
            <a:ext cx="2755536" cy="3684588"/>
          </a:xfrm>
        </p:spPr>
        <p:txBody>
          <a:bodyPr/>
          <a:lstStyle/>
          <a:p>
            <a:r>
              <a:rPr lang="fr-FR" dirty="0"/>
              <a:t>Se tester en </a:t>
            </a:r>
            <a:r>
              <a:rPr lang="fr-FR" dirty="0" smtClean="0"/>
              <a:t>récitant </a:t>
            </a:r>
            <a:r>
              <a:rPr lang="fr-FR" dirty="0"/>
              <a:t>par oral/écrit.</a:t>
            </a:r>
          </a:p>
          <a:p>
            <a:r>
              <a:rPr lang="fr-FR" dirty="0" smtClean="0"/>
              <a:t>Cartes double-face</a:t>
            </a:r>
          </a:p>
          <a:p>
            <a:r>
              <a:rPr lang="fr-FR" dirty="0" smtClean="0"/>
              <a:t>Système de </a:t>
            </a:r>
            <a:r>
              <a:rPr lang="fr-FR" dirty="0" err="1" smtClean="0"/>
              <a:t>Leitner</a:t>
            </a:r>
            <a:r>
              <a:rPr lang="fr-FR" dirty="0" smtClean="0"/>
              <a:t>, </a:t>
            </a:r>
            <a:r>
              <a:rPr lang="fr-FR" dirty="0" err="1" smtClean="0"/>
              <a:t>Anki</a:t>
            </a:r>
            <a:endParaRPr lang="fr-FR" dirty="0"/>
          </a:p>
          <a:p>
            <a:pPr marL="0" indent="0">
              <a:buNone/>
            </a:pP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845" y="1832644"/>
            <a:ext cx="3578323" cy="68580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764" y="5301208"/>
            <a:ext cx="3411660" cy="1853314"/>
          </a:xfrm>
          <a:prstGeom prst="rect">
            <a:avLst/>
          </a:prstGeom>
        </p:spPr>
      </p:pic>
    </p:spTree>
    <p:extLst>
      <p:ext uri="{BB962C8B-B14F-4D97-AF65-F5344CB8AC3E}">
        <p14:creationId xmlns:p14="http://schemas.microsoft.com/office/powerpoint/2010/main" val="2553334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Apprendre</a:t>
            </a:r>
            <a:endParaRPr lang="fr-FR" dirty="0"/>
          </a:p>
        </p:txBody>
      </p:sp>
      <p:sp>
        <p:nvSpPr>
          <p:cNvPr id="3" name="Espace réservé du contenu 2"/>
          <p:cNvSpPr>
            <a:spLocks noGrp="1"/>
          </p:cNvSpPr>
          <p:nvPr>
            <p:ph idx="1"/>
          </p:nvPr>
        </p:nvSpPr>
        <p:spPr/>
        <p:txBody>
          <a:bodyPr/>
          <a:lstStyle/>
          <a:p>
            <a:pPr marL="514350" indent="-514350">
              <a:buFont typeface="+mj-lt"/>
              <a:buAutoNum type="arabicPeriod"/>
            </a:pPr>
            <a:r>
              <a:rPr lang="fr-FR" dirty="0" smtClean="0"/>
              <a:t>Exposition aux contenus</a:t>
            </a:r>
          </a:p>
          <a:p>
            <a:pPr marL="514350" indent="-514350">
              <a:buFont typeface="+mj-lt"/>
              <a:buAutoNum type="arabicPeriod"/>
            </a:pPr>
            <a:r>
              <a:rPr lang="fr-FR" dirty="0" smtClean="0"/>
              <a:t>Exercices, activités pédagogiques</a:t>
            </a:r>
          </a:p>
          <a:p>
            <a:pPr marL="514350" indent="-514350">
              <a:buFont typeface="+mj-lt"/>
              <a:buAutoNum type="arabicPeriod"/>
            </a:pPr>
            <a:r>
              <a:rPr lang="fr-FR" dirty="0" smtClean="0"/>
              <a:t>Révisions</a:t>
            </a:r>
            <a:endParaRPr lang="fr-FR" dirty="0"/>
          </a:p>
        </p:txBody>
      </p:sp>
    </p:spTree>
    <p:extLst>
      <p:ext uri="{BB962C8B-B14F-4D97-AF65-F5344CB8AC3E}">
        <p14:creationId xmlns:p14="http://schemas.microsoft.com/office/powerpoint/2010/main" val="1285320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Outils high-tech</a:t>
            </a:r>
            <a:endParaRPr lang="fr-FR" dirty="0"/>
          </a:p>
        </p:txBody>
      </p:sp>
      <p:sp>
        <p:nvSpPr>
          <p:cNvPr id="3" name="Espace réservé du contenu 2"/>
          <p:cNvSpPr>
            <a:spLocks noGrp="1"/>
          </p:cNvSpPr>
          <p:nvPr>
            <p:ph idx="1"/>
          </p:nvPr>
        </p:nvSpPr>
        <p:spPr/>
        <p:txBody>
          <a:bodyPr/>
          <a:lstStyle/>
          <a:p>
            <a:r>
              <a:rPr lang="fr-FR" dirty="0" smtClean="0"/>
              <a:t>Plateformes sur internet (</a:t>
            </a:r>
            <a:r>
              <a:rPr lang="fr-FR" i="1" dirty="0" err="1" smtClean="0"/>
              <a:t>learning</a:t>
            </a:r>
            <a:r>
              <a:rPr lang="fr-FR" i="1" dirty="0" smtClean="0"/>
              <a:t> management </a:t>
            </a:r>
            <a:r>
              <a:rPr lang="fr-FR" i="1" dirty="0" err="1" smtClean="0"/>
              <a:t>systems</a:t>
            </a:r>
            <a:r>
              <a:rPr lang="fr-FR" dirty="0" smtClean="0"/>
              <a:t>)</a:t>
            </a:r>
          </a:p>
          <a:p>
            <a:pPr lvl="1"/>
            <a:r>
              <a:rPr lang="fr-FR" dirty="0" smtClean="0"/>
              <a:t>Moodle, </a:t>
            </a:r>
            <a:r>
              <a:rPr lang="fr-FR" dirty="0" err="1"/>
              <a:t>S</a:t>
            </a:r>
            <a:r>
              <a:rPr lang="fr-FR" dirty="0" err="1" smtClean="0"/>
              <a:t>choology</a:t>
            </a:r>
            <a:r>
              <a:rPr lang="fr-FR" dirty="0" smtClean="0"/>
              <a:t>, </a:t>
            </a:r>
            <a:r>
              <a:rPr lang="fr-FR" dirty="0" err="1" smtClean="0"/>
              <a:t>Didask</a:t>
            </a:r>
            <a:r>
              <a:rPr lang="fr-FR" dirty="0" smtClean="0"/>
              <a:t>, </a:t>
            </a:r>
            <a:r>
              <a:rPr lang="fr-FR" dirty="0" err="1" smtClean="0"/>
              <a:t>Socrative</a:t>
            </a:r>
            <a:r>
              <a:rPr lang="fr-FR" dirty="0" smtClean="0"/>
              <a:t>, </a:t>
            </a:r>
            <a:r>
              <a:rPr lang="fr-FR" dirty="0" err="1" smtClean="0"/>
              <a:t>Acadly</a:t>
            </a:r>
            <a:r>
              <a:rPr lang="fr-FR" dirty="0" smtClean="0"/>
              <a:t>…</a:t>
            </a:r>
          </a:p>
          <a:p>
            <a:r>
              <a:rPr lang="fr-FR" dirty="0" smtClean="0"/>
              <a:t>Outils de test par téléphone mobile: </a:t>
            </a:r>
            <a:r>
              <a:rPr lang="fr-FR" dirty="0" err="1" smtClean="0"/>
              <a:t>Wooclap</a:t>
            </a:r>
            <a:r>
              <a:rPr lang="fr-FR" dirty="0" smtClean="0"/>
              <a:t>, </a:t>
            </a:r>
            <a:r>
              <a:rPr lang="fr-FR" dirty="0" err="1" smtClean="0"/>
              <a:t>Poll</a:t>
            </a:r>
            <a:r>
              <a:rPr lang="fr-FR" dirty="0" smtClean="0"/>
              <a:t> </a:t>
            </a:r>
            <a:r>
              <a:rPr lang="fr-FR" dirty="0" err="1" smtClean="0"/>
              <a:t>everywhere</a:t>
            </a:r>
            <a:r>
              <a:rPr lang="fr-FR" dirty="0" smtClean="0"/>
              <a:t>…</a:t>
            </a:r>
          </a:p>
          <a:p>
            <a:r>
              <a:rPr lang="fr-FR" dirty="0" smtClean="0"/>
              <a:t>Pour les révisions des élèves: </a:t>
            </a:r>
            <a:r>
              <a:rPr lang="fr-FR" dirty="0">
                <a:hlinkClick r:id="rId3"/>
              </a:rPr>
              <a:t>https://quizlet.com</a:t>
            </a:r>
            <a:r>
              <a:rPr lang="fr-FR" dirty="0" smtClean="0">
                <a:hlinkClick r:id="rId3"/>
              </a:rPr>
              <a:t>/</a:t>
            </a:r>
            <a:r>
              <a:rPr lang="fr-FR" dirty="0" smtClean="0"/>
              <a:t>, </a:t>
            </a:r>
            <a:r>
              <a:rPr lang="fr-FR" dirty="0" err="1" smtClean="0"/>
              <a:t>Anki</a:t>
            </a:r>
            <a:r>
              <a:rPr lang="fr-FR" dirty="0" smtClean="0"/>
              <a:t>,</a:t>
            </a:r>
            <a:br>
              <a:rPr lang="fr-FR" dirty="0" smtClean="0"/>
            </a:br>
            <a:r>
              <a:rPr lang="fr-FR" dirty="0" smtClean="0"/>
              <a:t>ou à programmer soi-même</a:t>
            </a:r>
            <a:endParaRPr lang="fr-FR" dirty="0"/>
          </a:p>
          <a:p>
            <a:endParaRPr lang="fr-FR" dirty="0"/>
          </a:p>
        </p:txBody>
      </p:sp>
    </p:spTree>
    <p:custDataLst>
      <p:tags r:id="rId1"/>
    </p:custDataLst>
    <p:extLst>
      <p:ext uri="{BB962C8B-B14F-4D97-AF65-F5344CB8AC3E}">
        <p14:creationId xmlns:p14="http://schemas.microsoft.com/office/powerpoint/2010/main" val="114813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Mémoriser pour la compréhension et le transfert</a:t>
            </a:r>
            <a:endParaRPr lang="fr-FR" dirty="0"/>
          </a:p>
        </p:txBody>
      </p:sp>
      <p:sp>
        <p:nvSpPr>
          <p:cNvPr id="3" name="Espace réservé du contenu 2"/>
          <p:cNvSpPr>
            <a:spLocks noGrp="1"/>
          </p:cNvSpPr>
          <p:nvPr>
            <p:ph idx="1"/>
          </p:nvPr>
        </p:nvSpPr>
        <p:spPr/>
        <p:txBody>
          <a:bodyPr/>
          <a:lstStyle/>
          <a:p>
            <a:r>
              <a:rPr lang="fr-FR" dirty="0" smtClean="0"/>
              <a:t>Mémorisation par cœur souvent nécessaire, mais c’est un moyen, plus qu’un but en soi.</a:t>
            </a:r>
          </a:p>
          <a:p>
            <a:r>
              <a:rPr lang="fr-FR" dirty="0" smtClean="0"/>
              <a:t>Pas suffisant pour:</a:t>
            </a:r>
          </a:p>
          <a:p>
            <a:pPr lvl="1"/>
            <a:r>
              <a:rPr lang="fr-FR" dirty="0" smtClean="0"/>
              <a:t>La compréhension.</a:t>
            </a:r>
          </a:p>
          <a:p>
            <a:pPr lvl="1"/>
            <a:r>
              <a:rPr lang="fr-FR" dirty="0" smtClean="0"/>
              <a:t>Le transfert</a:t>
            </a:r>
          </a:p>
          <a:p>
            <a:r>
              <a:rPr lang="fr-FR" dirty="0" smtClean="0"/>
              <a:t>Compréhension et transfert nécessitent un apprentissage en profondeur.</a:t>
            </a:r>
            <a:endParaRPr lang="fr-FR" dirty="0"/>
          </a:p>
        </p:txBody>
      </p:sp>
    </p:spTree>
    <p:extLst>
      <p:ext uri="{BB962C8B-B14F-4D97-AF65-F5344CB8AC3E}">
        <p14:creationId xmlns:p14="http://schemas.microsoft.com/office/powerpoint/2010/main" val="1425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 la mémorisation à la compréhension</a:t>
            </a:r>
            <a:endParaRPr lang="fr-FR" dirty="0"/>
          </a:p>
        </p:txBody>
      </p:sp>
      <p:grpSp>
        <p:nvGrpSpPr>
          <p:cNvPr id="956" name="Groupe 955"/>
          <p:cNvGrpSpPr/>
          <p:nvPr/>
        </p:nvGrpSpPr>
        <p:grpSpPr>
          <a:xfrm>
            <a:off x="1612535" y="1706308"/>
            <a:ext cx="8840645" cy="4186966"/>
            <a:chOff x="89789" y="525144"/>
            <a:chExt cx="11709849" cy="5007711"/>
          </a:xfrm>
        </p:grpSpPr>
        <p:grpSp>
          <p:nvGrpSpPr>
            <p:cNvPr id="957" name="Group 2"/>
            <p:cNvGrpSpPr>
              <a:grpSpLocks/>
            </p:cNvGrpSpPr>
            <p:nvPr/>
          </p:nvGrpSpPr>
          <p:grpSpPr bwMode="auto">
            <a:xfrm>
              <a:off x="89789" y="2109733"/>
              <a:ext cx="2900046" cy="2849563"/>
              <a:chOff x="2363" y="912"/>
              <a:chExt cx="4568" cy="4487"/>
            </a:xfrm>
          </p:grpSpPr>
          <p:grpSp>
            <p:nvGrpSpPr>
              <p:cNvPr id="1181" name="Group 3"/>
              <p:cNvGrpSpPr>
                <a:grpSpLocks/>
              </p:cNvGrpSpPr>
              <p:nvPr/>
            </p:nvGrpSpPr>
            <p:grpSpPr bwMode="auto">
              <a:xfrm>
                <a:off x="2363" y="1678"/>
                <a:ext cx="3345" cy="3721"/>
                <a:chOff x="1733" y="1132"/>
                <a:chExt cx="3345" cy="3721"/>
              </a:xfrm>
            </p:grpSpPr>
            <p:grpSp>
              <p:nvGrpSpPr>
                <p:cNvPr id="1203" name="Group 4"/>
                <p:cNvGrpSpPr>
                  <a:grpSpLocks/>
                </p:cNvGrpSpPr>
                <p:nvPr/>
              </p:nvGrpSpPr>
              <p:grpSpPr bwMode="auto">
                <a:xfrm rot="1774290" flipH="1">
                  <a:off x="1733" y="1830"/>
                  <a:ext cx="2333" cy="1418"/>
                  <a:chOff x="2655" y="1215"/>
                  <a:chExt cx="2333" cy="1418"/>
                </a:xfrm>
              </p:grpSpPr>
              <p:sp>
                <p:nvSpPr>
                  <p:cNvPr id="1254" name="Oval 6"/>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5" name="Oval 7"/>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6" name="Oval 8"/>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7" name="Oval 9"/>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8" name="Oval 10"/>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9" name="Oval 11"/>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60" name="Oval 12"/>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61" name="Oval 13"/>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62" name="Line 14"/>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3" name="Line 15"/>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4" name="Line 16"/>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5" name="Line 17"/>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6" name="Line 18"/>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7" name="Line 19"/>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8" name="Line 20"/>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9" name="Line 21"/>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70" name="Line 22"/>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71" name="Line 23"/>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72" name="Line 24"/>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204" name="Group 25"/>
                <p:cNvGrpSpPr>
                  <a:grpSpLocks/>
                </p:cNvGrpSpPr>
                <p:nvPr/>
              </p:nvGrpSpPr>
              <p:grpSpPr bwMode="auto">
                <a:xfrm rot="5400000">
                  <a:off x="3105" y="1650"/>
                  <a:ext cx="2453" cy="1418"/>
                  <a:chOff x="2535" y="1215"/>
                  <a:chExt cx="2453" cy="1418"/>
                </a:xfrm>
              </p:grpSpPr>
              <p:sp>
                <p:nvSpPr>
                  <p:cNvPr id="1233" name="Oval 26"/>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4" name="Oval 27"/>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5" name="Oval 28"/>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6" name="Oval 29"/>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7" name="Oval 30"/>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8" name="Oval 31"/>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9" name="Oval 32"/>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40" name="Oval 33"/>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41" name="Oval 34"/>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42" name="Line 35"/>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3" name="Line 36"/>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4" name="Line 37"/>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5" name="Line 38"/>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6" name="Line 39"/>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7" name="Line 40"/>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8" name="Line 41"/>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9" name="Line 42"/>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50" name="Line 43"/>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51" name="Line 44"/>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52" name="Line 45"/>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205" name="Group 46"/>
                <p:cNvGrpSpPr>
                  <a:grpSpLocks/>
                </p:cNvGrpSpPr>
                <p:nvPr/>
              </p:nvGrpSpPr>
              <p:grpSpPr bwMode="auto">
                <a:xfrm flipV="1">
                  <a:off x="2625" y="3435"/>
                  <a:ext cx="2453" cy="1418"/>
                  <a:chOff x="2535" y="1215"/>
                  <a:chExt cx="2453" cy="1418"/>
                </a:xfrm>
              </p:grpSpPr>
              <p:sp>
                <p:nvSpPr>
                  <p:cNvPr id="1213" name="Oval 47"/>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4" name="Oval 48"/>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5" name="Oval 49"/>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6" name="Oval 50"/>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7" name="Oval 51"/>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8" name="Oval 52"/>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9" name="Oval 53"/>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20" name="Oval 54"/>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21" name="Oval 55"/>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22" name="Line 56"/>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3" name="Line 57"/>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4" name="Line 58"/>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5" name="Line 59"/>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6" name="Line 60"/>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7" name="Line 61"/>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8" name="Line 62"/>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29" name="Line 63"/>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30" name="Line 64"/>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31" name="Line 65"/>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32" name="Line 66"/>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206" name="Line 67"/>
                <p:cNvSpPr>
                  <a:spLocks noChangeShapeType="1"/>
                </p:cNvSpPr>
                <p:nvPr/>
              </p:nvSpPr>
              <p:spPr bwMode="auto">
                <a:xfrm flipH="1">
                  <a:off x="3105" y="1425"/>
                  <a:ext cx="570" cy="40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7" name="Line 68"/>
                <p:cNvSpPr>
                  <a:spLocks noChangeShapeType="1"/>
                </p:cNvSpPr>
                <p:nvPr/>
              </p:nvSpPr>
              <p:spPr bwMode="auto">
                <a:xfrm>
                  <a:off x="4080" y="1785"/>
                  <a:ext cx="22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8" name="Line 69"/>
                <p:cNvSpPr>
                  <a:spLocks noChangeShapeType="1"/>
                </p:cNvSpPr>
                <p:nvPr/>
              </p:nvSpPr>
              <p:spPr bwMode="auto">
                <a:xfrm flipH="1">
                  <a:off x="3255" y="2550"/>
                  <a:ext cx="615" cy="10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9" name="Line 70"/>
                <p:cNvSpPr>
                  <a:spLocks noChangeShapeType="1"/>
                </p:cNvSpPr>
                <p:nvPr/>
              </p:nvSpPr>
              <p:spPr bwMode="auto">
                <a:xfrm flipH="1" flipV="1">
                  <a:off x="3270" y="2700"/>
                  <a:ext cx="63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10" name="Line 71"/>
                <p:cNvSpPr>
                  <a:spLocks noChangeShapeType="1"/>
                </p:cNvSpPr>
                <p:nvPr/>
              </p:nvSpPr>
              <p:spPr bwMode="auto">
                <a:xfrm flipV="1">
                  <a:off x="3990" y="2055"/>
                  <a:ext cx="390" cy="16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11" name="Line 72"/>
                <p:cNvSpPr>
                  <a:spLocks noChangeShapeType="1"/>
                </p:cNvSpPr>
                <p:nvPr/>
              </p:nvSpPr>
              <p:spPr bwMode="auto">
                <a:xfrm flipH="1" flipV="1">
                  <a:off x="3300" y="3870"/>
                  <a:ext cx="171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12" name="Line 73"/>
                <p:cNvSpPr>
                  <a:spLocks noChangeShapeType="1"/>
                </p:cNvSpPr>
                <p:nvPr/>
              </p:nvSpPr>
              <p:spPr bwMode="auto">
                <a:xfrm flipH="1">
                  <a:off x="2655" y="1455"/>
                  <a:ext cx="1035" cy="22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182" name="Group 74"/>
              <p:cNvGrpSpPr>
                <a:grpSpLocks/>
              </p:cNvGrpSpPr>
              <p:nvPr/>
            </p:nvGrpSpPr>
            <p:grpSpPr bwMode="auto">
              <a:xfrm>
                <a:off x="5512" y="912"/>
                <a:ext cx="1419" cy="2438"/>
                <a:chOff x="5512" y="996"/>
                <a:chExt cx="1419" cy="2438"/>
              </a:xfrm>
            </p:grpSpPr>
            <p:sp>
              <p:nvSpPr>
                <p:cNvPr id="1183" name="Oval 75"/>
                <p:cNvSpPr>
                  <a:spLocks noChangeArrowheads="1"/>
                </p:cNvSpPr>
                <p:nvPr/>
              </p:nvSpPr>
              <p:spPr bwMode="auto">
                <a:xfrm rot="-5400000">
                  <a:off x="6549" y="3291"/>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4" name="Oval 76"/>
                <p:cNvSpPr>
                  <a:spLocks noChangeArrowheads="1"/>
                </p:cNvSpPr>
                <p:nvPr/>
              </p:nvSpPr>
              <p:spPr bwMode="auto">
                <a:xfrm rot="-5400000">
                  <a:off x="6789" y="3052"/>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5" name="Oval 77"/>
                <p:cNvSpPr>
                  <a:spLocks noChangeArrowheads="1"/>
                </p:cNvSpPr>
                <p:nvPr/>
              </p:nvSpPr>
              <p:spPr bwMode="auto">
                <a:xfrm rot="-5400000">
                  <a:off x="6444" y="2754"/>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6" name="Oval 78"/>
                <p:cNvSpPr>
                  <a:spLocks noChangeArrowheads="1"/>
                </p:cNvSpPr>
                <p:nvPr/>
              </p:nvSpPr>
              <p:spPr bwMode="auto">
                <a:xfrm rot="-5400000">
                  <a:off x="6098" y="2456"/>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7" name="Oval 79"/>
                <p:cNvSpPr>
                  <a:spLocks noChangeArrowheads="1"/>
                </p:cNvSpPr>
                <p:nvPr/>
              </p:nvSpPr>
              <p:spPr bwMode="auto">
                <a:xfrm rot="-5400000">
                  <a:off x="6578" y="1994"/>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8" name="Oval 80"/>
                <p:cNvSpPr>
                  <a:spLocks noChangeArrowheads="1"/>
                </p:cNvSpPr>
                <p:nvPr/>
              </p:nvSpPr>
              <p:spPr bwMode="auto">
                <a:xfrm rot="-5400000">
                  <a:off x="6082" y="1904"/>
                  <a:ext cx="143"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9" name="Oval 81"/>
                <p:cNvSpPr>
                  <a:spLocks noChangeArrowheads="1"/>
                </p:cNvSpPr>
                <p:nvPr/>
              </p:nvSpPr>
              <p:spPr bwMode="auto">
                <a:xfrm rot="-5400000">
                  <a:off x="5513" y="1875"/>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90" name="Oval 82"/>
                <p:cNvSpPr>
                  <a:spLocks noChangeArrowheads="1"/>
                </p:cNvSpPr>
                <p:nvPr/>
              </p:nvSpPr>
              <p:spPr bwMode="auto">
                <a:xfrm rot="-5400000">
                  <a:off x="6068" y="995"/>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91" name="Oval 83"/>
                <p:cNvSpPr>
                  <a:spLocks noChangeArrowheads="1"/>
                </p:cNvSpPr>
                <p:nvPr/>
              </p:nvSpPr>
              <p:spPr bwMode="auto">
                <a:xfrm rot="-5400000">
                  <a:off x="6518" y="1442"/>
                  <a:ext cx="142" cy="14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92" name="Line 84"/>
                <p:cNvSpPr>
                  <a:spLocks noChangeShapeType="1"/>
                </p:cNvSpPr>
                <p:nvPr/>
              </p:nvSpPr>
              <p:spPr bwMode="auto">
                <a:xfrm rot="-5400000">
                  <a:off x="5477" y="1262"/>
                  <a:ext cx="775" cy="4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3" name="Line 85"/>
                <p:cNvSpPr>
                  <a:spLocks noChangeShapeType="1"/>
                </p:cNvSpPr>
                <p:nvPr/>
              </p:nvSpPr>
              <p:spPr bwMode="auto">
                <a:xfrm rot="16200000" flipH="1">
                  <a:off x="6166" y="1099"/>
                  <a:ext cx="417" cy="3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4" name="Line 86"/>
                <p:cNvSpPr>
                  <a:spLocks noChangeShapeType="1"/>
                </p:cNvSpPr>
                <p:nvPr/>
              </p:nvSpPr>
              <p:spPr bwMode="auto">
                <a:xfrm rot="16200000" flipH="1">
                  <a:off x="6413" y="1764"/>
                  <a:ext cx="448"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5" name="Line 87"/>
                <p:cNvSpPr>
                  <a:spLocks noChangeShapeType="1"/>
                </p:cNvSpPr>
                <p:nvPr/>
              </p:nvSpPr>
              <p:spPr bwMode="auto">
                <a:xfrm rot="16200000" flipH="1">
                  <a:off x="6352" y="1837"/>
                  <a:ext cx="59" cy="3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6" name="Line 88"/>
                <p:cNvSpPr>
                  <a:spLocks noChangeShapeType="1"/>
                </p:cNvSpPr>
                <p:nvPr/>
              </p:nvSpPr>
              <p:spPr bwMode="auto">
                <a:xfrm rot="-5400000">
                  <a:off x="5769" y="1525"/>
                  <a:ext cx="7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7" name="Line 89"/>
                <p:cNvSpPr>
                  <a:spLocks noChangeShapeType="1"/>
                </p:cNvSpPr>
                <p:nvPr/>
              </p:nvSpPr>
              <p:spPr bwMode="auto">
                <a:xfrm rot="16200000" flipH="1">
                  <a:off x="5857" y="1732"/>
                  <a:ext cx="15" cy="4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8" name="Line 90"/>
                <p:cNvSpPr>
                  <a:spLocks noChangeShapeType="1"/>
                </p:cNvSpPr>
                <p:nvPr/>
              </p:nvSpPr>
              <p:spPr bwMode="auto">
                <a:xfrm rot="16200000" flipH="1">
                  <a:off x="5596" y="1964"/>
                  <a:ext cx="522"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99" name="Line 91"/>
                <p:cNvSpPr>
                  <a:spLocks noChangeShapeType="1"/>
                </p:cNvSpPr>
                <p:nvPr/>
              </p:nvSpPr>
              <p:spPr bwMode="auto">
                <a:xfrm rot="-5400000" flipH="1" flipV="1">
                  <a:off x="6279" y="2344"/>
                  <a:ext cx="671" cy="1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0" name="Line 92"/>
                <p:cNvSpPr>
                  <a:spLocks noChangeShapeType="1"/>
                </p:cNvSpPr>
                <p:nvPr/>
              </p:nvSpPr>
              <p:spPr bwMode="auto">
                <a:xfrm rot="16200000" flipH="1">
                  <a:off x="6609" y="2851"/>
                  <a:ext cx="194" cy="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1" name="Line 93"/>
                <p:cNvSpPr>
                  <a:spLocks noChangeShapeType="1"/>
                </p:cNvSpPr>
                <p:nvPr/>
              </p:nvSpPr>
              <p:spPr bwMode="auto">
                <a:xfrm rot="16200000" flipV="1">
                  <a:off x="6347" y="3023"/>
                  <a:ext cx="447" cy="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2" name="Line 94"/>
                <p:cNvSpPr>
                  <a:spLocks noChangeShapeType="1"/>
                </p:cNvSpPr>
                <p:nvPr/>
              </p:nvSpPr>
              <p:spPr bwMode="auto">
                <a:xfrm rot="-5400000" flipH="1" flipV="1">
                  <a:off x="6668" y="3150"/>
                  <a:ext cx="179" cy="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58" name="Groupe 957"/>
            <p:cNvGrpSpPr/>
            <p:nvPr/>
          </p:nvGrpSpPr>
          <p:grpSpPr>
            <a:xfrm>
              <a:off x="4097667" y="1877018"/>
              <a:ext cx="2740883" cy="3109659"/>
              <a:chOff x="3752898" y="1842612"/>
              <a:chExt cx="2740883" cy="3109659"/>
            </a:xfrm>
          </p:grpSpPr>
          <p:sp>
            <p:nvSpPr>
              <p:cNvPr id="1086" name="Line 189"/>
              <p:cNvSpPr>
                <a:spLocks noChangeShapeType="1"/>
              </p:cNvSpPr>
              <p:nvPr/>
            </p:nvSpPr>
            <p:spPr bwMode="auto">
              <a:xfrm flipH="1">
                <a:off x="5811375" y="3342612"/>
                <a:ext cx="514350" cy="1809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7" name="Line 188"/>
              <p:cNvSpPr>
                <a:spLocks noChangeShapeType="1"/>
              </p:cNvSpPr>
              <p:nvPr/>
            </p:nvSpPr>
            <p:spPr bwMode="auto">
              <a:xfrm flipH="1">
                <a:off x="5409466" y="2833097"/>
                <a:ext cx="552450" cy="304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8" name="Line 187"/>
              <p:cNvSpPr>
                <a:spLocks noChangeShapeType="1"/>
              </p:cNvSpPr>
              <p:nvPr/>
            </p:nvSpPr>
            <p:spPr bwMode="auto">
              <a:xfrm flipH="1">
                <a:off x="5202670" y="2451864"/>
                <a:ext cx="428625" cy="171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89" name="Group 116"/>
              <p:cNvGrpSpPr>
                <a:grpSpLocks/>
              </p:cNvGrpSpPr>
              <p:nvPr/>
            </p:nvGrpSpPr>
            <p:grpSpPr bwMode="auto">
              <a:xfrm>
                <a:off x="3752898" y="2590071"/>
                <a:ext cx="2128838" cy="2362200"/>
                <a:chOff x="1725" y="1132"/>
                <a:chExt cx="3353" cy="3721"/>
              </a:xfrm>
            </p:grpSpPr>
            <p:grpSp>
              <p:nvGrpSpPr>
                <p:cNvPr id="1111" name="Group 166"/>
                <p:cNvGrpSpPr>
                  <a:grpSpLocks/>
                </p:cNvGrpSpPr>
                <p:nvPr/>
              </p:nvGrpSpPr>
              <p:grpSpPr bwMode="auto">
                <a:xfrm rot="1774290" flipH="1">
                  <a:off x="1725" y="1860"/>
                  <a:ext cx="2453" cy="1418"/>
                  <a:chOff x="2535" y="1215"/>
                  <a:chExt cx="2453" cy="1418"/>
                </a:xfrm>
              </p:grpSpPr>
              <p:sp>
                <p:nvSpPr>
                  <p:cNvPr id="1161" name="Oval 186"/>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2" name="Oval 185"/>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3" name="Oval 184"/>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4" name="Oval 183"/>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5" name="Oval 182"/>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6" name="Oval 181"/>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7" name="Oval 180"/>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8" name="Oval 179"/>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9" name="Oval 178"/>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70" name="Line 177"/>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1" name="Line 176"/>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2" name="Line 175"/>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3" name="Line 174"/>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4" name="Line 173"/>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5" name="Line 172"/>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6" name="Line 171"/>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7" name="Line 170"/>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8" name="Line 169"/>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9" name="Line 168"/>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80" name="Line 167"/>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112" name="Group 145"/>
                <p:cNvGrpSpPr>
                  <a:grpSpLocks/>
                </p:cNvGrpSpPr>
                <p:nvPr/>
              </p:nvGrpSpPr>
              <p:grpSpPr bwMode="auto">
                <a:xfrm rot="5400000">
                  <a:off x="3105" y="1650"/>
                  <a:ext cx="2453" cy="1418"/>
                  <a:chOff x="2535" y="1215"/>
                  <a:chExt cx="2453" cy="1418"/>
                </a:xfrm>
              </p:grpSpPr>
              <p:sp>
                <p:nvSpPr>
                  <p:cNvPr id="1141" name="Oval 165"/>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2" name="Oval 164"/>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3" name="Oval 163"/>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4" name="Oval 162"/>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5" name="Oval 161"/>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6" name="Oval 160"/>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7" name="Oval 159"/>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8" name="Oval 158"/>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9" name="Oval 157"/>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50" name="Line 156"/>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1" name="Line 155"/>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2" name="Line 154"/>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3" name="Line 153"/>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4" name="Line 152"/>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5" name="Line 151"/>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6" name="Line 150"/>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7" name="Line 149"/>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8" name="Line 148"/>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59" name="Line 147"/>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60" name="Line 146"/>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113" name="Group 124"/>
                <p:cNvGrpSpPr>
                  <a:grpSpLocks/>
                </p:cNvGrpSpPr>
                <p:nvPr/>
              </p:nvGrpSpPr>
              <p:grpSpPr bwMode="auto">
                <a:xfrm flipV="1">
                  <a:off x="2625" y="3435"/>
                  <a:ext cx="2453" cy="1418"/>
                  <a:chOff x="2535" y="1215"/>
                  <a:chExt cx="2453" cy="1418"/>
                </a:xfrm>
              </p:grpSpPr>
              <p:sp>
                <p:nvSpPr>
                  <p:cNvPr id="1121" name="Oval 144"/>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2" name="Oval 143"/>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3" name="Oval 142"/>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4" name="Oval 141"/>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5" name="Oval 140"/>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6" name="Oval 139"/>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7" name="Oval 138"/>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8" name="Oval 137"/>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9" name="Oval 136"/>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30" name="Line 135"/>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1" name="Line 134"/>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2" name="Line 133"/>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3" name="Line 132"/>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4" name="Line 131"/>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5" name="Line 130"/>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6" name="Line 129"/>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7" name="Line 128"/>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8" name="Line 127"/>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9" name="Line 126"/>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40" name="Line 125"/>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114" name="Line 123"/>
                <p:cNvSpPr>
                  <a:spLocks noChangeShapeType="1"/>
                </p:cNvSpPr>
                <p:nvPr/>
              </p:nvSpPr>
              <p:spPr bwMode="auto">
                <a:xfrm flipH="1">
                  <a:off x="3105" y="1425"/>
                  <a:ext cx="570" cy="40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5" name="Line 122"/>
                <p:cNvSpPr>
                  <a:spLocks noChangeShapeType="1"/>
                </p:cNvSpPr>
                <p:nvPr/>
              </p:nvSpPr>
              <p:spPr bwMode="auto">
                <a:xfrm>
                  <a:off x="4080" y="1785"/>
                  <a:ext cx="22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6" name="Line 121"/>
                <p:cNvSpPr>
                  <a:spLocks noChangeShapeType="1"/>
                </p:cNvSpPr>
                <p:nvPr/>
              </p:nvSpPr>
              <p:spPr bwMode="auto">
                <a:xfrm flipH="1">
                  <a:off x="3255" y="2550"/>
                  <a:ext cx="615" cy="10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7" name="Line 120"/>
                <p:cNvSpPr>
                  <a:spLocks noChangeShapeType="1"/>
                </p:cNvSpPr>
                <p:nvPr/>
              </p:nvSpPr>
              <p:spPr bwMode="auto">
                <a:xfrm flipH="1" flipV="1">
                  <a:off x="3270" y="2700"/>
                  <a:ext cx="63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8" name="Line 119"/>
                <p:cNvSpPr>
                  <a:spLocks noChangeShapeType="1"/>
                </p:cNvSpPr>
                <p:nvPr/>
              </p:nvSpPr>
              <p:spPr bwMode="auto">
                <a:xfrm flipV="1">
                  <a:off x="3990" y="2055"/>
                  <a:ext cx="390" cy="16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9" name="Line 118"/>
                <p:cNvSpPr>
                  <a:spLocks noChangeShapeType="1"/>
                </p:cNvSpPr>
                <p:nvPr/>
              </p:nvSpPr>
              <p:spPr bwMode="auto">
                <a:xfrm flipH="1" flipV="1">
                  <a:off x="3300" y="3870"/>
                  <a:ext cx="171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0" name="Line 117"/>
                <p:cNvSpPr>
                  <a:spLocks noChangeShapeType="1"/>
                </p:cNvSpPr>
                <p:nvPr/>
              </p:nvSpPr>
              <p:spPr bwMode="auto">
                <a:xfrm flipH="1">
                  <a:off x="2655" y="1455"/>
                  <a:ext cx="1035" cy="22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090" name="Group 95"/>
              <p:cNvGrpSpPr>
                <a:grpSpLocks/>
              </p:cNvGrpSpPr>
              <p:nvPr/>
            </p:nvGrpSpPr>
            <p:grpSpPr bwMode="auto">
              <a:xfrm>
                <a:off x="5592081" y="1842612"/>
                <a:ext cx="901700" cy="1547813"/>
                <a:chOff x="5512" y="996"/>
                <a:chExt cx="1419" cy="2438"/>
              </a:xfrm>
            </p:grpSpPr>
            <p:sp>
              <p:nvSpPr>
                <p:cNvPr id="1091" name="Oval 115"/>
                <p:cNvSpPr>
                  <a:spLocks noChangeArrowheads="1"/>
                </p:cNvSpPr>
                <p:nvPr/>
              </p:nvSpPr>
              <p:spPr bwMode="auto">
                <a:xfrm rot="-5400000">
                  <a:off x="6549" y="3291"/>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2" name="Oval 114"/>
                <p:cNvSpPr>
                  <a:spLocks noChangeArrowheads="1"/>
                </p:cNvSpPr>
                <p:nvPr/>
              </p:nvSpPr>
              <p:spPr bwMode="auto">
                <a:xfrm rot="-5400000">
                  <a:off x="6789" y="3052"/>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3" name="Oval 113"/>
                <p:cNvSpPr>
                  <a:spLocks noChangeArrowheads="1"/>
                </p:cNvSpPr>
                <p:nvPr/>
              </p:nvSpPr>
              <p:spPr bwMode="auto">
                <a:xfrm rot="-5400000">
                  <a:off x="6444" y="2754"/>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4" name="Oval 112"/>
                <p:cNvSpPr>
                  <a:spLocks noChangeArrowheads="1"/>
                </p:cNvSpPr>
                <p:nvPr/>
              </p:nvSpPr>
              <p:spPr bwMode="auto">
                <a:xfrm rot="-5400000">
                  <a:off x="6098" y="2456"/>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5" name="Oval 111"/>
                <p:cNvSpPr>
                  <a:spLocks noChangeArrowheads="1"/>
                </p:cNvSpPr>
                <p:nvPr/>
              </p:nvSpPr>
              <p:spPr bwMode="auto">
                <a:xfrm rot="-5400000">
                  <a:off x="6578" y="1994"/>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6" name="Oval 110"/>
                <p:cNvSpPr>
                  <a:spLocks noChangeArrowheads="1"/>
                </p:cNvSpPr>
                <p:nvPr/>
              </p:nvSpPr>
              <p:spPr bwMode="auto">
                <a:xfrm rot="-5400000">
                  <a:off x="6082" y="1904"/>
                  <a:ext cx="143"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7" name="Oval 109"/>
                <p:cNvSpPr>
                  <a:spLocks noChangeArrowheads="1"/>
                </p:cNvSpPr>
                <p:nvPr/>
              </p:nvSpPr>
              <p:spPr bwMode="auto">
                <a:xfrm rot="-5400000">
                  <a:off x="5513" y="1875"/>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8" name="Oval 108"/>
                <p:cNvSpPr>
                  <a:spLocks noChangeArrowheads="1"/>
                </p:cNvSpPr>
                <p:nvPr/>
              </p:nvSpPr>
              <p:spPr bwMode="auto">
                <a:xfrm rot="-5400000">
                  <a:off x="6068" y="995"/>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9" name="Oval 107"/>
                <p:cNvSpPr>
                  <a:spLocks noChangeArrowheads="1"/>
                </p:cNvSpPr>
                <p:nvPr/>
              </p:nvSpPr>
              <p:spPr bwMode="auto">
                <a:xfrm rot="-5400000">
                  <a:off x="6518" y="1442"/>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00" name="Line 106"/>
                <p:cNvSpPr>
                  <a:spLocks noChangeShapeType="1"/>
                </p:cNvSpPr>
                <p:nvPr/>
              </p:nvSpPr>
              <p:spPr bwMode="auto">
                <a:xfrm rot="-5400000">
                  <a:off x="5477" y="1262"/>
                  <a:ext cx="775" cy="4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1" name="Line 105"/>
                <p:cNvSpPr>
                  <a:spLocks noChangeShapeType="1"/>
                </p:cNvSpPr>
                <p:nvPr/>
              </p:nvSpPr>
              <p:spPr bwMode="auto">
                <a:xfrm rot="16200000" flipH="1">
                  <a:off x="6166" y="1099"/>
                  <a:ext cx="417" cy="3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2" name="Line 104"/>
                <p:cNvSpPr>
                  <a:spLocks noChangeShapeType="1"/>
                </p:cNvSpPr>
                <p:nvPr/>
              </p:nvSpPr>
              <p:spPr bwMode="auto">
                <a:xfrm rot="16200000" flipH="1">
                  <a:off x="6413" y="1764"/>
                  <a:ext cx="448" cy="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3" name="Line 103"/>
                <p:cNvSpPr>
                  <a:spLocks noChangeShapeType="1"/>
                </p:cNvSpPr>
                <p:nvPr/>
              </p:nvSpPr>
              <p:spPr bwMode="auto">
                <a:xfrm rot="16200000" flipH="1">
                  <a:off x="6352" y="1837"/>
                  <a:ext cx="59" cy="39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4" name="Line 102"/>
                <p:cNvSpPr>
                  <a:spLocks noChangeShapeType="1"/>
                </p:cNvSpPr>
                <p:nvPr/>
              </p:nvSpPr>
              <p:spPr bwMode="auto">
                <a:xfrm rot="-5400000">
                  <a:off x="5769" y="1525"/>
                  <a:ext cx="7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5" name="Line 101"/>
                <p:cNvSpPr>
                  <a:spLocks noChangeShapeType="1"/>
                </p:cNvSpPr>
                <p:nvPr/>
              </p:nvSpPr>
              <p:spPr bwMode="auto">
                <a:xfrm rot="16200000" flipH="1">
                  <a:off x="5857" y="1732"/>
                  <a:ext cx="15" cy="4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6" name="Line 100"/>
                <p:cNvSpPr>
                  <a:spLocks noChangeShapeType="1"/>
                </p:cNvSpPr>
                <p:nvPr/>
              </p:nvSpPr>
              <p:spPr bwMode="auto">
                <a:xfrm rot="16200000" flipH="1">
                  <a:off x="5596" y="1964"/>
                  <a:ext cx="522" cy="5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7" name="Line 99"/>
                <p:cNvSpPr>
                  <a:spLocks noChangeShapeType="1"/>
                </p:cNvSpPr>
                <p:nvPr/>
              </p:nvSpPr>
              <p:spPr bwMode="auto">
                <a:xfrm rot="-5400000" flipH="1" flipV="1">
                  <a:off x="6279" y="2344"/>
                  <a:ext cx="671" cy="1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8" name="Line 98"/>
                <p:cNvSpPr>
                  <a:spLocks noChangeShapeType="1"/>
                </p:cNvSpPr>
                <p:nvPr/>
              </p:nvSpPr>
              <p:spPr bwMode="auto">
                <a:xfrm rot="16200000" flipH="1">
                  <a:off x="6609" y="2851"/>
                  <a:ext cx="194" cy="2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09" name="Line 97"/>
                <p:cNvSpPr>
                  <a:spLocks noChangeShapeType="1"/>
                </p:cNvSpPr>
                <p:nvPr/>
              </p:nvSpPr>
              <p:spPr bwMode="auto">
                <a:xfrm rot="16200000" flipV="1">
                  <a:off x="6347" y="3023"/>
                  <a:ext cx="447" cy="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0" name="Line 96"/>
                <p:cNvSpPr>
                  <a:spLocks noChangeShapeType="1"/>
                </p:cNvSpPr>
                <p:nvPr/>
              </p:nvSpPr>
              <p:spPr bwMode="auto">
                <a:xfrm rot="-5400000" flipH="1" flipV="1">
                  <a:off x="6668" y="3150"/>
                  <a:ext cx="179" cy="1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959" name="Group 192"/>
            <p:cNvGrpSpPr>
              <a:grpSpLocks/>
            </p:cNvGrpSpPr>
            <p:nvPr/>
          </p:nvGrpSpPr>
          <p:grpSpPr bwMode="auto">
            <a:xfrm>
              <a:off x="7889063" y="2099411"/>
              <a:ext cx="3819526" cy="2868613"/>
              <a:chOff x="2625" y="11187"/>
              <a:chExt cx="6016" cy="4517"/>
            </a:xfrm>
          </p:grpSpPr>
          <p:grpSp>
            <p:nvGrpSpPr>
              <p:cNvPr id="973" name="Group 193"/>
              <p:cNvGrpSpPr>
                <a:grpSpLocks/>
              </p:cNvGrpSpPr>
              <p:nvPr/>
            </p:nvGrpSpPr>
            <p:grpSpPr bwMode="auto">
              <a:xfrm>
                <a:off x="2625" y="11983"/>
                <a:ext cx="3353" cy="3721"/>
                <a:chOff x="1725" y="1132"/>
                <a:chExt cx="3353" cy="3721"/>
              </a:xfrm>
            </p:grpSpPr>
            <p:grpSp>
              <p:nvGrpSpPr>
                <p:cNvPr id="1016" name="Group 194"/>
                <p:cNvGrpSpPr>
                  <a:grpSpLocks/>
                </p:cNvGrpSpPr>
                <p:nvPr/>
              </p:nvGrpSpPr>
              <p:grpSpPr bwMode="auto">
                <a:xfrm rot="1774290" flipH="1">
                  <a:off x="1725" y="1860"/>
                  <a:ext cx="2453" cy="1418"/>
                  <a:chOff x="2535" y="1215"/>
                  <a:chExt cx="2453" cy="1418"/>
                </a:xfrm>
              </p:grpSpPr>
              <p:sp>
                <p:nvSpPr>
                  <p:cNvPr id="1066" name="Oval 195"/>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7" name="Oval 196"/>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8" name="Oval 197"/>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9" name="Oval 198"/>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0" name="Oval 199"/>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1" name="Oval 200"/>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2" name="Oval 201"/>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3" name="Oval 202"/>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4" name="Oval 203"/>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5" name="Line 204"/>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6" name="Line 205"/>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7" name="Line 206"/>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8" name="Line 207"/>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79" name="Line 208"/>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0" name="Line 209"/>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1" name="Line 210"/>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2" name="Line 211"/>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3" name="Line 212"/>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4" name="Line 213"/>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5" name="Line 214"/>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017" name="Group 215"/>
                <p:cNvGrpSpPr>
                  <a:grpSpLocks/>
                </p:cNvGrpSpPr>
                <p:nvPr/>
              </p:nvGrpSpPr>
              <p:grpSpPr bwMode="auto">
                <a:xfrm rot="5400000">
                  <a:off x="3105" y="1650"/>
                  <a:ext cx="2453" cy="1418"/>
                  <a:chOff x="2535" y="1215"/>
                  <a:chExt cx="2453" cy="1418"/>
                </a:xfrm>
              </p:grpSpPr>
              <p:sp>
                <p:nvSpPr>
                  <p:cNvPr id="1046" name="Oval 216"/>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7" name="Oval 217"/>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8" name="Oval 218"/>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9" name="Oval 219"/>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0" name="Oval 220"/>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1" name="Oval 221"/>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2" name="Oval 222"/>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3" name="Oval 223"/>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4" name="Oval 224"/>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5" name="Line 225"/>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6" name="Line 226"/>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7" name="Line 227"/>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8" name="Line 228"/>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9" name="Line 229"/>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0" name="Line 230"/>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1" name="Line 231"/>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2" name="Line 232"/>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3" name="Line 233"/>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4" name="Line 234"/>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5" name="Line 235"/>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1018" name="Group 236"/>
                <p:cNvGrpSpPr>
                  <a:grpSpLocks/>
                </p:cNvGrpSpPr>
                <p:nvPr/>
              </p:nvGrpSpPr>
              <p:grpSpPr bwMode="auto">
                <a:xfrm flipV="1">
                  <a:off x="2625" y="3435"/>
                  <a:ext cx="2453" cy="1418"/>
                  <a:chOff x="2535" y="1215"/>
                  <a:chExt cx="2453" cy="1418"/>
                </a:xfrm>
              </p:grpSpPr>
              <p:sp>
                <p:nvSpPr>
                  <p:cNvPr id="1026" name="Oval 237"/>
                  <p:cNvSpPr>
                    <a:spLocks noChangeArrowheads="1"/>
                  </p:cNvSpPr>
                  <p:nvPr/>
                </p:nvSpPr>
                <p:spPr bwMode="auto">
                  <a:xfrm>
                    <a:off x="2535" y="225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7" name="Oval 238"/>
                  <p:cNvSpPr>
                    <a:spLocks noChangeArrowheads="1"/>
                  </p:cNvSpPr>
                  <p:nvPr/>
                </p:nvSpPr>
                <p:spPr bwMode="auto">
                  <a:xfrm>
                    <a:off x="2775" y="249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8" name="Oval 239"/>
                  <p:cNvSpPr>
                    <a:spLocks noChangeArrowheads="1"/>
                  </p:cNvSpPr>
                  <p:nvPr/>
                </p:nvSpPr>
                <p:spPr bwMode="auto">
                  <a:xfrm>
                    <a:off x="3075" y="214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9" name="Oval 240"/>
                  <p:cNvSpPr>
                    <a:spLocks noChangeArrowheads="1"/>
                  </p:cNvSpPr>
                  <p:nvPr/>
                </p:nvSpPr>
                <p:spPr bwMode="auto">
                  <a:xfrm>
                    <a:off x="3375" y="180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0" name="Oval 241"/>
                  <p:cNvSpPr>
                    <a:spLocks noChangeArrowheads="1"/>
                  </p:cNvSpPr>
                  <p:nvPr/>
                </p:nvSpPr>
                <p:spPr bwMode="auto">
                  <a:xfrm>
                    <a:off x="3840" y="228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1" name="Oval 242"/>
                  <p:cNvSpPr>
                    <a:spLocks noChangeArrowheads="1"/>
                  </p:cNvSpPr>
                  <p:nvPr/>
                </p:nvSpPr>
                <p:spPr bwMode="auto">
                  <a:xfrm>
                    <a:off x="3930" y="178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2" name="Oval 243"/>
                  <p:cNvSpPr>
                    <a:spLocks noChangeArrowheads="1"/>
                  </p:cNvSpPr>
                  <p:nvPr/>
                </p:nvSpPr>
                <p:spPr bwMode="auto">
                  <a:xfrm>
                    <a:off x="3960" y="1215"/>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3" name="Oval 244"/>
                  <p:cNvSpPr>
                    <a:spLocks noChangeArrowheads="1"/>
                  </p:cNvSpPr>
                  <p:nvPr/>
                </p:nvSpPr>
                <p:spPr bwMode="auto">
                  <a:xfrm>
                    <a:off x="4845" y="177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4" name="Oval 245"/>
                  <p:cNvSpPr>
                    <a:spLocks noChangeArrowheads="1"/>
                  </p:cNvSpPr>
                  <p:nvPr/>
                </p:nvSpPr>
                <p:spPr bwMode="auto">
                  <a:xfrm>
                    <a:off x="4395" y="2220"/>
                    <a:ext cx="143" cy="143"/>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5" name="Line 246"/>
                  <p:cNvSpPr>
                    <a:spLocks noChangeShapeType="1"/>
                  </p:cNvSpPr>
                  <p:nvPr/>
                </p:nvSpPr>
                <p:spPr bwMode="auto">
                  <a:xfrm>
                    <a:off x="4080" y="1320"/>
                    <a:ext cx="780"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6" name="Line 247"/>
                  <p:cNvSpPr>
                    <a:spLocks noChangeShapeType="1"/>
                  </p:cNvSpPr>
                  <p:nvPr/>
                </p:nvSpPr>
                <p:spPr bwMode="auto">
                  <a:xfrm flipH="1">
                    <a:off x="4500" y="1905"/>
                    <a:ext cx="42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7" name="Line 248"/>
                  <p:cNvSpPr>
                    <a:spLocks noChangeShapeType="1"/>
                  </p:cNvSpPr>
                  <p:nvPr/>
                </p:nvSpPr>
                <p:spPr bwMode="auto">
                  <a:xfrm flipH="1">
                    <a:off x="3960" y="2310"/>
                    <a:ext cx="450" cy="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8" name="Line 249"/>
                  <p:cNvSpPr>
                    <a:spLocks noChangeShapeType="1"/>
                  </p:cNvSpPr>
                  <p:nvPr/>
                </p:nvSpPr>
                <p:spPr bwMode="auto">
                  <a:xfrm flipH="1">
                    <a:off x="3915" y="1890"/>
                    <a:ext cx="60" cy="39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39" name="Line 250"/>
                  <p:cNvSpPr>
                    <a:spLocks noChangeShapeType="1"/>
                  </p:cNvSpPr>
                  <p:nvPr/>
                </p:nvSpPr>
                <p:spPr bwMode="auto">
                  <a:xfrm>
                    <a:off x="4065" y="1860"/>
                    <a:ext cx="7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0" name="Line 251"/>
                  <p:cNvSpPr>
                    <a:spLocks noChangeShapeType="1"/>
                  </p:cNvSpPr>
                  <p:nvPr/>
                </p:nvSpPr>
                <p:spPr bwMode="auto">
                  <a:xfrm flipH="1">
                    <a:off x="3990" y="1320"/>
                    <a:ext cx="15" cy="4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1" name="Line 252"/>
                  <p:cNvSpPr>
                    <a:spLocks noChangeShapeType="1"/>
                  </p:cNvSpPr>
                  <p:nvPr/>
                </p:nvSpPr>
                <p:spPr bwMode="auto">
                  <a:xfrm flipH="1">
                    <a:off x="3540" y="1290"/>
                    <a:ext cx="465" cy="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2" name="Line 253"/>
                  <p:cNvSpPr>
                    <a:spLocks noChangeShapeType="1"/>
                  </p:cNvSpPr>
                  <p:nvPr/>
                </p:nvSpPr>
                <p:spPr bwMode="auto">
                  <a:xfrm flipH="1" flipV="1">
                    <a:off x="3225" y="2250"/>
                    <a:ext cx="675" cy="1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3" name="Line 254"/>
                  <p:cNvSpPr>
                    <a:spLocks noChangeShapeType="1"/>
                  </p:cNvSpPr>
                  <p:nvPr/>
                </p:nvSpPr>
                <p:spPr bwMode="auto">
                  <a:xfrm flipH="1">
                    <a:off x="2910" y="2295"/>
                    <a:ext cx="19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4" name="Line 255"/>
                  <p:cNvSpPr>
                    <a:spLocks noChangeShapeType="1"/>
                  </p:cNvSpPr>
                  <p:nvPr/>
                </p:nvSpPr>
                <p:spPr bwMode="auto">
                  <a:xfrm flipV="1">
                    <a:off x="2685" y="2235"/>
                    <a:ext cx="450" cy="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5" name="Line 256"/>
                  <p:cNvSpPr>
                    <a:spLocks noChangeShapeType="1"/>
                  </p:cNvSpPr>
                  <p:nvPr/>
                </p:nvSpPr>
                <p:spPr bwMode="auto">
                  <a:xfrm flipH="1" flipV="1">
                    <a:off x="2655" y="2385"/>
                    <a:ext cx="180" cy="1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019" name="Line 257"/>
                <p:cNvSpPr>
                  <a:spLocks noChangeShapeType="1"/>
                </p:cNvSpPr>
                <p:nvPr/>
              </p:nvSpPr>
              <p:spPr bwMode="auto">
                <a:xfrm flipH="1">
                  <a:off x="3105" y="1425"/>
                  <a:ext cx="570" cy="40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0" name="Line 258"/>
                <p:cNvSpPr>
                  <a:spLocks noChangeShapeType="1"/>
                </p:cNvSpPr>
                <p:nvPr/>
              </p:nvSpPr>
              <p:spPr bwMode="auto">
                <a:xfrm>
                  <a:off x="4080" y="1785"/>
                  <a:ext cx="225" cy="2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1" name="Line 259"/>
                <p:cNvSpPr>
                  <a:spLocks noChangeShapeType="1"/>
                </p:cNvSpPr>
                <p:nvPr/>
              </p:nvSpPr>
              <p:spPr bwMode="auto">
                <a:xfrm flipH="1">
                  <a:off x="3255" y="2550"/>
                  <a:ext cx="615" cy="10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2" name="Line 260"/>
                <p:cNvSpPr>
                  <a:spLocks noChangeShapeType="1"/>
                </p:cNvSpPr>
                <p:nvPr/>
              </p:nvSpPr>
              <p:spPr bwMode="auto">
                <a:xfrm flipH="1" flipV="1">
                  <a:off x="3270" y="2700"/>
                  <a:ext cx="63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3" name="Line 261"/>
                <p:cNvSpPr>
                  <a:spLocks noChangeShapeType="1"/>
                </p:cNvSpPr>
                <p:nvPr/>
              </p:nvSpPr>
              <p:spPr bwMode="auto">
                <a:xfrm flipV="1">
                  <a:off x="3990" y="2055"/>
                  <a:ext cx="390" cy="16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4" name="Line 262"/>
                <p:cNvSpPr>
                  <a:spLocks noChangeShapeType="1"/>
                </p:cNvSpPr>
                <p:nvPr/>
              </p:nvSpPr>
              <p:spPr bwMode="auto">
                <a:xfrm flipH="1" flipV="1">
                  <a:off x="3300" y="3870"/>
                  <a:ext cx="1710" cy="3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5" name="Line 263"/>
                <p:cNvSpPr>
                  <a:spLocks noChangeShapeType="1"/>
                </p:cNvSpPr>
                <p:nvPr/>
              </p:nvSpPr>
              <p:spPr bwMode="auto">
                <a:xfrm flipH="1">
                  <a:off x="2655" y="1455"/>
                  <a:ext cx="1035" cy="229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974" name="Oval 264"/>
              <p:cNvSpPr>
                <a:spLocks noChangeArrowheads="1"/>
              </p:cNvSpPr>
              <p:nvPr/>
            </p:nvSpPr>
            <p:spPr bwMode="auto">
              <a:xfrm rot="-5400000">
                <a:off x="7464" y="11937"/>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75" name="Oval 265"/>
              <p:cNvSpPr>
                <a:spLocks noChangeArrowheads="1"/>
              </p:cNvSpPr>
              <p:nvPr/>
            </p:nvSpPr>
            <p:spPr bwMode="auto">
              <a:xfrm rot="-5400000">
                <a:off x="7779" y="12133"/>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76" name="Oval 266"/>
              <p:cNvSpPr>
                <a:spLocks noChangeArrowheads="1"/>
              </p:cNvSpPr>
              <p:nvPr/>
            </p:nvSpPr>
            <p:spPr bwMode="auto">
              <a:xfrm rot="-5400000">
                <a:off x="7239" y="12600"/>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77" name="Oval 267"/>
              <p:cNvSpPr>
                <a:spLocks noChangeArrowheads="1"/>
              </p:cNvSpPr>
              <p:nvPr/>
            </p:nvSpPr>
            <p:spPr bwMode="auto">
              <a:xfrm rot="-5400000">
                <a:off x="6188" y="12647"/>
                <a:ext cx="142" cy="143"/>
              </a:xfrm>
              <a:prstGeom prst="ellipse">
                <a:avLst/>
              </a:prstGeom>
              <a:solidFill>
                <a:srgbClr val="000000"/>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78" name="Oval 268"/>
              <p:cNvSpPr>
                <a:spLocks noChangeArrowheads="1"/>
              </p:cNvSpPr>
              <p:nvPr/>
            </p:nvSpPr>
            <p:spPr bwMode="auto">
              <a:xfrm rot="-5400000">
                <a:off x="6668" y="12185"/>
                <a:ext cx="142" cy="143"/>
              </a:xfrm>
              <a:prstGeom prst="ellipse">
                <a:avLst/>
              </a:prstGeom>
              <a:solidFill>
                <a:srgbClr val="000000"/>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79" name="Oval 269"/>
              <p:cNvSpPr>
                <a:spLocks noChangeArrowheads="1"/>
              </p:cNvSpPr>
              <p:nvPr/>
            </p:nvSpPr>
            <p:spPr bwMode="auto">
              <a:xfrm rot="-5400000">
                <a:off x="6172" y="12095"/>
                <a:ext cx="143"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0" name="Oval 270"/>
              <p:cNvSpPr>
                <a:spLocks noChangeArrowheads="1"/>
              </p:cNvSpPr>
              <p:nvPr/>
            </p:nvSpPr>
            <p:spPr bwMode="auto">
              <a:xfrm rot="-5400000">
                <a:off x="5603" y="12066"/>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1" name="Oval 271"/>
              <p:cNvSpPr>
                <a:spLocks noChangeArrowheads="1"/>
              </p:cNvSpPr>
              <p:nvPr/>
            </p:nvSpPr>
            <p:spPr bwMode="auto">
              <a:xfrm rot="-5400000">
                <a:off x="6158" y="11186"/>
                <a:ext cx="142" cy="143"/>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2" name="Oval 272"/>
              <p:cNvSpPr>
                <a:spLocks noChangeArrowheads="1"/>
              </p:cNvSpPr>
              <p:nvPr/>
            </p:nvSpPr>
            <p:spPr bwMode="auto">
              <a:xfrm rot="-5400000">
                <a:off x="6608" y="11633"/>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3" name="Line 273"/>
              <p:cNvSpPr>
                <a:spLocks noChangeShapeType="1"/>
              </p:cNvSpPr>
              <p:nvPr/>
            </p:nvSpPr>
            <p:spPr bwMode="auto">
              <a:xfrm rot="-5400000">
                <a:off x="5567" y="11453"/>
                <a:ext cx="775" cy="4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4" name="Line 274"/>
              <p:cNvSpPr>
                <a:spLocks noChangeShapeType="1"/>
              </p:cNvSpPr>
              <p:nvPr/>
            </p:nvSpPr>
            <p:spPr bwMode="auto">
              <a:xfrm rot="16200000" flipH="1">
                <a:off x="6503" y="11955"/>
                <a:ext cx="448" cy="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5" name="Line 275"/>
              <p:cNvSpPr>
                <a:spLocks noChangeShapeType="1"/>
              </p:cNvSpPr>
              <p:nvPr/>
            </p:nvSpPr>
            <p:spPr bwMode="auto">
              <a:xfrm rot="16200000" flipH="1">
                <a:off x="6450" y="12035"/>
                <a:ext cx="59" cy="3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6" name="Line 276"/>
              <p:cNvSpPr>
                <a:spLocks noChangeShapeType="1"/>
              </p:cNvSpPr>
              <p:nvPr/>
            </p:nvSpPr>
            <p:spPr bwMode="auto">
              <a:xfrm rot="-5400000">
                <a:off x="5859" y="11716"/>
                <a:ext cx="7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7" name="Line 277"/>
              <p:cNvSpPr>
                <a:spLocks noChangeShapeType="1"/>
              </p:cNvSpPr>
              <p:nvPr/>
            </p:nvSpPr>
            <p:spPr bwMode="auto">
              <a:xfrm rot="16200000" flipH="1">
                <a:off x="5947" y="11923"/>
                <a:ext cx="15" cy="4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8" name="Line 278"/>
              <p:cNvSpPr>
                <a:spLocks noChangeShapeType="1"/>
              </p:cNvSpPr>
              <p:nvPr/>
            </p:nvSpPr>
            <p:spPr bwMode="auto">
              <a:xfrm rot="16200000" flipH="1">
                <a:off x="5686" y="12155"/>
                <a:ext cx="522" cy="5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89" name="Line 279"/>
              <p:cNvSpPr>
                <a:spLocks noChangeShapeType="1"/>
              </p:cNvSpPr>
              <p:nvPr/>
            </p:nvSpPr>
            <p:spPr bwMode="auto">
              <a:xfrm rot="5400000" flipV="1">
                <a:off x="6797" y="12242"/>
                <a:ext cx="386" cy="4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0" name="Line 280"/>
              <p:cNvSpPr>
                <a:spLocks noChangeShapeType="1"/>
              </p:cNvSpPr>
              <p:nvPr/>
            </p:nvSpPr>
            <p:spPr bwMode="auto">
              <a:xfrm rot="16200000" flipH="1">
                <a:off x="7599" y="12022"/>
                <a:ext cx="194" cy="2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1" name="Line 281"/>
              <p:cNvSpPr>
                <a:spLocks noChangeShapeType="1"/>
              </p:cNvSpPr>
              <p:nvPr/>
            </p:nvSpPr>
            <p:spPr bwMode="auto">
              <a:xfrm rot="5400000" flipH="1" flipV="1">
                <a:off x="7382" y="12224"/>
                <a:ext cx="417" cy="4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2" name="Line 282"/>
              <p:cNvSpPr>
                <a:spLocks noChangeShapeType="1"/>
              </p:cNvSpPr>
              <p:nvPr/>
            </p:nvSpPr>
            <p:spPr bwMode="auto">
              <a:xfrm rot="5400000" flipV="1">
                <a:off x="7539" y="11825"/>
                <a:ext cx="344" cy="25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3" name="Oval 283"/>
              <p:cNvSpPr>
                <a:spLocks noChangeArrowheads="1"/>
              </p:cNvSpPr>
              <p:nvPr/>
            </p:nvSpPr>
            <p:spPr bwMode="auto">
              <a:xfrm rot="-5400000">
                <a:off x="7344" y="12147"/>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4" name="Oval 284"/>
              <p:cNvSpPr>
                <a:spLocks noChangeArrowheads="1"/>
              </p:cNvSpPr>
              <p:nvPr/>
            </p:nvSpPr>
            <p:spPr bwMode="auto">
              <a:xfrm rot="-5400000">
                <a:off x="7434" y="11667"/>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5" name="Line 285"/>
              <p:cNvSpPr>
                <a:spLocks noChangeShapeType="1"/>
              </p:cNvSpPr>
              <p:nvPr/>
            </p:nvSpPr>
            <p:spPr bwMode="auto">
              <a:xfrm flipH="1" flipV="1">
                <a:off x="6735" y="11700"/>
                <a:ext cx="720" cy="3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6" name="Line 286"/>
              <p:cNvSpPr>
                <a:spLocks noChangeShapeType="1"/>
              </p:cNvSpPr>
              <p:nvPr/>
            </p:nvSpPr>
            <p:spPr bwMode="auto">
              <a:xfrm flipH="1">
                <a:off x="7455" y="12060"/>
                <a:ext cx="90" cy="10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7" name="Line 287"/>
              <p:cNvSpPr>
                <a:spLocks noChangeShapeType="1"/>
              </p:cNvSpPr>
              <p:nvPr/>
            </p:nvSpPr>
            <p:spPr bwMode="auto">
              <a:xfrm flipH="1">
                <a:off x="7425" y="12210"/>
                <a:ext cx="4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8" name="Line 288"/>
              <p:cNvSpPr>
                <a:spLocks noChangeShapeType="1"/>
              </p:cNvSpPr>
              <p:nvPr/>
            </p:nvSpPr>
            <p:spPr bwMode="auto">
              <a:xfrm flipH="1">
                <a:off x="5895" y="12746"/>
                <a:ext cx="1365" cy="7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9" name="Line 289"/>
              <p:cNvSpPr>
                <a:spLocks noChangeShapeType="1"/>
              </p:cNvSpPr>
              <p:nvPr/>
            </p:nvSpPr>
            <p:spPr bwMode="auto">
              <a:xfrm flipH="1">
                <a:off x="5320" y="12776"/>
                <a:ext cx="875" cy="1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0" name="Line 290"/>
              <p:cNvSpPr>
                <a:spLocks noChangeShapeType="1"/>
              </p:cNvSpPr>
              <p:nvPr/>
            </p:nvSpPr>
            <p:spPr bwMode="auto">
              <a:xfrm flipH="1">
                <a:off x="5280" y="12191"/>
                <a:ext cx="930" cy="6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1" name="Line 291"/>
              <p:cNvSpPr>
                <a:spLocks noChangeShapeType="1"/>
              </p:cNvSpPr>
              <p:nvPr/>
            </p:nvSpPr>
            <p:spPr bwMode="auto">
              <a:xfrm flipH="1" flipV="1">
                <a:off x="4910" y="12061"/>
                <a:ext cx="705" cy="1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2" name="Oval 292"/>
              <p:cNvSpPr>
                <a:spLocks noChangeArrowheads="1"/>
              </p:cNvSpPr>
              <p:nvPr/>
            </p:nvSpPr>
            <p:spPr bwMode="auto">
              <a:xfrm rot="-5400000">
                <a:off x="7674" y="11907"/>
                <a:ext cx="142" cy="143"/>
              </a:xfrm>
              <a:prstGeom prst="ellipse">
                <a:avLst/>
              </a:prstGeom>
              <a:solidFill>
                <a:srgbClr val="000000"/>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03" name="Oval 293"/>
              <p:cNvSpPr>
                <a:spLocks noChangeArrowheads="1"/>
              </p:cNvSpPr>
              <p:nvPr/>
            </p:nvSpPr>
            <p:spPr bwMode="auto">
              <a:xfrm rot="-5400000">
                <a:off x="7174" y="11367"/>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04" name="Line 294"/>
              <p:cNvSpPr>
                <a:spLocks noChangeShapeType="1"/>
              </p:cNvSpPr>
              <p:nvPr/>
            </p:nvSpPr>
            <p:spPr bwMode="auto">
              <a:xfrm flipH="1">
                <a:off x="6700" y="11460"/>
                <a:ext cx="240" cy="2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5" name="Line 295"/>
              <p:cNvSpPr>
                <a:spLocks noChangeShapeType="1"/>
              </p:cNvSpPr>
              <p:nvPr/>
            </p:nvSpPr>
            <p:spPr bwMode="auto">
              <a:xfrm>
                <a:off x="6920" y="11440"/>
                <a:ext cx="360" cy="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6" name="Line 296"/>
              <p:cNvSpPr>
                <a:spLocks noChangeShapeType="1"/>
              </p:cNvSpPr>
              <p:nvPr/>
            </p:nvSpPr>
            <p:spPr bwMode="auto">
              <a:xfrm flipH="1">
                <a:off x="6760" y="11720"/>
                <a:ext cx="740" cy="5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7" name="Oval 297"/>
              <p:cNvSpPr>
                <a:spLocks noChangeArrowheads="1"/>
              </p:cNvSpPr>
              <p:nvPr/>
            </p:nvSpPr>
            <p:spPr bwMode="auto">
              <a:xfrm rot="-5400000">
                <a:off x="7479" y="12840"/>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08" name="Oval 298"/>
              <p:cNvSpPr>
                <a:spLocks noChangeArrowheads="1"/>
              </p:cNvSpPr>
              <p:nvPr/>
            </p:nvSpPr>
            <p:spPr bwMode="auto">
              <a:xfrm rot="-5400000">
                <a:off x="7719" y="13080"/>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09" name="Oval 299"/>
              <p:cNvSpPr>
                <a:spLocks noChangeArrowheads="1"/>
              </p:cNvSpPr>
              <p:nvPr/>
            </p:nvSpPr>
            <p:spPr bwMode="auto">
              <a:xfrm rot="-5400000">
                <a:off x="7344" y="13515"/>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10" name="Line 300"/>
              <p:cNvSpPr>
                <a:spLocks noChangeShapeType="1"/>
              </p:cNvSpPr>
              <p:nvPr/>
            </p:nvSpPr>
            <p:spPr bwMode="auto">
              <a:xfrm flipH="1">
                <a:off x="7440" y="13140"/>
                <a:ext cx="330" cy="4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1" name="Line 301"/>
              <p:cNvSpPr>
                <a:spLocks noChangeShapeType="1"/>
              </p:cNvSpPr>
              <p:nvPr/>
            </p:nvSpPr>
            <p:spPr bwMode="auto">
              <a:xfrm>
                <a:off x="7320" y="12720"/>
                <a:ext cx="90" cy="8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2" name="Line 302"/>
              <p:cNvSpPr>
                <a:spLocks noChangeShapeType="1"/>
              </p:cNvSpPr>
              <p:nvPr/>
            </p:nvSpPr>
            <p:spPr bwMode="auto">
              <a:xfrm flipH="1">
                <a:off x="7590" y="12240"/>
                <a:ext cx="285"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3" name="Line 303"/>
              <p:cNvSpPr>
                <a:spLocks noChangeShapeType="1"/>
              </p:cNvSpPr>
              <p:nvPr/>
            </p:nvSpPr>
            <p:spPr bwMode="auto">
              <a:xfrm>
                <a:off x="7605" y="12930"/>
                <a:ext cx="150" cy="1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14" name="Oval 304"/>
              <p:cNvSpPr>
                <a:spLocks noChangeArrowheads="1"/>
              </p:cNvSpPr>
              <p:nvPr/>
            </p:nvSpPr>
            <p:spPr bwMode="auto">
              <a:xfrm rot="-5400000">
                <a:off x="8499" y="13965"/>
                <a:ext cx="142" cy="143"/>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15" name="Line 305"/>
              <p:cNvSpPr>
                <a:spLocks noChangeShapeType="1"/>
              </p:cNvSpPr>
              <p:nvPr/>
            </p:nvSpPr>
            <p:spPr bwMode="auto">
              <a:xfrm>
                <a:off x="7410" y="13560"/>
                <a:ext cx="111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cxnSp>
          <p:nvCxnSpPr>
            <p:cNvPr id="960" name="Connecteur droit 959"/>
            <p:cNvCxnSpPr>
              <a:stCxn id="981" idx="4"/>
              <a:endCxn id="1004" idx="1"/>
            </p:cNvCxnSpPr>
            <p:nvPr/>
          </p:nvCxnSpPr>
          <p:spPr>
            <a:xfrm>
              <a:off x="10222618" y="2144183"/>
              <a:ext cx="253641" cy="2810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Connecteur droit 960"/>
            <p:cNvCxnSpPr>
              <a:stCxn id="1003" idx="3"/>
              <a:endCxn id="994" idx="6"/>
            </p:cNvCxnSpPr>
            <p:nvPr/>
          </p:nvCxnSpPr>
          <p:spPr>
            <a:xfrm>
              <a:off x="10854375" y="2291014"/>
              <a:ext cx="132974" cy="113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Connecteur droit 961"/>
            <p:cNvCxnSpPr>
              <a:stCxn id="995" idx="1"/>
              <a:endCxn id="976" idx="6"/>
            </p:cNvCxnSpPr>
            <p:nvPr/>
          </p:nvCxnSpPr>
          <p:spPr>
            <a:xfrm>
              <a:off x="10498480" y="2425202"/>
              <a:ext cx="365064" cy="5718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3" name="Connecteur droit 962"/>
            <p:cNvCxnSpPr>
              <a:endCxn id="1012" idx="1"/>
            </p:cNvCxnSpPr>
            <p:nvPr/>
          </p:nvCxnSpPr>
          <p:spPr>
            <a:xfrm>
              <a:off x="10904653" y="3086748"/>
              <a:ext cx="136662" cy="1291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4" name="Connecteur droit 963"/>
            <p:cNvCxnSpPr>
              <a:endCxn id="1014" idx="6"/>
            </p:cNvCxnSpPr>
            <p:nvPr/>
          </p:nvCxnSpPr>
          <p:spPr>
            <a:xfrm>
              <a:off x="11226474" y="3384155"/>
              <a:ext cx="437037" cy="479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5" name="Connecteur droit 964"/>
            <p:cNvCxnSpPr>
              <a:stCxn id="977" idx="3"/>
              <a:endCxn id="1011" idx="1"/>
            </p:cNvCxnSpPr>
            <p:nvPr/>
          </p:nvCxnSpPr>
          <p:spPr>
            <a:xfrm>
              <a:off x="10228369" y="3103904"/>
              <a:ext cx="698665" cy="4930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6" name="Flèche droite 965"/>
            <p:cNvSpPr/>
            <p:nvPr/>
          </p:nvSpPr>
          <p:spPr>
            <a:xfrm>
              <a:off x="3303917" y="3543290"/>
              <a:ext cx="646981" cy="468800"/>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7" name="Flèche droite 966"/>
            <p:cNvSpPr/>
            <p:nvPr/>
          </p:nvSpPr>
          <p:spPr>
            <a:xfrm>
              <a:off x="7035576" y="3540462"/>
              <a:ext cx="646981" cy="468800"/>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8" name="ZoneTexte 967"/>
            <p:cNvSpPr txBox="1"/>
            <p:nvPr/>
          </p:nvSpPr>
          <p:spPr>
            <a:xfrm>
              <a:off x="304069" y="5091125"/>
              <a:ext cx="2860446" cy="441730"/>
            </a:xfrm>
            <a:prstGeom prst="rect">
              <a:avLst/>
            </a:prstGeom>
            <a:noFill/>
          </p:spPr>
          <p:txBody>
            <a:bodyPr wrap="none" rtlCol="0">
              <a:spAutoFit/>
            </a:bodyPr>
            <a:lstStyle/>
            <a:p>
              <a:r>
                <a:rPr lang="fr-FR" dirty="0" err="1" smtClean="0"/>
                <a:t>Existing</a:t>
              </a:r>
              <a:r>
                <a:rPr lang="fr-FR" dirty="0" smtClean="0"/>
                <a:t> </a:t>
              </a:r>
              <a:r>
                <a:rPr lang="fr-FR" dirty="0" err="1" smtClean="0"/>
                <a:t>knowledge</a:t>
              </a:r>
              <a:endParaRPr lang="fr-FR" dirty="0"/>
            </a:p>
          </p:txBody>
        </p:sp>
        <p:cxnSp>
          <p:nvCxnSpPr>
            <p:cNvPr id="969" name="Connecteur droit 968"/>
            <p:cNvCxnSpPr>
              <a:endCxn id="1236" idx="0"/>
            </p:cNvCxnSpPr>
            <p:nvPr/>
          </p:nvCxnSpPr>
          <p:spPr>
            <a:xfrm flipH="1">
              <a:off x="1818199" y="3107610"/>
              <a:ext cx="646098" cy="67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0" name="ZoneTexte 969"/>
            <p:cNvSpPr txBox="1"/>
            <p:nvPr/>
          </p:nvSpPr>
          <p:spPr>
            <a:xfrm>
              <a:off x="1135989" y="1648170"/>
              <a:ext cx="2401823" cy="441730"/>
            </a:xfrm>
            <a:prstGeom prst="rect">
              <a:avLst/>
            </a:prstGeom>
            <a:noFill/>
          </p:spPr>
          <p:txBody>
            <a:bodyPr wrap="none" rtlCol="0">
              <a:spAutoFit/>
            </a:bodyPr>
            <a:lstStyle/>
            <a:p>
              <a:r>
                <a:rPr lang="fr-FR" dirty="0" smtClean="0"/>
                <a:t>New </a:t>
              </a:r>
              <a:r>
                <a:rPr lang="fr-FR" dirty="0" err="1" smtClean="0"/>
                <a:t>knowledge</a:t>
              </a:r>
              <a:endParaRPr lang="fr-FR" dirty="0"/>
            </a:p>
          </p:txBody>
        </p:sp>
        <p:sp>
          <p:nvSpPr>
            <p:cNvPr id="971" name="ZoneTexte 970"/>
            <p:cNvSpPr txBox="1"/>
            <p:nvPr/>
          </p:nvSpPr>
          <p:spPr>
            <a:xfrm>
              <a:off x="4423047" y="1066790"/>
              <a:ext cx="3028243" cy="773027"/>
            </a:xfrm>
            <a:prstGeom prst="rect">
              <a:avLst/>
            </a:prstGeom>
            <a:noFill/>
          </p:spPr>
          <p:txBody>
            <a:bodyPr wrap="square" rtlCol="0">
              <a:spAutoFit/>
            </a:bodyPr>
            <a:lstStyle/>
            <a:p>
              <a:r>
                <a:rPr lang="fr-FR" dirty="0" err="1" smtClean="0"/>
                <a:t>Strengthening</a:t>
              </a:r>
              <a:r>
                <a:rPr lang="fr-FR" dirty="0" smtClean="0"/>
                <a:t> of connections</a:t>
              </a:r>
              <a:endParaRPr lang="fr-FR" dirty="0"/>
            </a:p>
          </p:txBody>
        </p:sp>
        <p:sp>
          <p:nvSpPr>
            <p:cNvPr id="972" name="ZoneTexte 971"/>
            <p:cNvSpPr txBox="1"/>
            <p:nvPr/>
          </p:nvSpPr>
          <p:spPr>
            <a:xfrm>
              <a:off x="8006892" y="525144"/>
              <a:ext cx="3792746" cy="1766919"/>
            </a:xfrm>
            <a:prstGeom prst="rect">
              <a:avLst/>
            </a:prstGeom>
            <a:noFill/>
          </p:spPr>
          <p:txBody>
            <a:bodyPr wrap="square" rtlCol="0">
              <a:spAutoFit/>
            </a:bodyPr>
            <a:lstStyle/>
            <a:p>
              <a:r>
                <a:rPr lang="fr-FR" dirty="0" smtClean="0"/>
                <a:t>New </a:t>
              </a:r>
              <a:r>
                <a:rPr lang="fr-FR" dirty="0" err="1" smtClean="0"/>
                <a:t>knowledge</a:t>
              </a:r>
              <a:r>
                <a:rPr lang="fr-FR" dirty="0" smtClean="0"/>
                <a:t> </a:t>
              </a:r>
              <a:r>
                <a:rPr lang="fr-FR" dirty="0" err="1" smtClean="0"/>
                <a:t>is</a:t>
              </a:r>
              <a:r>
                <a:rPr lang="fr-FR" dirty="0" smtClean="0"/>
                <a:t> </a:t>
              </a:r>
              <a:r>
                <a:rPr lang="fr-FR" dirty="0" err="1" smtClean="0"/>
                <a:t>corrected</a:t>
              </a:r>
              <a:r>
                <a:rPr lang="fr-FR" dirty="0" smtClean="0"/>
                <a:t>, </a:t>
              </a:r>
              <a:r>
                <a:rPr lang="fr-FR" dirty="0" err="1" smtClean="0"/>
                <a:t>enriched</a:t>
              </a:r>
              <a:r>
                <a:rPr lang="fr-FR" dirty="0" smtClean="0"/>
                <a:t>, and </a:t>
              </a:r>
              <a:r>
                <a:rPr lang="fr-FR" dirty="0" err="1" smtClean="0"/>
                <a:t>densely</a:t>
              </a:r>
              <a:r>
                <a:rPr lang="fr-FR" dirty="0" smtClean="0"/>
                <a:t> </a:t>
              </a:r>
              <a:r>
                <a:rPr lang="fr-FR" dirty="0" err="1" smtClean="0"/>
                <a:t>connected</a:t>
              </a:r>
              <a:r>
                <a:rPr lang="fr-FR" dirty="0" smtClean="0"/>
                <a:t> </a:t>
              </a:r>
              <a:r>
                <a:rPr lang="fr-FR" dirty="0" err="1" smtClean="0"/>
                <a:t>with</a:t>
              </a:r>
              <a:r>
                <a:rPr lang="fr-FR" dirty="0" smtClean="0"/>
                <a:t> </a:t>
              </a:r>
              <a:r>
                <a:rPr lang="fr-FR" dirty="0" err="1" smtClean="0"/>
                <a:t>previously</a:t>
              </a:r>
              <a:r>
                <a:rPr lang="fr-FR" dirty="0" smtClean="0"/>
                <a:t> </a:t>
              </a:r>
              <a:r>
                <a:rPr lang="fr-FR" dirty="0" err="1" smtClean="0"/>
                <a:t>acquired</a:t>
              </a:r>
              <a:r>
                <a:rPr lang="fr-FR" dirty="0" smtClean="0"/>
                <a:t> </a:t>
              </a:r>
              <a:r>
                <a:rPr lang="fr-FR" dirty="0" err="1" smtClean="0"/>
                <a:t>knowledge</a:t>
              </a:r>
              <a:endParaRPr lang="fr-FR" dirty="0"/>
            </a:p>
          </p:txBody>
        </p:sp>
      </p:grpSp>
      <p:sp>
        <p:nvSpPr>
          <p:cNvPr id="1273" name="Oval 195"/>
          <p:cNvSpPr>
            <a:spLocks noChangeArrowheads="1"/>
          </p:cNvSpPr>
          <p:nvPr/>
        </p:nvSpPr>
        <p:spPr bwMode="auto">
          <a:xfrm rot="1774290" flipH="1">
            <a:off x="2489662" y="4596307"/>
            <a:ext cx="70416" cy="96984"/>
          </a:xfrm>
          <a:prstGeom prst="ellipse">
            <a:avLst/>
          </a:prstGeom>
          <a:solidFill>
            <a:srgbClr val="000000"/>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8558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compréhension c’est:</a:t>
            </a:r>
            <a:endParaRPr lang="fr-FR" dirty="0"/>
          </a:p>
        </p:txBody>
      </p:sp>
      <p:sp>
        <p:nvSpPr>
          <p:cNvPr id="3" name="Espace réservé du contenu 2"/>
          <p:cNvSpPr>
            <a:spLocks noGrp="1"/>
          </p:cNvSpPr>
          <p:nvPr>
            <p:ph idx="1"/>
          </p:nvPr>
        </p:nvSpPr>
        <p:spPr/>
        <p:txBody>
          <a:bodyPr/>
          <a:lstStyle/>
          <a:p>
            <a:r>
              <a:rPr lang="fr-FR" dirty="0" smtClean="0"/>
              <a:t>Posséder des connaissances.</a:t>
            </a:r>
          </a:p>
          <a:p>
            <a:r>
              <a:rPr lang="fr-FR" dirty="0" smtClean="0"/>
              <a:t>Avoir établi des connexions entres les connaissances.</a:t>
            </a:r>
          </a:p>
          <a:p>
            <a:r>
              <a:rPr lang="fr-FR" dirty="0" smtClean="0"/>
              <a:t>A partir d’une question, être capable d’accéder aux connaissances pertinentes, en utilisant ces connexions.</a:t>
            </a:r>
          </a:p>
          <a:p>
            <a:r>
              <a:rPr lang="fr-FR" dirty="0" smtClean="0"/>
              <a:t>Etre capable d’intégrer une nouvelle connaissance dans le réseau des connaissances existantes.</a:t>
            </a:r>
          </a:p>
          <a:p>
            <a:r>
              <a:rPr lang="fr-FR" dirty="0" smtClean="0"/>
              <a:t>« </a:t>
            </a:r>
            <a:r>
              <a:rPr lang="fr-FR" dirty="0" err="1" smtClean="0"/>
              <a:t>Comprehension</a:t>
            </a:r>
            <a:r>
              <a:rPr lang="fr-FR" dirty="0" smtClean="0"/>
              <a:t> </a:t>
            </a:r>
            <a:r>
              <a:rPr lang="fr-FR" dirty="0" err="1" smtClean="0"/>
              <a:t>is</a:t>
            </a:r>
            <a:r>
              <a:rPr lang="fr-FR" dirty="0" smtClean="0"/>
              <a:t> memory in </a:t>
            </a:r>
            <a:r>
              <a:rPr lang="fr-FR" dirty="0" err="1" smtClean="0"/>
              <a:t>disguise</a:t>
            </a:r>
            <a:r>
              <a:rPr lang="fr-FR" dirty="0" smtClean="0"/>
              <a:t> » (Daniel </a:t>
            </a:r>
            <a:r>
              <a:rPr lang="fr-FR" dirty="0" err="1" smtClean="0"/>
              <a:t>Willingham</a:t>
            </a:r>
            <a:r>
              <a:rPr lang="fr-FR" dirty="0" smtClean="0"/>
              <a:t>)</a:t>
            </a:r>
            <a:endParaRPr lang="fr-FR" dirty="0"/>
          </a:p>
        </p:txBody>
      </p:sp>
    </p:spTree>
    <p:custDataLst>
      <p:tags r:id="rId1"/>
    </p:custDataLst>
    <p:extLst>
      <p:ext uri="{BB962C8B-B14F-4D97-AF65-F5344CB8AC3E}">
        <p14:creationId xmlns:p14="http://schemas.microsoft.com/office/powerpoint/2010/main" val="68181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Activités qui </a:t>
            </a:r>
            <a:r>
              <a:rPr lang="fr-FR" dirty="0"/>
              <a:t>favorisent</a:t>
            </a:r>
            <a:r>
              <a:rPr lang="fr-FR" dirty="0" smtClean="0"/>
              <a:t> un apprentissage superficiel</a:t>
            </a:r>
            <a:endParaRPr lang="fr-FR" dirty="0"/>
          </a:p>
        </p:txBody>
      </p:sp>
      <p:sp>
        <p:nvSpPr>
          <p:cNvPr id="3" name="Espace réservé du contenu 2"/>
          <p:cNvSpPr>
            <a:spLocks noGrp="1"/>
          </p:cNvSpPr>
          <p:nvPr>
            <p:ph idx="1"/>
          </p:nvPr>
        </p:nvSpPr>
        <p:spPr/>
        <p:txBody>
          <a:bodyPr/>
          <a:lstStyle/>
          <a:p>
            <a:r>
              <a:rPr lang="fr-FR" dirty="0" smtClean="0"/>
              <a:t>Relire</a:t>
            </a:r>
          </a:p>
          <a:p>
            <a:r>
              <a:rPr lang="fr-FR" dirty="0" smtClean="0"/>
              <a:t>Recopier</a:t>
            </a:r>
          </a:p>
          <a:p>
            <a:r>
              <a:rPr lang="fr-FR" dirty="0" smtClean="0"/>
              <a:t>Surligner</a:t>
            </a:r>
          </a:p>
          <a:p>
            <a:r>
              <a:rPr lang="fr-FR" dirty="0" smtClean="0"/>
              <a:t>Extraire les passages importants</a:t>
            </a:r>
          </a:p>
          <a:p>
            <a:r>
              <a:rPr lang="fr-FR" dirty="0" smtClean="0"/>
              <a:t>Réciter mot à mot</a:t>
            </a:r>
            <a:endParaRPr lang="fr-FR" dirty="0"/>
          </a:p>
        </p:txBody>
      </p:sp>
    </p:spTree>
    <p:extLst>
      <p:ext uri="{BB962C8B-B14F-4D97-AF65-F5344CB8AC3E}">
        <p14:creationId xmlns:p14="http://schemas.microsoft.com/office/powerpoint/2010/main" val="815764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activités génératives favorisent un apprentissage en profondeur</a:t>
            </a:r>
            <a:endParaRPr lang="fr-FR" dirty="0"/>
          </a:p>
        </p:txBody>
      </p:sp>
      <p:sp>
        <p:nvSpPr>
          <p:cNvPr id="3" name="Espace réservé du contenu 2"/>
          <p:cNvSpPr>
            <a:spLocks noGrp="1"/>
          </p:cNvSpPr>
          <p:nvPr>
            <p:ph idx="1"/>
          </p:nvPr>
        </p:nvSpPr>
        <p:spPr>
          <a:xfrm>
            <a:off x="1396388" y="1636007"/>
            <a:ext cx="9399224" cy="5138351"/>
          </a:xfrm>
        </p:spPr>
        <p:txBody>
          <a:bodyPr>
            <a:normAutofit fontScale="77500" lnSpcReduction="20000"/>
          </a:bodyPr>
          <a:lstStyle/>
          <a:p>
            <a:r>
              <a:rPr lang="fr-FR" dirty="0" smtClean="0"/>
              <a:t>Réciter </a:t>
            </a:r>
            <a:r>
              <a:rPr lang="fr-FR" dirty="0"/>
              <a:t>en </a:t>
            </a:r>
            <a:r>
              <a:rPr lang="fr-FR" dirty="0" smtClean="0"/>
              <a:t>reformulant les idées principales.</a:t>
            </a:r>
          </a:p>
          <a:p>
            <a:r>
              <a:rPr lang="fr-FR" dirty="0" smtClean="0"/>
              <a:t>Résumer (sans regarder l’original).</a:t>
            </a:r>
          </a:p>
          <a:p>
            <a:r>
              <a:rPr lang="fr-FR" dirty="0" smtClean="0"/>
              <a:t>Expliciter les liens entre les concepts appris.</a:t>
            </a:r>
          </a:p>
          <a:p>
            <a:r>
              <a:rPr lang="fr-FR" dirty="0" smtClean="0"/>
              <a:t>Se questionner:</a:t>
            </a:r>
          </a:p>
          <a:p>
            <a:pPr lvl="1"/>
            <a:r>
              <a:rPr lang="fr-FR" dirty="0" smtClean="0"/>
              <a:t>Sur les hypothèses</a:t>
            </a:r>
          </a:p>
          <a:p>
            <a:pPr lvl="1"/>
            <a:r>
              <a:rPr lang="fr-FR" dirty="0" smtClean="0"/>
              <a:t>Sur les intentions</a:t>
            </a:r>
          </a:p>
          <a:p>
            <a:pPr lvl="1"/>
            <a:r>
              <a:rPr lang="fr-FR" dirty="0" smtClean="0"/>
              <a:t>Sur les liens</a:t>
            </a:r>
          </a:p>
          <a:p>
            <a:pPr lvl="1"/>
            <a:r>
              <a:rPr lang="fr-FR" dirty="0" smtClean="0"/>
              <a:t>Sur les résultats</a:t>
            </a:r>
          </a:p>
          <a:p>
            <a:r>
              <a:rPr lang="fr-FR" dirty="0"/>
              <a:t>Faire un tableau de comparaison.</a:t>
            </a:r>
          </a:p>
          <a:p>
            <a:r>
              <a:rPr lang="fr-FR" dirty="0" smtClean="0"/>
              <a:t>Justifier (pourquoi un résultat/raisonnement est juste, faux…).</a:t>
            </a:r>
          </a:p>
          <a:p>
            <a:r>
              <a:rPr lang="fr-FR" dirty="0" smtClean="0"/>
              <a:t>Expliquer </a:t>
            </a:r>
            <a:r>
              <a:rPr lang="fr-FR" dirty="0"/>
              <a:t>à quelqu’un </a:t>
            </a:r>
            <a:r>
              <a:rPr lang="fr-FR" dirty="0" smtClean="0"/>
              <a:t>d’autre, débattre.</a:t>
            </a:r>
            <a:endParaRPr lang="fr-FR" dirty="0"/>
          </a:p>
          <a:p>
            <a:r>
              <a:rPr lang="fr-FR" dirty="0" smtClean="0"/>
              <a:t>Faire une carte conceptuelle.</a:t>
            </a:r>
          </a:p>
          <a:p>
            <a:r>
              <a:rPr lang="fr-FR" dirty="0" smtClean="0"/>
              <a:t>Faire des exercices.</a:t>
            </a:r>
            <a:endParaRPr lang="fr-FR" dirty="0"/>
          </a:p>
        </p:txBody>
      </p:sp>
    </p:spTree>
    <p:extLst>
      <p:ext uri="{BB962C8B-B14F-4D97-AF65-F5344CB8AC3E}">
        <p14:creationId xmlns:p14="http://schemas.microsoft.com/office/powerpoint/2010/main" val="12628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Conclusions</a:t>
            </a:r>
            <a:endParaRPr lang="fr-FR" dirty="0"/>
          </a:p>
        </p:txBody>
      </p:sp>
      <p:sp>
        <p:nvSpPr>
          <p:cNvPr id="3" name="Espace réservé du contenu 2"/>
          <p:cNvSpPr>
            <a:spLocks noGrp="1"/>
          </p:cNvSpPr>
          <p:nvPr>
            <p:ph idx="1"/>
          </p:nvPr>
        </p:nvSpPr>
        <p:spPr>
          <a:xfrm>
            <a:off x="1375272" y="1636005"/>
            <a:ext cx="9441456" cy="5089358"/>
          </a:xfrm>
        </p:spPr>
        <p:txBody>
          <a:bodyPr>
            <a:normAutofit fontScale="70000" lnSpcReduction="20000"/>
          </a:bodyPr>
          <a:lstStyle/>
          <a:p>
            <a:r>
              <a:rPr lang="fr-FR" dirty="0" smtClean="0"/>
              <a:t>Les recherches en psychologie fournissent des résultats utiles sur la mémorisation:</a:t>
            </a:r>
          </a:p>
          <a:p>
            <a:pPr lvl="1"/>
            <a:r>
              <a:rPr lang="fr-FR" dirty="0" smtClean="0"/>
              <a:t>Effet de test</a:t>
            </a:r>
          </a:p>
          <a:p>
            <a:pPr lvl="1"/>
            <a:r>
              <a:rPr lang="fr-FR" dirty="0" smtClean="0"/>
              <a:t>Effet d’espacement</a:t>
            </a:r>
          </a:p>
          <a:p>
            <a:pPr lvl="1"/>
            <a:r>
              <a:rPr lang="fr-FR" dirty="0" smtClean="0"/>
              <a:t>Rôle du retour d’information</a:t>
            </a:r>
          </a:p>
          <a:p>
            <a:pPr lvl="1"/>
            <a:r>
              <a:rPr lang="fr-FR" dirty="0" smtClean="0"/>
              <a:t>…</a:t>
            </a:r>
          </a:p>
          <a:p>
            <a:r>
              <a:rPr lang="fr-FR" dirty="0" smtClean="0"/>
              <a:t>Ces résultats sont très généraux, et reproduits dans le cadre des apprentissages scolaires.</a:t>
            </a:r>
          </a:p>
          <a:p>
            <a:r>
              <a:rPr lang="fr-FR" dirty="0" smtClean="0"/>
              <a:t>Les outils numériques peuvent apporter une contribution intéressante en:</a:t>
            </a:r>
          </a:p>
          <a:p>
            <a:pPr lvl="1"/>
            <a:r>
              <a:rPr lang="fr-FR" dirty="0" smtClean="0"/>
              <a:t>Réduisant le coût de correction des tests.</a:t>
            </a:r>
          </a:p>
          <a:p>
            <a:pPr lvl="1"/>
            <a:r>
              <a:rPr lang="fr-FR" dirty="0" smtClean="0"/>
              <a:t>Raccourcissant le délai entre test et retour d’information.</a:t>
            </a:r>
          </a:p>
          <a:p>
            <a:pPr lvl="1"/>
            <a:r>
              <a:rPr lang="fr-FR" dirty="0" smtClean="0"/>
              <a:t>Facilitant un retour d’information systématique, dans les deux sens, pour tous les élèves.</a:t>
            </a:r>
          </a:p>
          <a:p>
            <a:pPr lvl="1"/>
            <a:r>
              <a:rPr lang="fr-FR" dirty="0" smtClean="0"/>
              <a:t>Augmentant l’interactivité entre élèves et enseignant.</a:t>
            </a:r>
          </a:p>
          <a:p>
            <a:r>
              <a:rPr lang="fr-FR" dirty="0"/>
              <a:t>Les activités génératives favorisent un apprentissage en profondeur</a:t>
            </a:r>
            <a:endParaRPr lang="fr-FR" dirty="0" smtClean="0"/>
          </a:p>
        </p:txBody>
      </p:sp>
    </p:spTree>
    <p:custDataLst>
      <p:tags r:id="rId1"/>
    </p:custDataLst>
    <p:extLst>
      <p:ext uri="{BB962C8B-B14F-4D97-AF65-F5344CB8AC3E}">
        <p14:creationId xmlns:p14="http://schemas.microsoft.com/office/powerpoint/2010/main" val="176441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6028"/>
            <a:ext cx="8229600" cy="1143000"/>
          </a:xfrm>
        </p:spPr>
        <p:txBody>
          <a:bodyPr/>
          <a:lstStyle/>
          <a:p>
            <a:r>
              <a:rPr lang="fr-FR" dirty="0" smtClean="0"/>
              <a:t>Quelques sources incontournables</a:t>
            </a:r>
            <a:endParaRPr lang="fr-FR" dirty="0"/>
          </a:p>
        </p:txBody>
      </p:sp>
      <p:grpSp>
        <p:nvGrpSpPr>
          <p:cNvPr id="9" name="Groupe 8"/>
          <p:cNvGrpSpPr/>
          <p:nvPr/>
        </p:nvGrpSpPr>
        <p:grpSpPr>
          <a:xfrm>
            <a:off x="4057858" y="1412723"/>
            <a:ext cx="3570273" cy="4601147"/>
            <a:chOff x="5072596" y="446590"/>
            <a:chExt cx="5229364" cy="5679573"/>
          </a:xfrm>
        </p:grpSpPr>
        <p:pic>
          <p:nvPicPr>
            <p:cNvPr id="10244" name="Picture 4" descr="97829167882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516" y="1600200"/>
              <a:ext cx="3327913"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72596" y="446590"/>
              <a:ext cx="5229364" cy="1025768"/>
            </a:xfrm>
            <a:prstGeom prst="rect">
              <a:avLst/>
            </a:prstGeom>
          </p:spPr>
          <p:txBody>
            <a:bodyPr wrap="none">
              <a:spAutoFit/>
            </a:bodyPr>
            <a:lstStyle/>
            <a:p>
              <a:pPr algn="ctr"/>
              <a:r>
                <a:rPr lang="fr-FR" sz="2400" dirty="0" err="1"/>
                <a:t>Willingham</a:t>
              </a:r>
              <a:r>
                <a:rPr lang="fr-FR" sz="2400" dirty="0"/>
                <a:t/>
              </a:r>
              <a:br>
                <a:rPr lang="fr-FR" sz="2400" dirty="0"/>
              </a:br>
              <a:r>
                <a:rPr lang="fr-FR" dirty="0"/>
                <a:t>http://www.danielwillingham.com/</a:t>
              </a:r>
              <a:endParaRPr lang="fr-FR" sz="2400" dirty="0"/>
            </a:p>
          </p:txBody>
        </p:sp>
      </p:grpSp>
      <p:grpSp>
        <p:nvGrpSpPr>
          <p:cNvPr id="8" name="Groupe 7"/>
          <p:cNvGrpSpPr/>
          <p:nvPr/>
        </p:nvGrpSpPr>
        <p:grpSpPr>
          <a:xfrm>
            <a:off x="1553900" y="1093530"/>
            <a:ext cx="2104549" cy="4920338"/>
            <a:chOff x="944382" y="-486081"/>
            <a:chExt cx="2987973" cy="6612244"/>
          </a:xfrm>
        </p:grpSpPr>
        <p:pic>
          <p:nvPicPr>
            <p:cNvPr id="10242" name="Picture 2" descr="http://www.hup.harvard.edu/images/jackets/9780674729018-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82" y="1600200"/>
              <a:ext cx="2975155"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48343" y="-486081"/>
              <a:ext cx="2884012" cy="1116743"/>
            </a:xfrm>
            <a:prstGeom prst="rect">
              <a:avLst/>
            </a:prstGeom>
          </p:spPr>
          <p:txBody>
            <a:bodyPr wrap="none">
              <a:spAutoFit/>
            </a:bodyPr>
            <a:lstStyle/>
            <a:p>
              <a:r>
                <a:rPr lang="fr-FR" sz="2400" dirty="0" err="1"/>
                <a:t>Roediger</a:t>
              </a:r>
              <a:r>
                <a:rPr lang="fr-FR" sz="2400" dirty="0"/>
                <a:t> </a:t>
              </a:r>
              <a:br>
                <a:rPr lang="fr-FR" sz="2400" dirty="0"/>
              </a:br>
              <a:r>
                <a:rPr lang="fr-FR" sz="2400" dirty="0"/>
                <a:t>&amp; </a:t>
              </a:r>
              <a:r>
                <a:rPr lang="fr-FR" sz="2400" dirty="0" err="1"/>
                <a:t>McDaniel</a:t>
              </a:r>
              <a:r>
                <a:rPr lang="fr-FR" sz="2400" dirty="0"/>
                <a:t>	</a:t>
              </a:r>
            </a:p>
          </p:txBody>
        </p:sp>
      </p:grpSp>
      <p:pic>
        <p:nvPicPr>
          <p:cNvPr id="13" name="Espace réservé du contenu 1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91826" y="2217780"/>
            <a:ext cx="2319968" cy="3708499"/>
          </a:xfrm>
        </p:spPr>
      </p:pic>
      <p:sp>
        <p:nvSpPr>
          <p:cNvPr id="15" name="Rectangle 14"/>
          <p:cNvSpPr/>
          <p:nvPr/>
        </p:nvSpPr>
        <p:spPr>
          <a:xfrm>
            <a:off x="1524000" y="6144123"/>
            <a:ext cx="9144000" cy="707886"/>
          </a:xfrm>
          <a:prstGeom prst="rect">
            <a:avLst/>
          </a:prstGeom>
        </p:spPr>
        <p:txBody>
          <a:bodyPr wrap="square">
            <a:spAutoFit/>
          </a:bodyPr>
          <a:lstStyle/>
          <a:p>
            <a:r>
              <a:rPr lang="fr-FR" sz="2000" dirty="0"/>
              <a:t>http://www.learningscientists.org/</a:t>
            </a:r>
          </a:p>
          <a:p>
            <a:r>
              <a:rPr lang="fr-FR" sz="2000" dirty="0"/>
              <a:t>https://improfpsy.wordpress.com/2016/09/08/comment-apprendre-efficacement/</a:t>
            </a:r>
          </a:p>
        </p:txBody>
      </p:sp>
      <p:sp>
        <p:nvSpPr>
          <p:cNvPr id="5" name="Rectangle 4"/>
          <p:cNvSpPr/>
          <p:nvPr/>
        </p:nvSpPr>
        <p:spPr>
          <a:xfrm>
            <a:off x="7774195" y="1643555"/>
            <a:ext cx="3540393" cy="369332"/>
          </a:xfrm>
          <a:prstGeom prst="rect">
            <a:avLst/>
          </a:prstGeom>
        </p:spPr>
        <p:txBody>
          <a:bodyPr wrap="none">
            <a:spAutoFit/>
          </a:bodyPr>
          <a:lstStyle/>
          <a:p>
            <a:r>
              <a:rPr lang="fr-FR" dirty="0"/>
              <a:t>https://</a:t>
            </a:r>
            <a:r>
              <a:rPr lang="fr-FR" dirty="0" smtClean="0"/>
              <a:t>youtu.be/RVB3PBPxMWg</a:t>
            </a:r>
            <a:endParaRPr lang="fr-FR" dirty="0"/>
          </a:p>
        </p:txBody>
      </p:sp>
      <p:pic>
        <p:nvPicPr>
          <p:cNvPr id="10" name="Image 9"/>
          <p:cNvPicPr>
            <a:picLocks noChangeAspect="1"/>
          </p:cNvPicPr>
          <p:nvPr/>
        </p:nvPicPr>
        <p:blipFill>
          <a:blip r:embed="rId5"/>
          <a:stretch>
            <a:fillRect/>
          </a:stretch>
        </p:blipFill>
        <p:spPr>
          <a:xfrm>
            <a:off x="7628131" y="2852422"/>
            <a:ext cx="4344089" cy="2439213"/>
          </a:xfrm>
          <a:prstGeom prst="rect">
            <a:avLst/>
          </a:prstGeom>
        </p:spPr>
      </p:pic>
    </p:spTree>
    <p:extLst>
      <p:ext uri="{BB962C8B-B14F-4D97-AF65-F5344CB8AC3E}">
        <p14:creationId xmlns:p14="http://schemas.microsoft.com/office/powerpoint/2010/main" val="160531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176" y="277471"/>
            <a:ext cx="7886700" cy="994172"/>
          </a:xfrm>
        </p:spPr>
        <p:txBody>
          <a:bodyPr/>
          <a:lstStyle/>
          <a:p>
            <a:r>
              <a:rPr lang="fr-FR" sz="3600" dirty="0"/>
              <a:t>L’effet de test marche-t-il aussi en classe? </a:t>
            </a:r>
            <a:br>
              <a:rPr lang="fr-FR" sz="3600" dirty="0"/>
            </a:br>
            <a:r>
              <a:rPr lang="fr-FR" sz="3600" dirty="0"/>
              <a:t>Est-il spécifique aux contenus testés?</a:t>
            </a:r>
          </a:p>
        </p:txBody>
      </p:sp>
      <p:sp>
        <p:nvSpPr>
          <p:cNvPr id="4" name="Rectangle 3"/>
          <p:cNvSpPr/>
          <p:nvPr/>
        </p:nvSpPr>
        <p:spPr>
          <a:xfrm>
            <a:off x="1972176" y="6476415"/>
            <a:ext cx="8492702" cy="369332"/>
          </a:xfrm>
          <a:prstGeom prst="rect">
            <a:avLst/>
          </a:prstGeom>
        </p:spPr>
        <p:txBody>
          <a:bodyPr wrap="square">
            <a:spAutoFit/>
          </a:bodyPr>
          <a:lstStyle/>
          <a:p>
            <a:r>
              <a:rPr lang="fr-FR" dirty="0" err="1" smtClean="0">
                <a:latin typeface="TimesNewRomanPSMT" charset="0"/>
              </a:rPr>
              <a:t>McDaniel</a:t>
            </a:r>
            <a:r>
              <a:rPr lang="fr-FR" dirty="0">
                <a:latin typeface="TimesNewRomanPSMT" charset="0"/>
              </a:rPr>
              <a:t> </a:t>
            </a:r>
            <a:r>
              <a:rPr lang="fr-FR" dirty="0" smtClean="0">
                <a:latin typeface="TimesNewRomanPSMT" charset="0"/>
              </a:rPr>
              <a:t>&amp; al. (</a:t>
            </a:r>
            <a:r>
              <a:rPr lang="fr-FR" i="1" dirty="0" smtClean="0">
                <a:latin typeface="TimesNewRomanPS" charset="0"/>
              </a:rPr>
              <a:t>Journal </a:t>
            </a:r>
            <a:r>
              <a:rPr lang="fr-FR" i="1" dirty="0">
                <a:latin typeface="TimesNewRomanPS" charset="0"/>
              </a:rPr>
              <a:t>of </a:t>
            </a:r>
            <a:r>
              <a:rPr lang="fr-FR" i="1" dirty="0" err="1">
                <a:latin typeface="TimesNewRomanPS" charset="0"/>
              </a:rPr>
              <a:t>Applied</a:t>
            </a:r>
            <a:r>
              <a:rPr lang="fr-FR" i="1" dirty="0">
                <a:latin typeface="TimesNewRomanPS" charset="0"/>
              </a:rPr>
              <a:t> </a:t>
            </a:r>
            <a:r>
              <a:rPr lang="fr-FR" i="1" dirty="0" err="1">
                <a:latin typeface="TimesNewRomanPS" charset="0"/>
              </a:rPr>
              <a:t>Research</a:t>
            </a:r>
            <a:r>
              <a:rPr lang="fr-FR" i="1" dirty="0">
                <a:latin typeface="TimesNewRomanPS" charset="0"/>
              </a:rPr>
              <a:t> in Memory and </a:t>
            </a:r>
            <a:r>
              <a:rPr lang="fr-FR" i="1" dirty="0" smtClean="0">
                <a:latin typeface="TimesNewRomanPS" charset="0"/>
              </a:rPr>
              <a:t>Cognition, </a:t>
            </a:r>
            <a:r>
              <a:rPr lang="fr-FR" dirty="0" smtClean="0">
                <a:latin typeface="TimesNewRomanPSMT" charset="0"/>
              </a:rPr>
              <a:t>2012)</a:t>
            </a:r>
            <a:endParaRPr lang="fr-FR" dirty="0"/>
          </a:p>
        </p:txBody>
      </p:sp>
      <p:sp>
        <p:nvSpPr>
          <p:cNvPr id="5" name="Rectangle 4"/>
          <p:cNvSpPr/>
          <p:nvPr/>
        </p:nvSpPr>
        <p:spPr>
          <a:xfrm>
            <a:off x="1874893" y="1489019"/>
            <a:ext cx="4233139" cy="5632311"/>
          </a:xfrm>
          <a:prstGeom prst="rect">
            <a:avLst/>
          </a:prstGeom>
        </p:spPr>
        <p:txBody>
          <a:bodyPr wrap="square">
            <a:spAutoFit/>
          </a:bodyPr>
          <a:lstStyle/>
          <a:p>
            <a:pPr marL="285750" indent="-285750">
              <a:buFont typeface="Arial" panose="020B0604020202020204" pitchFamily="34" charset="0"/>
              <a:buChar char="•"/>
            </a:pPr>
            <a:r>
              <a:rPr lang="fr-FR" sz="2000" dirty="0"/>
              <a:t>Cours « cerveau &amp; comportement » pendant 15 semaines en cursus de licence.</a:t>
            </a:r>
          </a:p>
          <a:p>
            <a:pPr marL="285750" indent="-285750">
              <a:buFont typeface="Arial" panose="020B0604020202020204" pitchFamily="34" charset="0"/>
              <a:buChar char="•"/>
            </a:pPr>
            <a:r>
              <a:rPr lang="fr-FR" sz="2000" dirty="0"/>
              <a:t>Lecture, cours, quiz.</a:t>
            </a:r>
          </a:p>
          <a:p>
            <a:pPr marL="742950" lvl="1" indent="-285750">
              <a:buFont typeface="Arial" panose="020B0604020202020204" pitchFamily="34" charset="0"/>
              <a:buChar char="•"/>
            </a:pPr>
            <a:r>
              <a:rPr lang="fr-FR" sz="2000" dirty="0"/>
              <a:t>Tous les contenus sont vus en cours</a:t>
            </a:r>
          </a:p>
          <a:p>
            <a:pPr marL="742950" lvl="1" indent="-285750">
              <a:buFont typeface="Arial" panose="020B0604020202020204" pitchFamily="34" charset="0"/>
              <a:buChar char="•"/>
            </a:pPr>
            <a:r>
              <a:rPr lang="fr-FR" sz="2000" dirty="0"/>
              <a:t>Certains contenus sont dans les </a:t>
            </a:r>
            <a:r>
              <a:rPr lang="fr-FR" sz="2000" dirty="0" smtClean="0"/>
              <a:t>lectures à réviser</a:t>
            </a:r>
            <a:endParaRPr lang="fr-FR" sz="2000" dirty="0"/>
          </a:p>
          <a:p>
            <a:pPr marL="742950" lvl="1" indent="-285750">
              <a:buFont typeface="Arial" panose="020B0604020202020204" pitchFamily="34" charset="0"/>
              <a:buChar char="•"/>
            </a:pPr>
            <a:r>
              <a:rPr lang="fr-FR" sz="2000" dirty="0"/>
              <a:t>Certains contenus sont testés dans les </a:t>
            </a:r>
            <a:r>
              <a:rPr lang="fr-FR" sz="2000" dirty="0" err="1"/>
              <a:t>quizzes</a:t>
            </a:r>
            <a:endParaRPr lang="fr-FR" sz="2000" dirty="0"/>
          </a:p>
          <a:p>
            <a:pPr marL="285750" indent="-285750">
              <a:buFont typeface="Arial" panose="020B0604020202020204" pitchFamily="34" charset="0"/>
              <a:buChar char="•"/>
            </a:pPr>
            <a:r>
              <a:rPr lang="fr-FR" sz="2000" dirty="0"/>
              <a:t>Examen final comportant:</a:t>
            </a:r>
          </a:p>
          <a:p>
            <a:pPr marL="742950" lvl="1" indent="-285750">
              <a:buFont typeface="Arial" panose="020B0604020202020204" pitchFamily="34" charset="0"/>
              <a:buChar char="•"/>
            </a:pPr>
            <a:r>
              <a:rPr lang="fr-FR" sz="2000" dirty="0"/>
              <a:t>Questions déjà vues dans les lectures et/ou les quiz.</a:t>
            </a:r>
          </a:p>
          <a:p>
            <a:pPr marL="742950" lvl="1" indent="-285750">
              <a:buFont typeface="Arial" panose="020B0604020202020204" pitchFamily="34" charset="0"/>
              <a:buChar char="•"/>
            </a:pPr>
            <a:r>
              <a:rPr lang="fr-FR" sz="2000" dirty="0"/>
              <a:t>Questions nouvelles couvertes seulement en cours.</a:t>
            </a:r>
          </a:p>
          <a:p>
            <a:endParaRPr lang="fr-FR" sz="2000" dirty="0"/>
          </a:p>
          <a:p>
            <a:r>
              <a:rPr lang="fr-FR" sz="2000" dirty="0"/>
              <a:t> </a:t>
            </a:r>
          </a:p>
        </p:txBody>
      </p:sp>
      <p:pic>
        <p:nvPicPr>
          <p:cNvPr id="6" name="Image 5"/>
          <p:cNvPicPr>
            <a:picLocks noChangeAspect="1"/>
          </p:cNvPicPr>
          <p:nvPr/>
        </p:nvPicPr>
        <p:blipFill>
          <a:blip r:embed="rId4"/>
          <a:stretch>
            <a:fillRect/>
          </a:stretch>
        </p:blipFill>
        <p:spPr>
          <a:xfrm>
            <a:off x="6416842" y="1399523"/>
            <a:ext cx="3544262" cy="3322745"/>
          </a:xfrm>
          <a:prstGeom prst="rect">
            <a:avLst/>
          </a:prstGeom>
        </p:spPr>
      </p:pic>
      <p:sp>
        <p:nvSpPr>
          <p:cNvPr id="3" name="ZoneTexte 2"/>
          <p:cNvSpPr txBox="1"/>
          <p:nvPr/>
        </p:nvSpPr>
        <p:spPr>
          <a:xfrm>
            <a:off x="6416843" y="4795856"/>
            <a:ext cx="4311317" cy="1631216"/>
          </a:xfrm>
          <a:prstGeom prst="rect">
            <a:avLst/>
          </a:prstGeom>
          <a:noFill/>
        </p:spPr>
        <p:txBody>
          <a:bodyPr wrap="square" rtlCol="0">
            <a:spAutoFit/>
          </a:bodyPr>
          <a:lstStyle/>
          <a:p>
            <a:r>
              <a:rPr lang="fr-FR" sz="2000" dirty="0"/>
              <a:t>Les bénéfices de l’effet de test s’observent</a:t>
            </a:r>
          </a:p>
          <a:p>
            <a:pPr marL="285750" indent="-285750">
              <a:buFont typeface="Arial" panose="020B0604020202020204" pitchFamily="34" charset="0"/>
              <a:buChar char="•"/>
            </a:pPr>
            <a:r>
              <a:rPr lang="fr-FR" sz="2000" dirty="0"/>
              <a:t>sur les questions posées</a:t>
            </a:r>
          </a:p>
          <a:p>
            <a:pPr marL="285750" indent="-285750">
              <a:buFont typeface="Arial" panose="020B0604020202020204" pitchFamily="34" charset="0"/>
              <a:buChar char="•"/>
            </a:pPr>
            <a:r>
              <a:rPr lang="fr-FR" sz="2000" dirty="0"/>
              <a:t>aussi sur des questions non posées (</a:t>
            </a:r>
            <a:r>
              <a:rPr lang="fr-FR" sz="2000" dirty="0">
                <a:latin typeface="Times New Roman" panose="02020603050405020304" pitchFamily="18" charset="0"/>
                <a:cs typeface="Times New Roman" panose="02020603050405020304" pitchFamily="18" charset="0"/>
              </a:rPr>
              <a:t>→</a:t>
            </a:r>
            <a:r>
              <a:rPr lang="fr-FR" sz="2000" dirty="0"/>
              <a:t> transfert)</a:t>
            </a:r>
          </a:p>
        </p:txBody>
      </p:sp>
    </p:spTree>
    <p:custDataLst>
      <p:tags r:id="rId1"/>
    </p:custDataLst>
    <p:extLst>
      <p:ext uri="{BB962C8B-B14F-4D97-AF65-F5344CB8AC3E}">
        <p14:creationId xmlns:p14="http://schemas.microsoft.com/office/powerpoint/2010/main" val="218392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a:p>
        </p:txBody>
      </p:sp>
      <p:sp>
        <p:nvSpPr>
          <p:cNvPr id="7" name="Espace réservé du contenu 6"/>
          <p:cNvSpPr>
            <a:spLocks noGrp="1"/>
          </p:cNvSpPr>
          <p:nvPr>
            <p:ph sz="half" idx="1"/>
          </p:nvPr>
        </p:nvSpPr>
        <p:spPr>
          <a:xfrm>
            <a:off x="1981200" y="2676699"/>
            <a:ext cx="4038600" cy="3449465"/>
          </a:xfrm>
        </p:spPr>
        <p:txBody>
          <a:bodyPr/>
          <a:lstStyle/>
          <a:p>
            <a:r>
              <a:rPr lang="fr-FR" dirty="0" smtClean="0"/>
              <a:t>Les techniques les plus utilisées par les étudiants ont une efficacité très faible.</a:t>
            </a:r>
          </a:p>
          <a:p>
            <a:r>
              <a:rPr lang="fr-FR" dirty="0" smtClean="0"/>
              <a:t>Les techniques ayant la meilleure efficacité prouvée sont très peu utilisées…</a:t>
            </a:r>
            <a:endParaRPr lang="fr-FR" dirty="0"/>
          </a:p>
        </p:txBody>
      </p:sp>
      <p:graphicFrame>
        <p:nvGraphicFramePr>
          <p:cNvPr id="3" name="Espace réservé du contenu 2"/>
          <p:cNvGraphicFramePr>
            <a:graphicFrameLocks noGrp="1"/>
          </p:cNvGraphicFramePr>
          <p:nvPr>
            <p:ph sz="half" idx="2"/>
            <p:extLst>
              <p:ext uri="{D42A27DB-BD31-4B8C-83A1-F6EECF244321}">
                <p14:modId xmlns:p14="http://schemas.microsoft.com/office/powerpoint/2010/main" val="995736893"/>
              </p:ext>
            </p:extLst>
          </p:nvPr>
        </p:nvGraphicFramePr>
        <p:xfrm>
          <a:off x="7076661" y="2689709"/>
          <a:ext cx="4495800" cy="406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a:stretch>
            <a:fillRect/>
          </a:stretch>
        </p:blipFill>
        <p:spPr>
          <a:xfrm>
            <a:off x="2366561" y="-119268"/>
            <a:ext cx="7342501" cy="2765760"/>
          </a:xfrm>
          <a:prstGeom prst="rect">
            <a:avLst/>
          </a:prstGeom>
        </p:spPr>
      </p:pic>
      <p:sp>
        <p:nvSpPr>
          <p:cNvPr id="9" name="Accolade ouvrante 8"/>
          <p:cNvSpPr/>
          <p:nvPr/>
        </p:nvSpPr>
        <p:spPr>
          <a:xfrm>
            <a:off x="7749146" y="2689710"/>
            <a:ext cx="618939" cy="78898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Accolade ouvrante 9"/>
          <p:cNvSpPr/>
          <p:nvPr/>
        </p:nvSpPr>
        <p:spPr>
          <a:xfrm>
            <a:off x="7762400" y="3488153"/>
            <a:ext cx="618939" cy="12626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Accolade ouvrante 10"/>
          <p:cNvSpPr/>
          <p:nvPr/>
        </p:nvSpPr>
        <p:spPr>
          <a:xfrm>
            <a:off x="7735958" y="4793494"/>
            <a:ext cx="645381" cy="196770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2" name="ZoneTexte 11"/>
          <p:cNvSpPr txBox="1"/>
          <p:nvPr/>
        </p:nvSpPr>
        <p:spPr>
          <a:xfrm>
            <a:off x="7040216" y="2892289"/>
            <a:ext cx="595035" cy="369332"/>
          </a:xfrm>
          <a:prstGeom prst="rect">
            <a:avLst/>
          </a:prstGeom>
          <a:noFill/>
        </p:spPr>
        <p:txBody>
          <a:bodyPr wrap="none" rtlCol="0">
            <a:spAutoFit/>
          </a:bodyPr>
          <a:lstStyle/>
          <a:p>
            <a:r>
              <a:rPr lang="fr-FR" dirty="0" smtClean="0"/>
              <a:t>Bon</a:t>
            </a:r>
            <a:endParaRPr lang="fr-FR" dirty="0"/>
          </a:p>
        </p:txBody>
      </p:sp>
      <p:sp>
        <p:nvSpPr>
          <p:cNvPr id="13" name="ZoneTexte 12"/>
          <p:cNvSpPr txBox="1"/>
          <p:nvPr/>
        </p:nvSpPr>
        <p:spPr>
          <a:xfrm>
            <a:off x="6755300" y="3909392"/>
            <a:ext cx="877163" cy="369332"/>
          </a:xfrm>
          <a:prstGeom prst="rect">
            <a:avLst/>
          </a:prstGeom>
          <a:noFill/>
        </p:spPr>
        <p:txBody>
          <a:bodyPr wrap="none" rtlCol="0">
            <a:spAutoFit/>
          </a:bodyPr>
          <a:lstStyle/>
          <a:p>
            <a:r>
              <a:rPr lang="fr-FR" dirty="0" smtClean="0"/>
              <a:t>Moyen</a:t>
            </a:r>
            <a:endParaRPr lang="fr-FR" dirty="0"/>
          </a:p>
        </p:txBody>
      </p:sp>
      <p:sp>
        <p:nvSpPr>
          <p:cNvPr id="14" name="ZoneTexte 13"/>
          <p:cNvSpPr txBox="1"/>
          <p:nvPr/>
        </p:nvSpPr>
        <p:spPr>
          <a:xfrm>
            <a:off x="6778493" y="5592417"/>
            <a:ext cx="813043" cy="369332"/>
          </a:xfrm>
          <a:prstGeom prst="rect">
            <a:avLst/>
          </a:prstGeom>
          <a:noFill/>
        </p:spPr>
        <p:txBody>
          <a:bodyPr wrap="none" rtlCol="0">
            <a:spAutoFit/>
          </a:bodyPr>
          <a:lstStyle/>
          <a:p>
            <a:r>
              <a:rPr lang="fr-FR" dirty="0" smtClean="0"/>
              <a:t>Faible</a:t>
            </a:r>
            <a:endParaRPr lang="fr-FR" dirty="0"/>
          </a:p>
        </p:txBody>
      </p:sp>
    </p:spTree>
    <p:custDataLst>
      <p:tags r:id="rId1"/>
    </p:custDataLst>
    <p:extLst>
      <p:ext uri="{BB962C8B-B14F-4D97-AF65-F5344CB8AC3E}">
        <p14:creationId xmlns:p14="http://schemas.microsoft.com/office/powerpoint/2010/main" val="1373722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3" grpId="0">
        <p:bldAsOne/>
      </p:bldGraphic>
      <p:bldP spid="9" grpId="0" animBg="1"/>
      <p:bldP spid="10" grpId="0" animBg="1"/>
      <p:bldP spid="11" grpId="0" animBg="1"/>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L’oubli suit une loi exponentielle</a:t>
            </a:r>
            <a:endParaRPr lang="fr-FR" dirty="0"/>
          </a:p>
        </p:txBody>
      </p:sp>
      <p:pic>
        <p:nvPicPr>
          <p:cNvPr id="1026" name="Picture 2" descr="An external file that holds a picture, illustration, etc.&#10;Object name is ANS0972-7531-20-155-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083" y="1750982"/>
            <a:ext cx="2525155" cy="245054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stretch>
            <a:fillRect/>
          </a:stretch>
        </p:blipFill>
        <p:spPr>
          <a:xfrm>
            <a:off x="6444867" y="1471289"/>
            <a:ext cx="5546553" cy="4341652"/>
          </a:xfrm>
          <a:prstGeom prst="rect">
            <a:avLst/>
          </a:prstGeom>
        </p:spPr>
      </p:pic>
      <p:pic>
        <p:nvPicPr>
          <p:cNvPr id="5" name="Image 4"/>
          <p:cNvPicPr>
            <a:picLocks noChangeAspect="1"/>
          </p:cNvPicPr>
          <p:nvPr/>
        </p:nvPicPr>
        <p:blipFill>
          <a:blip r:embed="rId4"/>
          <a:stretch>
            <a:fillRect/>
          </a:stretch>
        </p:blipFill>
        <p:spPr>
          <a:xfrm>
            <a:off x="494453" y="4445336"/>
            <a:ext cx="6082617" cy="1702727"/>
          </a:xfrm>
          <a:prstGeom prst="rect">
            <a:avLst/>
          </a:prstGeom>
        </p:spPr>
      </p:pic>
      <p:sp>
        <p:nvSpPr>
          <p:cNvPr id="6" name="Rectangle 5"/>
          <p:cNvSpPr/>
          <p:nvPr/>
        </p:nvSpPr>
        <p:spPr>
          <a:xfrm>
            <a:off x="2462082" y="6391870"/>
            <a:ext cx="2082621" cy="369332"/>
          </a:xfrm>
          <a:prstGeom prst="rect">
            <a:avLst/>
          </a:prstGeom>
        </p:spPr>
        <p:txBody>
          <a:bodyPr wrap="none">
            <a:spAutoFit/>
          </a:bodyPr>
          <a:lstStyle/>
          <a:p>
            <a:r>
              <a:rPr lang="fr-FR" dirty="0" smtClean="0"/>
              <a:t>(</a:t>
            </a:r>
            <a:r>
              <a:rPr lang="fr-FR" dirty="0" err="1" smtClean="0"/>
              <a:t>from</a:t>
            </a:r>
            <a:r>
              <a:rPr lang="fr-FR" dirty="0" smtClean="0"/>
              <a:t> </a:t>
            </a:r>
            <a:r>
              <a:rPr lang="fr-FR" dirty="0"/>
              <a:t>S. Dehaene)</a:t>
            </a:r>
          </a:p>
        </p:txBody>
      </p:sp>
    </p:spTree>
    <p:extLst>
      <p:ext uri="{BB962C8B-B14F-4D97-AF65-F5344CB8AC3E}">
        <p14:creationId xmlns:p14="http://schemas.microsoft.com/office/powerpoint/2010/main" val="120572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7797" y="453217"/>
            <a:ext cx="7886700" cy="994172"/>
          </a:xfrm>
        </p:spPr>
        <p:txBody>
          <a:bodyPr/>
          <a:lstStyle/>
          <a:p>
            <a:r>
              <a:rPr lang="fr-FR" dirty="0" err="1" smtClean="0"/>
              <a:t>Vaut-il</a:t>
            </a:r>
            <a:r>
              <a:rPr lang="fr-FR" dirty="0" smtClean="0"/>
              <a:t> mieux relire ou être testé?</a:t>
            </a:r>
            <a:endParaRPr lang="fr-FR" dirty="0"/>
          </a:p>
        </p:txBody>
      </p:sp>
      <p:sp>
        <p:nvSpPr>
          <p:cNvPr id="3" name="Espace réservé du contenu 2"/>
          <p:cNvSpPr>
            <a:spLocks noGrp="1"/>
          </p:cNvSpPr>
          <p:nvPr>
            <p:ph idx="1"/>
          </p:nvPr>
        </p:nvSpPr>
        <p:spPr>
          <a:xfrm>
            <a:off x="2065121" y="1480410"/>
            <a:ext cx="7014712" cy="653379"/>
          </a:xfrm>
        </p:spPr>
        <p:txBody>
          <a:bodyPr>
            <a:noAutofit/>
          </a:bodyPr>
          <a:lstStyle/>
          <a:p>
            <a:r>
              <a:rPr lang="fr-FR" sz="2800" dirty="0"/>
              <a:t>Liste de 50 mots à apprendre.</a:t>
            </a:r>
          </a:p>
          <a:p>
            <a:r>
              <a:rPr lang="fr-FR" sz="2800" dirty="0"/>
              <a:t>Examen 48 heures plus tard.</a:t>
            </a:r>
          </a:p>
          <a:p>
            <a:r>
              <a:rPr lang="fr-FR" sz="2800" dirty="0"/>
              <a:t>3 régimes d’apprentissage</a:t>
            </a:r>
          </a:p>
          <a:p>
            <a:pPr lvl="1"/>
            <a:r>
              <a:rPr lang="fr-FR" sz="2400" dirty="0"/>
              <a:t>8 lectures de la liste</a:t>
            </a:r>
          </a:p>
          <a:p>
            <a:pPr lvl="1"/>
            <a:r>
              <a:rPr lang="fr-FR" sz="2400" dirty="0"/>
              <a:t>6 lectures + 2 tests</a:t>
            </a:r>
          </a:p>
          <a:p>
            <a:pPr lvl="1"/>
            <a:r>
              <a:rPr lang="fr-FR" sz="2400" dirty="0"/>
              <a:t>4 lectures + 4 tests</a:t>
            </a:r>
          </a:p>
          <a:p>
            <a:endParaRPr lang="fr-FR" sz="2800" dirty="0"/>
          </a:p>
        </p:txBody>
      </p:sp>
      <p:pic>
        <p:nvPicPr>
          <p:cNvPr id="6" name="Image 5"/>
          <p:cNvPicPr>
            <a:picLocks noChangeAspect="1"/>
          </p:cNvPicPr>
          <p:nvPr/>
        </p:nvPicPr>
        <p:blipFill>
          <a:blip r:embed="rId4"/>
          <a:stretch>
            <a:fillRect/>
          </a:stretch>
        </p:blipFill>
        <p:spPr>
          <a:xfrm>
            <a:off x="5771147" y="3060714"/>
            <a:ext cx="4584032" cy="3194003"/>
          </a:xfrm>
          <a:prstGeom prst="rect">
            <a:avLst/>
          </a:prstGeom>
        </p:spPr>
      </p:pic>
      <p:sp>
        <p:nvSpPr>
          <p:cNvPr id="7" name="Rectangle 6"/>
          <p:cNvSpPr/>
          <p:nvPr/>
        </p:nvSpPr>
        <p:spPr>
          <a:xfrm>
            <a:off x="3338545" y="6439382"/>
            <a:ext cx="6265968" cy="369332"/>
          </a:xfrm>
          <a:prstGeom prst="rect">
            <a:avLst/>
          </a:prstGeom>
        </p:spPr>
        <p:txBody>
          <a:bodyPr wrap="square">
            <a:spAutoFit/>
          </a:bodyPr>
          <a:lstStyle/>
          <a:p>
            <a:r>
              <a:rPr lang="fr-FR" dirty="0" err="1" smtClean="0">
                <a:latin typeface="Calibri" charset="0"/>
                <a:ea typeface="Times New Roman" charset="0"/>
                <a:cs typeface="Times New Roman" charset="0"/>
              </a:rPr>
              <a:t>Zaromb</a:t>
            </a:r>
            <a:r>
              <a:rPr lang="fr-FR" dirty="0">
                <a:latin typeface="Calibri" charset="0"/>
                <a:ea typeface="Times New Roman" charset="0"/>
                <a:cs typeface="Times New Roman" charset="0"/>
              </a:rPr>
              <a:t> </a:t>
            </a:r>
            <a:r>
              <a:rPr lang="fr-FR" dirty="0" smtClean="0">
                <a:latin typeface="Calibri" charset="0"/>
                <a:ea typeface="Times New Roman" charset="0"/>
                <a:cs typeface="Times New Roman" charset="0"/>
              </a:rPr>
              <a:t>&amp; </a:t>
            </a:r>
            <a:r>
              <a:rPr lang="fr-FR" dirty="0" err="1" smtClean="0">
                <a:latin typeface="Calibri" charset="0"/>
                <a:ea typeface="Times New Roman" charset="0"/>
                <a:cs typeface="Times New Roman" charset="0"/>
              </a:rPr>
              <a:t>Roediger</a:t>
            </a:r>
            <a:r>
              <a:rPr lang="fr-FR" dirty="0">
                <a:latin typeface="Calibri" charset="0"/>
                <a:ea typeface="Times New Roman" charset="0"/>
                <a:cs typeface="Times New Roman" charset="0"/>
              </a:rPr>
              <a:t> </a:t>
            </a:r>
            <a:r>
              <a:rPr lang="fr-FR" i="1" dirty="0" smtClean="0">
                <a:latin typeface="Calibri" charset="0"/>
                <a:ea typeface="Times New Roman" charset="0"/>
                <a:cs typeface="Times New Roman" charset="0"/>
              </a:rPr>
              <a:t>(Memory </a:t>
            </a:r>
            <a:r>
              <a:rPr lang="fr-FR" i="1" dirty="0">
                <a:latin typeface="Calibri" charset="0"/>
                <a:ea typeface="Times New Roman" charset="0"/>
                <a:cs typeface="Times New Roman" charset="0"/>
              </a:rPr>
              <a:t>and </a:t>
            </a:r>
            <a:r>
              <a:rPr lang="fr-FR" i="1" dirty="0" smtClean="0">
                <a:latin typeface="Calibri" charset="0"/>
                <a:ea typeface="Times New Roman" charset="0"/>
                <a:cs typeface="Times New Roman" charset="0"/>
              </a:rPr>
              <a:t>Cognition, 2010</a:t>
            </a:r>
            <a:r>
              <a:rPr lang="fr-FR" dirty="0" smtClean="0">
                <a:latin typeface="Calibri" charset="0"/>
                <a:ea typeface="Times New Roman" charset="0"/>
                <a:cs typeface="Times New Roman" charset="0"/>
              </a:rPr>
              <a:t>)</a:t>
            </a:r>
            <a:endParaRPr lang="fr-FR" dirty="0"/>
          </a:p>
        </p:txBody>
      </p:sp>
    </p:spTree>
    <p:custDataLst>
      <p:tags r:id="rId1"/>
    </p:custDataLst>
    <p:extLst>
      <p:ext uri="{BB962C8B-B14F-4D97-AF65-F5344CB8AC3E}">
        <p14:creationId xmlns:p14="http://schemas.microsoft.com/office/powerpoint/2010/main" val="167830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5158" y="426602"/>
            <a:ext cx="8548149" cy="994172"/>
          </a:xfrm>
        </p:spPr>
        <p:txBody>
          <a:bodyPr>
            <a:normAutofit fontScale="90000"/>
          </a:bodyPr>
          <a:lstStyle/>
          <a:p>
            <a:r>
              <a:rPr lang="fr-FR" dirty="0" smtClean="0"/>
              <a:t>L’effet de test s’observe-t-il aussi sur de véritables contenus pédagogiques?</a:t>
            </a:r>
            <a:endParaRPr lang="fr-FR" dirty="0"/>
          </a:p>
        </p:txBody>
      </p:sp>
      <p:pic>
        <p:nvPicPr>
          <p:cNvPr id="4" name="Image 3"/>
          <p:cNvPicPr>
            <a:picLocks noChangeAspect="1"/>
          </p:cNvPicPr>
          <p:nvPr/>
        </p:nvPicPr>
        <p:blipFill>
          <a:blip r:embed="rId3"/>
          <a:stretch>
            <a:fillRect/>
          </a:stretch>
        </p:blipFill>
        <p:spPr>
          <a:xfrm>
            <a:off x="5453228" y="2020619"/>
            <a:ext cx="5017036" cy="4012433"/>
          </a:xfrm>
          <a:prstGeom prst="rect">
            <a:avLst/>
          </a:prstGeom>
        </p:spPr>
      </p:pic>
      <p:sp>
        <p:nvSpPr>
          <p:cNvPr id="5" name="Rectangle 4"/>
          <p:cNvSpPr/>
          <p:nvPr/>
        </p:nvSpPr>
        <p:spPr>
          <a:xfrm>
            <a:off x="3706181" y="6386835"/>
            <a:ext cx="5549661" cy="369332"/>
          </a:xfrm>
          <a:prstGeom prst="rect">
            <a:avLst/>
          </a:prstGeom>
        </p:spPr>
        <p:txBody>
          <a:bodyPr wrap="square">
            <a:spAutoFit/>
          </a:bodyPr>
          <a:lstStyle/>
          <a:p>
            <a:r>
              <a:rPr lang="fr-FR" dirty="0" err="1" smtClean="0">
                <a:latin typeface="ArialMT" charset="0"/>
              </a:rPr>
              <a:t>Roediger</a:t>
            </a:r>
            <a:r>
              <a:rPr lang="fr-FR" dirty="0" smtClean="0">
                <a:latin typeface="ArialMT" charset="0"/>
              </a:rPr>
              <a:t> &amp; </a:t>
            </a:r>
            <a:r>
              <a:rPr lang="fr-FR" dirty="0" err="1" smtClean="0">
                <a:latin typeface="ArialMT" charset="0"/>
              </a:rPr>
              <a:t>Karpicke</a:t>
            </a:r>
            <a:r>
              <a:rPr lang="fr-FR" dirty="0" smtClean="0">
                <a:latin typeface="ArialMT" charset="0"/>
              </a:rPr>
              <a:t> (</a:t>
            </a:r>
            <a:r>
              <a:rPr lang="fr-FR" i="1" dirty="0" err="1" smtClean="0">
                <a:latin typeface="Arial" charset="0"/>
              </a:rPr>
              <a:t>Psychological</a:t>
            </a:r>
            <a:r>
              <a:rPr lang="fr-FR" i="1" dirty="0" smtClean="0">
                <a:latin typeface="Arial" charset="0"/>
              </a:rPr>
              <a:t> Science, </a:t>
            </a:r>
            <a:r>
              <a:rPr lang="fr-FR" dirty="0">
                <a:latin typeface="ArialMT" charset="0"/>
              </a:rPr>
              <a:t>2006</a:t>
            </a:r>
            <a:r>
              <a:rPr lang="fr-FR" i="1" dirty="0" smtClean="0">
                <a:latin typeface="Arial" charset="0"/>
              </a:rPr>
              <a:t>)</a:t>
            </a:r>
            <a:endParaRPr lang="fr-FR" dirty="0">
              <a:effectLst/>
            </a:endParaRPr>
          </a:p>
        </p:txBody>
      </p:sp>
      <p:sp>
        <p:nvSpPr>
          <p:cNvPr id="6" name="Rectangle 5"/>
          <p:cNvSpPr/>
          <p:nvPr/>
        </p:nvSpPr>
        <p:spPr>
          <a:xfrm>
            <a:off x="1764633" y="1804739"/>
            <a:ext cx="3577842" cy="4062651"/>
          </a:xfrm>
          <a:prstGeom prst="rect">
            <a:avLst/>
          </a:prstGeom>
        </p:spPr>
        <p:txBody>
          <a:bodyPr wrap="square">
            <a:spAutoFit/>
          </a:bodyPr>
          <a:lstStyle/>
          <a:p>
            <a:pPr marL="285750" indent="-285750">
              <a:buFont typeface="Arial" panose="020B0604020202020204" pitchFamily="34" charset="0"/>
              <a:buChar char="•"/>
            </a:pPr>
            <a:r>
              <a:rPr lang="fr-FR" sz="2000" dirty="0">
                <a:latin typeface="ArialMT" charset="0"/>
              </a:rPr>
              <a:t>Contenu: 2 textes en anglais</a:t>
            </a:r>
          </a:p>
          <a:p>
            <a:pPr marL="285750" indent="-285750">
              <a:buFont typeface="Arial" panose="020B0604020202020204" pitchFamily="34" charset="0"/>
              <a:buChar char="•"/>
            </a:pPr>
            <a:r>
              <a:rPr lang="fr-FR" sz="2000" dirty="0">
                <a:latin typeface="ArialMT" charset="0"/>
              </a:rPr>
              <a:t>2 types d’activités:</a:t>
            </a:r>
          </a:p>
          <a:p>
            <a:pPr marL="742950" lvl="1" indent="-285750">
              <a:buFont typeface="Arial" panose="020B0604020202020204" pitchFamily="34" charset="0"/>
              <a:buChar char="•"/>
            </a:pPr>
            <a:r>
              <a:rPr lang="fr-FR" sz="2000" dirty="0">
                <a:latin typeface="ArialMT" charset="0"/>
              </a:rPr>
              <a:t>Etude (lecture)</a:t>
            </a:r>
          </a:p>
          <a:p>
            <a:pPr marL="742950" lvl="1" indent="-285750">
              <a:buFont typeface="Arial" panose="020B0604020202020204" pitchFamily="34" charset="0"/>
              <a:buChar char="•"/>
            </a:pPr>
            <a:r>
              <a:rPr lang="fr-FR" sz="2000" dirty="0">
                <a:latin typeface="ArialMT" charset="0"/>
              </a:rPr>
              <a:t>Rappel </a:t>
            </a:r>
            <a:r>
              <a:rPr lang="fr-FR" sz="2000" dirty="0" smtClean="0">
                <a:latin typeface="ArialMT" charset="0"/>
              </a:rPr>
              <a:t>(récitation)</a:t>
            </a:r>
            <a:endParaRPr lang="fr-FR" sz="2000" dirty="0">
              <a:latin typeface="ArialMT" charset="0"/>
            </a:endParaRPr>
          </a:p>
          <a:p>
            <a:pPr marL="285750" indent="-285750">
              <a:buFont typeface="Arial" panose="020B0604020202020204" pitchFamily="34" charset="0"/>
              <a:buChar char="•"/>
            </a:pPr>
            <a:r>
              <a:rPr lang="fr-FR" sz="2000" dirty="0">
                <a:latin typeface="ArialMT" charset="0"/>
              </a:rPr>
              <a:t>2 régimes d’apprentissage:</a:t>
            </a:r>
          </a:p>
          <a:p>
            <a:pPr marL="742950" lvl="1" indent="-285750">
              <a:buFont typeface="Arial" panose="020B0604020202020204" pitchFamily="34" charset="0"/>
              <a:buChar char="•"/>
            </a:pPr>
            <a:r>
              <a:rPr lang="fr-FR" sz="2000" dirty="0">
                <a:latin typeface="ArialMT" charset="0"/>
              </a:rPr>
              <a:t>Etude, Etude</a:t>
            </a:r>
          </a:p>
          <a:p>
            <a:pPr marL="742950" lvl="1" indent="-285750">
              <a:buFont typeface="Arial" panose="020B0604020202020204" pitchFamily="34" charset="0"/>
              <a:buChar char="•"/>
            </a:pPr>
            <a:r>
              <a:rPr lang="fr-FR" sz="2000" dirty="0">
                <a:latin typeface="ArialMT" charset="0"/>
              </a:rPr>
              <a:t>Etude, Rappel</a:t>
            </a:r>
          </a:p>
          <a:p>
            <a:pPr marL="285750" indent="-285750">
              <a:buFont typeface="Arial" panose="020B0604020202020204" pitchFamily="34" charset="0"/>
              <a:buChar char="•"/>
            </a:pPr>
            <a:r>
              <a:rPr lang="fr-FR" sz="2000" dirty="0">
                <a:latin typeface="ArialMT" charset="0"/>
              </a:rPr>
              <a:t>Examen final à 3 délais de rétention: </a:t>
            </a:r>
          </a:p>
          <a:p>
            <a:pPr marL="742950" lvl="1" indent="-285750">
              <a:buFont typeface="Arial" panose="020B0604020202020204" pitchFamily="34" charset="0"/>
              <a:buChar char="•"/>
            </a:pPr>
            <a:r>
              <a:rPr lang="fr-FR" sz="2000" dirty="0">
                <a:latin typeface="ArialMT" charset="0"/>
              </a:rPr>
              <a:t>5 minutes</a:t>
            </a:r>
          </a:p>
          <a:p>
            <a:pPr marL="742950" lvl="1" indent="-285750">
              <a:buFont typeface="Arial" panose="020B0604020202020204" pitchFamily="34" charset="0"/>
              <a:buChar char="•"/>
            </a:pPr>
            <a:r>
              <a:rPr lang="fr-FR" sz="2000" dirty="0">
                <a:latin typeface="ArialMT" charset="0"/>
              </a:rPr>
              <a:t>2 jours</a:t>
            </a:r>
          </a:p>
          <a:p>
            <a:pPr marL="742950" lvl="1" indent="-285750">
              <a:buFont typeface="Arial" panose="020B0604020202020204" pitchFamily="34" charset="0"/>
              <a:buChar char="•"/>
            </a:pPr>
            <a:r>
              <a:rPr lang="fr-FR" sz="2000" dirty="0">
                <a:latin typeface="ArialMT" charset="0"/>
              </a:rPr>
              <a:t>1 semaine plus tard.</a:t>
            </a:r>
          </a:p>
        </p:txBody>
      </p:sp>
    </p:spTree>
    <p:custDataLst>
      <p:tags r:id="rId1"/>
    </p:custDataLst>
    <p:extLst>
      <p:ext uri="{BB962C8B-B14F-4D97-AF65-F5344CB8AC3E}">
        <p14:creationId xmlns:p14="http://schemas.microsoft.com/office/powerpoint/2010/main" val="167920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24050" y="381830"/>
            <a:ext cx="7886700" cy="994172"/>
          </a:xfrm>
        </p:spPr>
        <p:txBody>
          <a:bodyPr>
            <a:normAutofit fontScale="90000"/>
          </a:bodyPr>
          <a:lstStyle/>
          <a:p>
            <a:r>
              <a:rPr lang="fr-FR" dirty="0" smtClean="0"/>
              <a:t>Méta-analyse de l’effet de test</a:t>
            </a:r>
            <a:r>
              <a:rPr lang="fr-FR" dirty="0"/>
              <a:t/>
            </a:r>
            <a:br>
              <a:rPr lang="fr-FR" dirty="0"/>
            </a:br>
            <a:endParaRPr lang="fr-FR" dirty="0"/>
          </a:p>
        </p:txBody>
      </p:sp>
      <p:sp>
        <p:nvSpPr>
          <p:cNvPr id="3" name="Espace réservé du contenu 2"/>
          <p:cNvSpPr>
            <a:spLocks noGrp="1"/>
          </p:cNvSpPr>
          <p:nvPr>
            <p:ph idx="1"/>
          </p:nvPr>
        </p:nvSpPr>
        <p:spPr>
          <a:xfrm>
            <a:off x="1987112" y="2021517"/>
            <a:ext cx="6120380" cy="3263504"/>
          </a:xfrm>
        </p:spPr>
        <p:txBody>
          <a:bodyPr>
            <a:normAutofit lnSpcReduction="10000"/>
          </a:bodyPr>
          <a:lstStyle/>
          <a:p>
            <a:endParaRPr lang="fr-FR" dirty="0" smtClean="0"/>
          </a:p>
          <a:p>
            <a:r>
              <a:rPr lang="fr-FR" dirty="0" smtClean="0">
                <a:sym typeface="Wingdings"/>
              </a:rPr>
              <a:t>Méta-analyse de 159 comparaisons dans 61 études (de </a:t>
            </a:r>
            <a:r>
              <a:rPr lang="fr-FR" dirty="0">
                <a:sym typeface="Wingdings"/>
              </a:rPr>
              <a:t>1975 </a:t>
            </a:r>
            <a:r>
              <a:rPr lang="fr-FR" dirty="0" smtClean="0">
                <a:sym typeface="Wingdings"/>
              </a:rPr>
              <a:t>à </a:t>
            </a:r>
            <a:r>
              <a:rPr lang="fr-FR" dirty="0">
                <a:sym typeface="Wingdings"/>
              </a:rPr>
              <a:t>2013</a:t>
            </a:r>
            <a:r>
              <a:rPr lang="fr-FR" dirty="0" smtClean="0">
                <a:sym typeface="Wingdings"/>
              </a:rPr>
              <a:t>)</a:t>
            </a:r>
          </a:p>
          <a:p>
            <a:r>
              <a:rPr lang="fr-FR" dirty="0" smtClean="0">
                <a:sym typeface="Wingdings"/>
              </a:rPr>
              <a:t>Etude + test vs/ étude + étude</a:t>
            </a:r>
          </a:p>
          <a:p>
            <a:r>
              <a:rPr lang="fr-FR" dirty="0" smtClean="0">
                <a:sym typeface="Wingdings"/>
              </a:rPr>
              <a:t>Effet moyen</a:t>
            </a:r>
            <a:r>
              <a:rPr lang="fr-FR" dirty="0" smtClean="0"/>
              <a:t> = </a:t>
            </a:r>
            <a:r>
              <a:rPr lang="fr-FR" dirty="0"/>
              <a:t>0.50 </a:t>
            </a:r>
            <a:r>
              <a:rPr lang="fr-FR" dirty="0" smtClean="0"/>
              <a:t>écart-type </a:t>
            </a:r>
            <a:endParaRPr lang="fr-FR" dirty="0"/>
          </a:p>
        </p:txBody>
      </p:sp>
      <p:sp>
        <p:nvSpPr>
          <p:cNvPr id="6" name="Rectangle 5"/>
          <p:cNvSpPr/>
          <p:nvPr/>
        </p:nvSpPr>
        <p:spPr>
          <a:xfrm>
            <a:off x="4350759" y="6302631"/>
            <a:ext cx="3549978" cy="369332"/>
          </a:xfrm>
          <a:prstGeom prst="rect">
            <a:avLst/>
          </a:prstGeom>
        </p:spPr>
        <p:txBody>
          <a:bodyPr wrap="square">
            <a:spAutoFit/>
          </a:bodyPr>
          <a:lstStyle/>
          <a:p>
            <a:r>
              <a:rPr lang="fr-FR" dirty="0"/>
              <a:t>Rowland, </a:t>
            </a:r>
            <a:r>
              <a:rPr lang="fr-FR" dirty="0" err="1"/>
              <a:t>Psych</a:t>
            </a:r>
            <a:r>
              <a:rPr lang="fr-FR" dirty="0"/>
              <a:t> Bull, 2014</a:t>
            </a: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3549"/>
          <a:stretch/>
        </p:blipFill>
        <p:spPr>
          <a:xfrm>
            <a:off x="8107493" y="1012532"/>
            <a:ext cx="2111329" cy="5397648"/>
          </a:xfrm>
          <a:prstGeom prst="rect">
            <a:avLst/>
          </a:prstGeom>
        </p:spPr>
      </p:pic>
      <p:cxnSp>
        <p:nvCxnSpPr>
          <p:cNvPr id="8" name="Connecteur droit 7"/>
          <p:cNvCxnSpPr/>
          <p:nvPr/>
        </p:nvCxnSpPr>
        <p:spPr>
          <a:xfrm flipV="1">
            <a:off x="8487277" y="3793282"/>
            <a:ext cx="1772653" cy="8021"/>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44707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02339" y="306629"/>
            <a:ext cx="6942479" cy="994172"/>
          </a:xfrm>
        </p:spPr>
        <p:txBody>
          <a:bodyPr/>
          <a:lstStyle/>
          <a:p>
            <a:r>
              <a:rPr lang="is-IS" dirty="0" smtClean="0"/>
              <a:t>Rôle du retour d‘information</a:t>
            </a:r>
            <a:br>
              <a:rPr lang="is-IS" dirty="0" smtClean="0"/>
            </a:br>
            <a:r>
              <a:rPr lang="is-IS" dirty="0" smtClean="0"/>
              <a:t>sur l‘effet de test</a:t>
            </a:r>
            <a:endParaRPr lang="fr-FR" dirty="0"/>
          </a:p>
        </p:txBody>
      </p:sp>
      <p:pic>
        <p:nvPicPr>
          <p:cNvPr id="4" name="Image 3"/>
          <p:cNvPicPr>
            <a:picLocks noChangeAspect="1"/>
          </p:cNvPicPr>
          <p:nvPr/>
        </p:nvPicPr>
        <p:blipFill>
          <a:blip r:embed="rId4"/>
          <a:stretch>
            <a:fillRect/>
          </a:stretch>
        </p:blipFill>
        <p:spPr>
          <a:xfrm>
            <a:off x="2957590" y="1689248"/>
            <a:ext cx="6507481" cy="4410973"/>
          </a:xfrm>
          <a:prstGeom prst="rect">
            <a:avLst/>
          </a:prstGeom>
        </p:spPr>
      </p:pic>
      <p:sp>
        <p:nvSpPr>
          <p:cNvPr id="3" name="Rectangle 2"/>
          <p:cNvSpPr/>
          <p:nvPr/>
        </p:nvSpPr>
        <p:spPr>
          <a:xfrm>
            <a:off x="3870845" y="6488668"/>
            <a:ext cx="4185761" cy="369332"/>
          </a:xfrm>
          <a:prstGeom prst="rect">
            <a:avLst/>
          </a:prstGeom>
        </p:spPr>
        <p:txBody>
          <a:bodyPr wrap="none">
            <a:spAutoFit/>
          </a:bodyPr>
          <a:lstStyle/>
          <a:p>
            <a:r>
              <a:rPr lang="fr-FR" dirty="0"/>
              <a:t>Butler &amp; </a:t>
            </a:r>
            <a:r>
              <a:rPr lang="fr-FR" dirty="0" err="1"/>
              <a:t>Roediger</a:t>
            </a:r>
            <a:r>
              <a:rPr lang="fr-FR" dirty="0"/>
              <a:t> (</a:t>
            </a:r>
            <a:r>
              <a:rPr lang="fr-FR" dirty="0" err="1"/>
              <a:t>Mem</a:t>
            </a:r>
            <a:r>
              <a:rPr lang="fr-FR" dirty="0"/>
              <a:t>. </a:t>
            </a:r>
            <a:r>
              <a:rPr lang="fr-FR" dirty="0" err="1"/>
              <a:t>Cogn</a:t>
            </a:r>
            <a:r>
              <a:rPr lang="fr-FR" dirty="0"/>
              <a:t>. 2008)  </a:t>
            </a:r>
          </a:p>
        </p:txBody>
      </p:sp>
      <p:sp>
        <p:nvSpPr>
          <p:cNvPr id="7" name="Rectangle 6"/>
          <p:cNvSpPr/>
          <p:nvPr/>
        </p:nvSpPr>
        <p:spPr>
          <a:xfrm>
            <a:off x="8054315" y="1623346"/>
            <a:ext cx="1493339" cy="44109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5228326" y="2446638"/>
            <a:ext cx="1290502" cy="32651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6518829" y="2599038"/>
            <a:ext cx="1535487" cy="32651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979191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5" name="Shape 315"/>
          <p:cNvSpPr txBox="1">
            <a:spLocks noGrp="1"/>
          </p:cNvSpPr>
          <p:nvPr>
            <p:ph type="title"/>
          </p:nvPr>
        </p:nvSpPr>
        <p:spPr>
          <a:xfrm>
            <a:off x="2222216" y="585819"/>
            <a:ext cx="7886700" cy="994200"/>
          </a:xfrm>
          <a:prstGeom prst="rect">
            <a:avLst/>
          </a:prstGeom>
        </p:spPr>
        <p:txBody>
          <a:bodyPr vert="horz" wrap="square" lIns="68575" tIns="68575" rIns="68575" bIns="68575" numCol="1" anchor="ctr" anchorCtr="0" compatLnSpc="1">
            <a:prstTxWarp prst="textNoShape">
              <a:avLst/>
            </a:prstTxWarp>
            <a:noAutofit/>
          </a:bodyPr>
          <a:lstStyle/>
          <a:p>
            <a:pPr>
              <a:lnSpc>
                <a:spcPct val="93000"/>
              </a:lnSpc>
              <a:spcBef>
                <a:spcPts val="0"/>
              </a:spcBef>
            </a:pPr>
            <a:r>
              <a:rPr lang="fr" sz="3000" dirty="0">
                <a:latin typeface="Ubuntu"/>
                <a:ea typeface="Ubuntu"/>
                <a:cs typeface="Ubuntu"/>
                <a:sym typeface="Ubuntu"/>
              </a:rPr>
              <a:t>Vaut-il mieux tester avant ou après la première exposition au contenu?</a:t>
            </a:r>
            <a:endParaRPr sz="3000" b="1" dirty="0">
              <a:latin typeface="Ubuntu"/>
              <a:ea typeface="Ubuntu"/>
              <a:cs typeface="Ubuntu"/>
              <a:sym typeface="Ubuntu"/>
            </a:endParaRPr>
          </a:p>
        </p:txBody>
      </p:sp>
      <p:pic>
        <p:nvPicPr>
          <p:cNvPr id="14" name="image7.png" descr="C:\Users\Alice Latimier\Documents\learning_analysis\Rplot32.tiff"/>
          <p:cNvPicPr/>
          <p:nvPr/>
        </p:nvPicPr>
        <p:blipFill>
          <a:blip r:embed="rId4"/>
          <a:srcRect t="14318" r="3511" b="6169"/>
          <a:stretch>
            <a:fillRect/>
          </a:stretch>
        </p:blipFill>
        <p:spPr>
          <a:xfrm>
            <a:off x="2149642" y="1964824"/>
            <a:ext cx="7534158" cy="3556034"/>
          </a:xfrm>
          <a:prstGeom prst="rect">
            <a:avLst/>
          </a:prstGeom>
          <a:ln/>
        </p:spPr>
      </p:pic>
      <p:sp>
        <p:nvSpPr>
          <p:cNvPr id="2" name="ZoneTexte 1"/>
          <p:cNvSpPr txBox="1"/>
          <p:nvPr/>
        </p:nvSpPr>
        <p:spPr>
          <a:xfrm>
            <a:off x="3336758" y="5905663"/>
            <a:ext cx="5365571" cy="923330"/>
          </a:xfrm>
          <a:prstGeom prst="rect">
            <a:avLst/>
          </a:prstGeom>
          <a:noFill/>
        </p:spPr>
        <p:txBody>
          <a:bodyPr wrap="none" rtlCol="0">
            <a:spAutoFit/>
          </a:bodyPr>
          <a:lstStyle/>
          <a:p>
            <a:r>
              <a:rPr lang="fr-FR" dirty="0" smtClean="0">
                <a:latin typeface="Arial" panose="020B0604020202020204" pitchFamily="34" charset="0"/>
                <a:cs typeface="Arial" panose="020B0604020202020204" pitchFamily="34" charset="0"/>
              </a:rPr>
              <a:t>→ il vaut mieux tester après la première exposition</a:t>
            </a:r>
          </a:p>
          <a:p>
            <a:endParaRPr lang="fr-FR" dirty="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Latimier et al., (</a:t>
            </a:r>
            <a:r>
              <a:rPr lang="fr-FR" dirty="0">
                <a:latin typeface="Arial" panose="020B0604020202020204" pitchFamily="34" charset="0"/>
                <a:cs typeface="Arial" panose="020B0604020202020204" pitchFamily="34" charset="0"/>
              </a:rPr>
              <a:t>2019) </a:t>
            </a:r>
            <a:r>
              <a:rPr lang="fr-FR" i="1" dirty="0" err="1">
                <a:latin typeface="Arial" panose="020B0604020202020204" pitchFamily="34" charset="0"/>
                <a:cs typeface="Arial" panose="020B0604020202020204" pitchFamily="34" charset="0"/>
              </a:rPr>
              <a:t>npj</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Sci</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Learn</a:t>
            </a:r>
            <a:r>
              <a:rPr lang="fr-FR" i="1" dirty="0">
                <a:latin typeface="Arial" panose="020B0604020202020204" pitchFamily="34" charset="0"/>
                <a:cs typeface="Arial" panose="020B0604020202020204" pitchFamily="34" charset="0"/>
              </a:rPr>
              <a:t>.</a:t>
            </a:r>
          </a:p>
        </p:txBody>
      </p:sp>
      <p:sp>
        <p:nvSpPr>
          <p:cNvPr id="17" name="Rectangle 16"/>
          <p:cNvSpPr/>
          <p:nvPr/>
        </p:nvSpPr>
        <p:spPr>
          <a:xfrm>
            <a:off x="6019543" y="1964824"/>
            <a:ext cx="3774163" cy="2863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2923416" y="1964824"/>
            <a:ext cx="3774163" cy="2863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1959398" y="5045242"/>
            <a:ext cx="839949" cy="10822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31459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8|1.4|14.5"/>
</p:tagLst>
</file>

<file path=ppt/tags/tag10.xml><?xml version="1.0" encoding="utf-8"?>
<p:tagLst xmlns:a="http://schemas.openxmlformats.org/drawingml/2006/main" xmlns:r="http://schemas.openxmlformats.org/officeDocument/2006/relationships" xmlns:p="http://schemas.openxmlformats.org/presentationml/2006/main">
  <p:tag name="TIMING" val="|77.5|2.1|0.5|19.7"/>
</p:tagLst>
</file>

<file path=ppt/tags/tag11.xml><?xml version="1.0" encoding="utf-8"?>
<p:tagLst xmlns:a="http://schemas.openxmlformats.org/drawingml/2006/main" xmlns:r="http://schemas.openxmlformats.org/officeDocument/2006/relationships" xmlns:p="http://schemas.openxmlformats.org/presentationml/2006/main">
  <p:tag name="TIMING" val="|0.2|0.2|0.6|0.1|0.1"/>
</p:tagLst>
</file>

<file path=ppt/tags/tag12.xml><?xml version="1.0" encoding="utf-8"?>
<p:tagLst xmlns:a="http://schemas.openxmlformats.org/drawingml/2006/main" xmlns:r="http://schemas.openxmlformats.org/officeDocument/2006/relationships" xmlns:p="http://schemas.openxmlformats.org/presentationml/2006/main">
  <p:tag name="TIMING" val="|0.5|0.3|0.4|0.8"/>
</p:tagLst>
</file>

<file path=ppt/tags/tag13.xml><?xml version="1.0" encoding="utf-8"?>
<p:tagLst xmlns:a="http://schemas.openxmlformats.org/drawingml/2006/main" xmlns:r="http://schemas.openxmlformats.org/officeDocument/2006/relationships" xmlns:p="http://schemas.openxmlformats.org/presentationml/2006/main">
  <p:tag name="TIMING" val="|1.2|4.6|2.2|5|5.7"/>
</p:tagLst>
</file>

<file path=ppt/tags/tag14.xml><?xml version="1.0" encoding="utf-8"?>
<p:tagLst xmlns:a="http://schemas.openxmlformats.org/drawingml/2006/main" xmlns:r="http://schemas.openxmlformats.org/officeDocument/2006/relationships" xmlns:p="http://schemas.openxmlformats.org/presentationml/2006/main">
  <p:tag name="TIMING" val="|1.5|6.9|6.2|1.1|56"/>
</p:tagLst>
</file>

<file path=ppt/tags/tag15.xml><?xml version="1.0" encoding="utf-8"?>
<p:tagLst xmlns:a="http://schemas.openxmlformats.org/drawingml/2006/main" xmlns:r="http://schemas.openxmlformats.org/officeDocument/2006/relationships" xmlns:p="http://schemas.openxmlformats.org/presentationml/2006/main">
  <p:tag name="TIMING" val="|64.3|101.8"/>
</p:tagLst>
</file>

<file path=ppt/tags/tag2.xml><?xml version="1.0" encoding="utf-8"?>
<p:tagLst xmlns:a="http://schemas.openxmlformats.org/drawingml/2006/main" xmlns:r="http://schemas.openxmlformats.org/officeDocument/2006/relationships" xmlns:p="http://schemas.openxmlformats.org/presentationml/2006/main">
  <p:tag name="TIMING" val="|69.8"/>
</p:tagLst>
</file>

<file path=ppt/tags/tag3.xml><?xml version="1.0" encoding="utf-8"?>
<p:tagLst xmlns:a="http://schemas.openxmlformats.org/drawingml/2006/main" xmlns:r="http://schemas.openxmlformats.org/officeDocument/2006/relationships" xmlns:p="http://schemas.openxmlformats.org/presentationml/2006/main">
  <p:tag name="TIMING" val="|4.1"/>
</p:tagLst>
</file>

<file path=ppt/tags/tag4.xml><?xml version="1.0" encoding="utf-8"?>
<p:tagLst xmlns:a="http://schemas.openxmlformats.org/drawingml/2006/main" xmlns:r="http://schemas.openxmlformats.org/officeDocument/2006/relationships" xmlns:p="http://schemas.openxmlformats.org/presentationml/2006/main">
  <p:tag name="TIMING" val="|19|23.4|14.1|1.1|0.8"/>
</p:tagLst>
</file>

<file path=ppt/tags/tag5.xml><?xml version="1.0" encoding="utf-8"?>
<p:tagLst xmlns:a="http://schemas.openxmlformats.org/drawingml/2006/main" xmlns:r="http://schemas.openxmlformats.org/officeDocument/2006/relationships" xmlns:p="http://schemas.openxmlformats.org/presentationml/2006/main">
  <p:tag name="TIMING" val="|34|46.7"/>
</p:tagLst>
</file>

<file path=ppt/tags/tag6.xml><?xml version="1.0" encoding="utf-8"?>
<p:tagLst xmlns:a="http://schemas.openxmlformats.org/drawingml/2006/main" xmlns:r="http://schemas.openxmlformats.org/officeDocument/2006/relationships" xmlns:p="http://schemas.openxmlformats.org/presentationml/2006/main">
  <p:tag name="TIMING" val="|45.2|36.9|21.2"/>
</p:tagLst>
</file>

<file path=ppt/tags/tag7.xml><?xml version="1.0" encoding="utf-8"?>
<p:tagLst xmlns:a="http://schemas.openxmlformats.org/drawingml/2006/main" xmlns:r="http://schemas.openxmlformats.org/officeDocument/2006/relationships" xmlns:p="http://schemas.openxmlformats.org/presentationml/2006/main">
  <p:tag name="TIMING" val="|11.3|28.2|12.1|9.6|34.7|5.8|253.5"/>
</p:tagLst>
</file>

<file path=ppt/tags/tag8.xml><?xml version="1.0" encoding="utf-8"?>
<p:tagLst xmlns:a="http://schemas.openxmlformats.org/drawingml/2006/main" xmlns:r="http://schemas.openxmlformats.org/officeDocument/2006/relationships" xmlns:p="http://schemas.openxmlformats.org/presentationml/2006/main">
  <p:tag name="TIMING" val="|15.3"/>
</p:tagLst>
</file>

<file path=ppt/tags/tag9.xml><?xml version="1.0" encoding="utf-8"?>
<p:tagLst xmlns:a="http://schemas.openxmlformats.org/drawingml/2006/main" xmlns:r="http://schemas.openxmlformats.org/officeDocument/2006/relationships" xmlns:p="http://schemas.openxmlformats.org/presentationml/2006/main">
  <p:tag name="TIMING" val="|32.7"/>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13096</TotalTime>
  <Words>1231</Words>
  <Application>Microsoft Office PowerPoint</Application>
  <PresentationFormat>Grand écran</PresentationFormat>
  <Paragraphs>198</Paragraphs>
  <Slides>28</Slides>
  <Notes>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28</vt:i4>
      </vt:variant>
    </vt:vector>
  </HeadingPairs>
  <TitlesOfParts>
    <vt:vector size="38" baseType="lpstr">
      <vt:lpstr>MS PGothic</vt:lpstr>
      <vt:lpstr>Arial</vt:lpstr>
      <vt:lpstr>ArialMT</vt:lpstr>
      <vt:lpstr>Calibri</vt:lpstr>
      <vt:lpstr>Times New Roman</vt:lpstr>
      <vt:lpstr>TimesNewRomanPS</vt:lpstr>
      <vt:lpstr>TimesNewRomanPSMT</vt:lpstr>
      <vt:lpstr>Ubuntu</vt:lpstr>
      <vt:lpstr>Wingdings</vt:lpstr>
      <vt:lpstr>Thème Office</vt:lpstr>
      <vt:lpstr>Peut-on apprendre seul?</vt:lpstr>
      <vt:lpstr>Apprendre</vt:lpstr>
      <vt:lpstr>Présentation PowerPoint</vt:lpstr>
      <vt:lpstr>L’oubli suit une loi exponentielle</vt:lpstr>
      <vt:lpstr>Vaut-il mieux relire ou être testé?</vt:lpstr>
      <vt:lpstr>L’effet de test s’observe-t-il aussi sur de véritables contenus pédagogiques?</vt:lpstr>
      <vt:lpstr>Méta-analyse de l’effet de test </vt:lpstr>
      <vt:lpstr>Rôle du retour d‘information sur l‘effet de test</vt:lpstr>
      <vt:lpstr>Vaut-il mieux tester avant ou après la première exposition au contenu?</vt:lpstr>
      <vt:lpstr>Vaut-il mieux réviser en une fois, ou étaler les révisions dans le temps?</vt:lpstr>
      <vt:lpstr>Présentation PowerPoint</vt:lpstr>
      <vt:lpstr>Expanding spacing for long term retention</vt:lpstr>
      <vt:lpstr>Présentation PowerPoint</vt:lpstr>
      <vt:lpstr>Context</vt:lpstr>
      <vt:lpstr>Trois programmes de révision</vt:lpstr>
      <vt:lpstr>Programme personnalisé de révision espacée</vt:lpstr>
      <vt:lpstr>Résultats</vt:lpstr>
      <vt:lpstr>Résumé</vt:lpstr>
      <vt:lpstr>Outils low-tech</vt:lpstr>
      <vt:lpstr>Outils high-tech</vt:lpstr>
      <vt:lpstr>Mémoriser pour la compréhension et le transfert</vt:lpstr>
      <vt:lpstr>De la mémorisation à la compréhension</vt:lpstr>
      <vt:lpstr>La compréhension c’est:</vt:lpstr>
      <vt:lpstr>Activités qui favorisent un apprentissage superficiel</vt:lpstr>
      <vt:lpstr>Les activités génératives favorisent un apprentissage en profondeur</vt:lpstr>
      <vt:lpstr>Conclusions</vt:lpstr>
      <vt:lpstr>Quelques sources incontournables</vt:lpstr>
      <vt:lpstr>L’effet de test marche-t-il aussi en classe?  Est-il spécifique aux contenus testés?</vt:lpstr>
    </vt:vector>
  </TitlesOfParts>
  <Company>Institut d'étude de la cognition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Clementine Eyraud</dc:creator>
  <cp:lastModifiedBy>Franck Ramus</cp:lastModifiedBy>
  <cp:revision>888</cp:revision>
  <dcterms:created xsi:type="dcterms:W3CDTF">2014-01-30T20:59:38Z</dcterms:created>
  <dcterms:modified xsi:type="dcterms:W3CDTF">2023-11-06T17:47:13Z</dcterms:modified>
</cp:coreProperties>
</file>