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93" r:id="rId6"/>
    <p:sldId id="294" r:id="rId7"/>
    <p:sldId id="295" r:id="rId8"/>
    <p:sldId id="296" r:id="rId9"/>
    <p:sldId id="307" r:id="rId10"/>
    <p:sldId id="260" r:id="rId11"/>
    <p:sldId id="299" r:id="rId12"/>
    <p:sldId id="261" r:id="rId13"/>
    <p:sldId id="262" r:id="rId14"/>
    <p:sldId id="263" r:id="rId15"/>
    <p:sldId id="300" r:id="rId16"/>
    <p:sldId id="297" r:id="rId17"/>
    <p:sldId id="298" r:id="rId18"/>
    <p:sldId id="301" r:id="rId19"/>
    <p:sldId id="267" r:id="rId20"/>
    <p:sldId id="302" r:id="rId21"/>
    <p:sldId id="268" r:id="rId22"/>
    <p:sldId id="303" r:id="rId23"/>
    <p:sldId id="269" r:id="rId24"/>
    <p:sldId id="270" r:id="rId25"/>
    <p:sldId id="271" r:id="rId26"/>
    <p:sldId id="272" r:id="rId27"/>
    <p:sldId id="273" r:id="rId28"/>
    <p:sldId id="274" r:id="rId29"/>
    <p:sldId id="305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304" r:id="rId42"/>
    <p:sldId id="306" r:id="rId43"/>
    <p:sldId id="286" r:id="rId44"/>
    <p:sldId id="287" r:id="rId45"/>
    <p:sldId id="288" r:id="rId46"/>
    <p:sldId id="289" r:id="rId47"/>
    <p:sldId id="290" r:id="rId48"/>
    <p:sldId id="291" r:id="rId49"/>
    <p:sldId id="292" r:id="rId5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naël Valet" initials="G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59D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2"/>
    <p:restoredTop sz="87043"/>
  </p:normalViewPr>
  <p:slideViewPr>
    <p:cSldViewPr>
      <p:cViewPr varScale="1">
        <p:scale>
          <a:sx n="63" d="100"/>
          <a:sy n="6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F95A24-4E2F-46B5-8DC9-0800ACD5BB61}" type="datetimeFigureOut">
              <a:rPr lang="fr-FR"/>
              <a:t>09/11/2023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A0C401-7A0C-4883-8B32-A74D52F920A8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lengeme.online/peer-learnin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78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3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70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52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38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9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 </a:t>
            </a:r>
          </a:p>
          <a:p>
            <a:pPr>
              <a:defRPr/>
            </a:pPr>
            <a:endParaRPr lang="fr-FR" sz="1200" b="1" dirty="0"/>
          </a:p>
          <a:p>
            <a:pPr>
              <a:defRPr/>
            </a:pPr>
            <a:r>
              <a:rPr lang="fr-FR" sz="1200" b="1" dirty="0"/>
              <a:t>Evaluation par les pairs</a:t>
            </a:r>
            <a:r>
              <a:rPr lang="fr-FR" dirty="0"/>
              <a:t> peut aussi bien prendre la forme d’un</a:t>
            </a:r>
            <a:r>
              <a:rPr lang="fr-FR" b="1" dirty="0"/>
              <a:t> feedback formatif</a:t>
            </a:r>
            <a:r>
              <a:rPr lang="fr-FR" dirty="0"/>
              <a:t> visant à favoriser la progression des apprentissages et / ou d’une </a:t>
            </a:r>
            <a:r>
              <a:rPr lang="fr-FR" b="1" dirty="0"/>
              <a:t>évaluation sommative</a:t>
            </a:r>
            <a:r>
              <a:rPr lang="fr-FR" dirty="0"/>
              <a:t> visant à attester la reconnaissance des apprentissages.</a:t>
            </a:r>
            <a:endParaRPr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NOUS VERRONS PLUS TARD QUE CETTE ACTIVITE PEUT ETRE INTEGREE DANS UNE SCENARISATION COMPLEXE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On entend souvent parler de l’évaluation par les pairs </a:t>
            </a:r>
            <a:r>
              <a:rPr lang="fr-FR" b="1" dirty="0"/>
              <a:t>dans les MOOC</a:t>
            </a:r>
            <a:r>
              <a:rPr lang="fr-FR" dirty="0"/>
              <a:t>. c’est principalement dû au fait que les étudiants sont trop nombreux pour être notés par une seule équipe pédagogique dédiée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AVANTAGES</a:t>
            </a:r>
            <a:endParaRPr dirty="0"/>
          </a:p>
          <a:p>
            <a:pPr>
              <a:defRPr/>
            </a:pPr>
            <a:r>
              <a:rPr lang="fr-FR" b="1" dirty="0"/>
              <a:t>Compréhension du sujet et compréhension de l’évaluation</a:t>
            </a:r>
            <a:endParaRPr dirty="0"/>
          </a:p>
          <a:p>
            <a:pPr>
              <a:defRPr/>
            </a:pPr>
            <a:r>
              <a:rPr lang="fr-FR" dirty="0"/>
              <a:t>l’ évaluation par les pairs permettra à l’apprenant de</a:t>
            </a:r>
            <a:r>
              <a:rPr lang="fr-FR" b="1" dirty="0"/>
              <a:t> se positionner en tant que correcteur</a:t>
            </a:r>
            <a:r>
              <a:rPr lang="fr-FR" dirty="0"/>
              <a:t> et par conséquence de se plonger dans la compréhension de la méthode d’évaluation. Cet exercice pourra l’amener à adopter un nouveau résonnement lors des prochaines activités</a:t>
            </a:r>
            <a:endParaRPr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Développement des soft </a:t>
            </a:r>
            <a:r>
              <a:rPr lang="fr-FR" b="1" dirty="0" err="1"/>
              <a:t>skills</a:t>
            </a:r>
            <a:endParaRPr lang="fr-FR" b="1" dirty="0"/>
          </a:p>
          <a:p>
            <a:pPr>
              <a:defRPr/>
            </a:pPr>
            <a:r>
              <a:rPr lang="fr-FR" dirty="0"/>
              <a:t>L’ évaluation par les pairs amène à adopter un </a:t>
            </a:r>
            <a:r>
              <a:rPr lang="fr-FR" b="1" dirty="0"/>
              <a:t>regard critique et objectif</a:t>
            </a:r>
            <a:r>
              <a:rPr lang="fr-FR" dirty="0"/>
              <a:t> sur les travaux qui sont présentés. N’ayant pas une position hiérarchique supérieure, il sera amené à détailler davantage les notes fournies pour les justifier.</a:t>
            </a:r>
            <a:endParaRPr dirty="0"/>
          </a:p>
          <a:p>
            <a:pPr>
              <a:defRPr/>
            </a:pPr>
            <a:r>
              <a:rPr lang="fr-FR" dirty="0"/>
              <a:t>Celui qui découvrira les notes accompagnées des feedbacks qu’il a reçu devra entendre les commentaires critiques fait à l’égard du travail qu’il a fourni. Ce procédé l’amènera à accepter et à </a:t>
            </a:r>
            <a:r>
              <a:rPr lang="fr-FR" b="1" dirty="0"/>
              <a:t>prendre en compte les suggestions et remarques</a:t>
            </a:r>
            <a:r>
              <a:rPr lang="fr-FR" dirty="0"/>
              <a:t> si elles sont pertinentes bien qu’elles ne viennent pas du formateur</a:t>
            </a:r>
            <a:endParaRPr dirty="0"/>
          </a:p>
          <a:p>
            <a:pPr>
              <a:defRPr/>
            </a:pPr>
            <a:r>
              <a:rPr lang="fr-FR" b="1" dirty="0"/>
              <a:t>L’assimilation est renforcée</a:t>
            </a:r>
            <a:endParaRPr dirty="0"/>
          </a:p>
          <a:p>
            <a:pPr>
              <a:defRPr/>
            </a:pPr>
            <a:r>
              <a:rPr lang="fr-FR" dirty="0"/>
              <a:t>Selon le cône de l’apprentissage (ou cône de Dale), </a:t>
            </a:r>
            <a:r>
              <a:rPr lang="fr-FR" b="1" dirty="0"/>
              <a:t>on retient 10% de ce qu’on lit et 70 à 90%</a:t>
            </a:r>
            <a:r>
              <a:rPr lang="fr-FR" dirty="0"/>
              <a:t> de ce que l’on fait et explique.</a:t>
            </a:r>
            <a:endParaRPr dirty="0"/>
          </a:p>
          <a:p>
            <a:pPr>
              <a:defRPr/>
            </a:pPr>
            <a:r>
              <a:rPr lang="fr-FR" dirty="0"/>
              <a:t>En positionnant les apprenants en tant qu’évaluateurs, ils seront amenés à expliquer et à justifier leurs notes leur permettant de renforcer de manière tout à fait naturelle l’assimilation des connaissances et compétences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/>
              <a:t>Optimisation du temps passé à évaluer</a:t>
            </a:r>
            <a:endParaRPr dirty="0"/>
          </a:p>
          <a:p>
            <a:pPr>
              <a:defRPr/>
            </a:pPr>
            <a:r>
              <a:rPr lang="fr-FR" dirty="0"/>
              <a:t>lorsqu’il s’agit d’évaluer des cas d’études portant sur une question ouverte, même si la note est construite selon un barème, la mise en relation du travail avec celui-ci implique de se plonger dans la vision de chaque participant. La </a:t>
            </a:r>
            <a:r>
              <a:rPr lang="fr-FR" b="1" dirty="0"/>
              <a:t>mise en place de l’ évaluation entre pairs</a:t>
            </a:r>
            <a:r>
              <a:rPr lang="fr-FR" dirty="0"/>
              <a:t> en amont permet de voir si un consensus ressort sur certains critères et facilite ainsi la notation finale.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selon </a:t>
            </a:r>
            <a:r>
              <a:rPr lang="fr-FR" dirty="0" err="1"/>
              <a:t>Topping</a:t>
            </a:r>
            <a:r>
              <a:rPr lang="fr-FR" dirty="0"/>
              <a:t> K.J, chercheur en éducation, un évaluateur moins compétent mas ayant plus de temps que le formateur expert peut produire une évaluation aussi fiable que ce dernier (</a:t>
            </a:r>
            <a:r>
              <a:rPr lang="fr-FR" i="1" dirty="0" err="1"/>
              <a:t>Topping</a:t>
            </a:r>
            <a:r>
              <a:rPr lang="fr-FR" i="1" dirty="0"/>
              <a:t> K J Peer </a:t>
            </a:r>
            <a:r>
              <a:rPr lang="fr-FR" i="1" dirty="0" err="1"/>
              <a:t>assessement</a:t>
            </a:r>
            <a:r>
              <a:rPr lang="fr-FR" i="1" dirty="0"/>
              <a:t> Theory </a:t>
            </a:r>
            <a:r>
              <a:rPr lang="fr-FR" i="1" dirty="0" err="1"/>
              <a:t>into</a:t>
            </a:r>
            <a:r>
              <a:rPr lang="fr-FR" i="1" dirty="0"/>
              <a:t> practice, vol. 48 2009</a:t>
            </a:r>
            <a:r>
              <a:rPr lang="fr-FR" dirty="0"/>
              <a:t>)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/>
              <a:t>Apprentissage par les pairs</a:t>
            </a:r>
            <a:endParaRPr dirty="0"/>
          </a:p>
          <a:p>
            <a:pPr>
              <a:defRPr/>
            </a:pPr>
            <a:r>
              <a:rPr lang="fr-FR" dirty="0"/>
              <a:t>L’ évaluation par les pairs permet l’</a:t>
            </a:r>
            <a:r>
              <a:rPr lang="fr-FR" u="sng" dirty="0">
                <a:hlinkClick r:id="rId3" tooltip="https://challengeme.online/peer-learning/"/>
              </a:rPr>
              <a:t>apprentissage par les pairs</a:t>
            </a:r>
            <a:r>
              <a:rPr lang="fr-FR" dirty="0"/>
              <a:t> (ou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). Au travers des différents feedback qui seront échangés, les étudiants bénéficieront du savoir et de la vision des autres sur leurs propres travaux et pourront ainsi apprendre avec une approche différente.</a:t>
            </a:r>
            <a:endParaRPr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EA0C401-7A0C-4883-8B32-A74D52F920A8}" type="slidenum">
              <a:rPr lang="fr-FR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33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685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73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G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6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438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816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6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37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1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53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43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51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44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8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053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578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17793" indent="-217793">
              <a:buFont typeface="Arial"/>
              <a:buChar char="–"/>
              <a:defRPr/>
            </a:pPr>
            <a:r>
              <a:rPr lang="fr-FR" dirty="0"/>
              <a:t>G</a:t>
            </a:r>
          </a:p>
          <a:p>
            <a:pPr marL="217793" indent="-217793">
              <a:buFont typeface="Arial"/>
              <a:buChar char="–"/>
              <a:defRPr/>
            </a:pPr>
            <a:endParaRPr lang="fr-FR" dirty="0"/>
          </a:p>
          <a:p>
            <a:pPr marL="217793" indent="-217793">
              <a:buFont typeface="Arial"/>
              <a:buChar char="–"/>
              <a:defRPr/>
            </a:pPr>
            <a:r>
              <a:rPr dirty="0" err="1"/>
              <a:t>Rôle</a:t>
            </a:r>
            <a:r>
              <a:rPr dirty="0"/>
              <a:t> du </a:t>
            </a:r>
            <a:r>
              <a:rPr dirty="0" err="1"/>
              <a:t>formateur</a:t>
            </a:r>
            <a:r>
              <a:rPr dirty="0"/>
              <a:t> : </a:t>
            </a:r>
            <a:r>
              <a:rPr dirty="0" err="1"/>
              <a:t>régulation</a:t>
            </a:r>
            <a:r>
              <a:rPr dirty="0"/>
              <a:t>, </a:t>
            </a:r>
            <a:r>
              <a:rPr dirty="0" err="1"/>
              <a:t>choix</a:t>
            </a:r>
            <a:r>
              <a:rPr dirty="0"/>
              <a:t> de </a:t>
            </a:r>
            <a:r>
              <a:rPr dirty="0" err="1"/>
              <a:t>l’évaluation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non</a:t>
            </a:r>
          </a:p>
          <a:p>
            <a:pPr marL="217793" indent="-217793">
              <a:buFont typeface="Arial"/>
              <a:buChar char="–"/>
              <a:defRPr/>
            </a:pPr>
            <a:r>
              <a:rPr dirty="0" err="1"/>
              <a:t>Activité</a:t>
            </a:r>
            <a:r>
              <a:rPr dirty="0"/>
              <a:t> </a:t>
            </a:r>
            <a:r>
              <a:rPr dirty="0" err="1"/>
              <a:t>générative</a:t>
            </a:r>
            <a:r>
              <a:rPr dirty="0"/>
              <a:t> pour </a:t>
            </a:r>
            <a:r>
              <a:rPr dirty="0" err="1"/>
              <a:t>mémoriser</a:t>
            </a:r>
            <a:r>
              <a:rPr dirty="0"/>
              <a:t> et </a:t>
            </a:r>
            <a:r>
              <a:rPr dirty="0" err="1"/>
              <a:t>consolider</a:t>
            </a:r>
            <a:r>
              <a:rPr dirty="0"/>
              <a:t>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connaissances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dirty="0" err="1"/>
              <a:t>Outil</a:t>
            </a:r>
            <a:r>
              <a:rPr dirty="0"/>
              <a:t> </a:t>
            </a:r>
            <a:r>
              <a:rPr dirty="0" err="1"/>
              <a:t>d’auto-régulation</a:t>
            </a:r>
            <a:r>
              <a:rPr dirty="0"/>
              <a:t> pour </a:t>
            </a:r>
            <a:r>
              <a:rPr dirty="0" err="1"/>
              <a:t>l’apprenant</a:t>
            </a:r>
            <a:r>
              <a:rPr dirty="0"/>
              <a:t> qui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visualiser</a:t>
            </a:r>
            <a:r>
              <a:rPr dirty="0"/>
              <a:t> et </a:t>
            </a:r>
            <a:r>
              <a:rPr dirty="0" err="1"/>
              <a:t>objectiver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progression </a:t>
            </a:r>
          </a:p>
          <a:p>
            <a:pPr>
              <a:defRPr/>
            </a:pPr>
            <a:r>
              <a:rPr dirty="0" err="1"/>
              <a:t>Outil</a:t>
            </a:r>
            <a:r>
              <a:rPr dirty="0"/>
              <a:t> de </a:t>
            </a:r>
            <a:r>
              <a:rPr dirty="0" err="1"/>
              <a:t>suivi</a:t>
            </a:r>
            <a:r>
              <a:rPr dirty="0"/>
              <a:t> pour le </a:t>
            </a:r>
            <a:r>
              <a:rPr dirty="0" err="1"/>
              <a:t>formateur</a:t>
            </a:r>
            <a:endParaRPr dirty="0"/>
          </a:p>
          <a:p>
            <a:pPr>
              <a:defRPr/>
            </a:pPr>
            <a:r>
              <a:rPr dirty="0"/>
              <a:t>[</a:t>
            </a:r>
            <a:r>
              <a:rPr dirty="0" err="1"/>
              <a:t>Ajouter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copie</a:t>
            </a:r>
            <a:r>
              <a:rPr dirty="0"/>
              <a:t> </a:t>
            </a:r>
            <a:r>
              <a:rPr dirty="0" err="1"/>
              <a:t>d’écran</a:t>
            </a:r>
            <a:r>
              <a:rPr dirty="0"/>
              <a:t> du </a:t>
            </a:r>
            <a:r>
              <a:rPr dirty="0" err="1"/>
              <a:t>détail</a:t>
            </a:r>
            <a:r>
              <a:rPr dirty="0"/>
              <a:t> du </a:t>
            </a:r>
            <a:r>
              <a:rPr dirty="0" err="1"/>
              <a:t>suivi</a:t>
            </a:r>
            <a:r>
              <a:rPr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60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3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14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4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65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0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0C401-7A0C-4883-8B32-A74D52F920A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6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cartographie</a:t>
            </a:r>
            <a:r>
              <a:rPr dirty="0"/>
              <a:t> </a:t>
            </a:r>
            <a:r>
              <a:rPr dirty="0" err="1"/>
              <a:t>réalisée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l’occasion</a:t>
            </a:r>
            <a:r>
              <a:rPr dirty="0"/>
              <a:t> de la formation “</a:t>
            </a:r>
            <a:r>
              <a:rPr dirty="0" err="1"/>
              <a:t>Dynamiser</a:t>
            </a:r>
            <a:r>
              <a:rPr dirty="0"/>
              <a:t> 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GAF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400" y="2441060"/>
            <a:ext cx="10363200" cy="10689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lang="en-US" sz="2800" b="1">
                <a:solidFill>
                  <a:srgbClr val="002060"/>
                </a:solidFill>
                <a:latin typeface="Marianne ExtraBold"/>
                <a:ea typeface="Calibri"/>
                <a:cs typeface="Times New Roman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43"/>
            <a:ext cx="9144000" cy="5246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Marian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855636" y="4302136"/>
            <a:ext cx="2364317" cy="1789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fr-FR"/>
              <a:t>IMAGE </a:t>
            </a:r>
            <a:endParaRPr/>
          </a:p>
          <a:p>
            <a:pPr>
              <a:defRPr/>
            </a:pPr>
            <a:r>
              <a:rPr lang="fr-FR"/>
              <a:t>(si besoin)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68145" y="6464409"/>
            <a:ext cx="1680000" cy="257066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B59ABC7A-6EDF-4087-89A9-7C7C0654D85F}" type="datetime1">
              <a:rPr lang="fr-FR"/>
              <a:t>09/11/2023</a:t>
            </a:fld>
            <a:endParaRPr 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42404" y="6464409"/>
            <a:ext cx="2743200" cy="257066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F7CDBB6A-C62F-4A9F-940A-3BAD4E91A6B2}" type="slidenum">
              <a:rPr lang="fr-FR"/>
              <a:t>‹N°›</a:t>
            </a:fld>
            <a:endParaRPr lang="fr-FR"/>
          </a:p>
        </p:txBody>
      </p:sp>
      <p:pic>
        <p:nvPicPr>
          <p:cNvPr id="14" name="Image 13" descr="Logo du ministère de la transformation et de la fonction publiques et de la direction générale de l'administration et de la fonction publique"/>
          <p:cNvPicPr>
            <a:picLocks noChangeAspect="1"/>
          </p:cNvPicPr>
          <p:nvPr userDrawn="1"/>
        </p:nvPicPr>
        <p:blipFill>
          <a:blip r:embed="rId2">
            <a:alphaModFix/>
          </a:blip>
          <a:srcRect r="48978"/>
          <a:stretch/>
        </p:blipFill>
        <p:spPr bwMode="auto">
          <a:xfrm>
            <a:off x="284738" y="231898"/>
            <a:ext cx="2057859" cy="1143636"/>
          </a:xfrm>
          <a:prstGeom prst="rect">
            <a:avLst/>
          </a:prstGeom>
        </p:spPr>
      </p:pic>
      <p:pic>
        <p:nvPicPr>
          <p:cNvPr id="15" name="Image 14" descr="Logo du ministère de la transformation et de la fonction publiques et de la direction générale de l'administration et de la fonction publique"/>
          <p:cNvPicPr>
            <a:picLocks noChangeAspect="1"/>
          </p:cNvPicPr>
          <p:nvPr userDrawn="1"/>
        </p:nvPicPr>
        <p:blipFill>
          <a:blip r:embed="rId3">
            <a:alphaModFix/>
          </a:blip>
          <a:srcRect l="58077"/>
          <a:stretch/>
        </p:blipFill>
        <p:spPr bwMode="auto">
          <a:xfrm>
            <a:off x="10014805" y="136534"/>
            <a:ext cx="2057859" cy="139185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 DGAF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63200" y="2204261"/>
            <a:ext cx="9465600" cy="468000"/>
          </a:xfrm>
          <a:prstGeom prst="rect">
            <a:avLst/>
          </a:prstGeom>
          <a:solidFill>
            <a:srgbClr val="A0C9FB">
              <a:alpha val="10196"/>
            </a:srgbClr>
          </a:solidFill>
        </p:spPr>
        <p:txBody>
          <a:bodyPr anchor="ctr"/>
          <a:lstStyle>
            <a:lvl1pPr marL="898525" indent="0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31" name="Rectangle 49"/>
          <p:cNvSpPr/>
          <p:nvPr userDrawn="1"/>
        </p:nvSpPr>
        <p:spPr bwMode="auto">
          <a:xfrm>
            <a:off x="0" y="-4382"/>
            <a:ext cx="12198773" cy="832518"/>
          </a:xfrm>
          <a:custGeom>
            <a:avLst/>
            <a:gdLst>
              <a:gd name="connsiteX0" fmla="*/ 0 w 9144001"/>
              <a:gd name="connsiteY0" fmla="*/ 0 h 474410"/>
              <a:gd name="connsiteX1" fmla="*/ 9144001 w 9144001"/>
              <a:gd name="connsiteY1" fmla="*/ 0 h 474410"/>
              <a:gd name="connsiteX2" fmla="*/ 9144001 w 9144001"/>
              <a:gd name="connsiteY2" fmla="*/ 474410 h 474410"/>
              <a:gd name="connsiteX3" fmla="*/ 0 w 9144001"/>
              <a:gd name="connsiteY3" fmla="*/ 474410 h 474410"/>
              <a:gd name="connsiteX4" fmla="*/ 0 w 9144001"/>
              <a:gd name="connsiteY4" fmla="*/ 0 h 474410"/>
              <a:gd name="connsiteX0" fmla="*/ 25400 w 9169401"/>
              <a:gd name="connsiteY0" fmla="*/ 0 h 474410"/>
              <a:gd name="connsiteX1" fmla="*/ 9169401 w 9169401"/>
              <a:gd name="connsiteY1" fmla="*/ 0 h 474410"/>
              <a:gd name="connsiteX2" fmla="*/ 9169401 w 9169401"/>
              <a:gd name="connsiteY2" fmla="*/ 474410 h 474410"/>
              <a:gd name="connsiteX3" fmla="*/ 0 w 9169401"/>
              <a:gd name="connsiteY3" fmla="*/ 347410 h 474410"/>
              <a:gd name="connsiteX4" fmla="*/ 25400 w 9169401"/>
              <a:gd name="connsiteY4" fmla="*/ 0 h 474410"/>
              <a:gd name="connsiteX0" fmla="*/ 25400 w 9169401"/>
              <a:gd name="connsiteY0" fmla="*/ 0 h 474410"/>
              <a:gd name="connsiteX1" fmla="*/ 9169401 w 9169401"/>
              <a:gd name="connsiteY1" fmla="*/ 0 h 474410"/>
              <a:gd name="connsiteX2" fmla="*/ 9169401 w 9169401"/>
              <a:gd name="connsiteY2" fmla="*/ 474410 h 474410"/>
              <a:gd name="connsiteX3" fmla="*/ 4508501 w 9169401"/>
              <a:gd name="connsiteY3" fmla="*/ 419100 h 474410"/>
              <a:gd name="connsiteX4" fmla="*/ 0 w 9169401"/>
              <a:gd name="connsiteY4" fmla="*/ 347410 h 474410"/>
              <a:gd name="connsiteX5" fmla="*/ 25400 w 9169401"/>
              <a:gd name="connsiteY5" fmla="*/ 0 h 474410"/>
              <a:gd name="connsiteX0" fmla="*/ 25400 w 9169401"/>
              <a:gd name="connsiteY0" fmla="*/ 0 h 495300"/>
              <a:gd name="connsiteX1" fmla="*/ 9169401 w 9169401"/>
              <a:gd name="connsiteY1" fmla="*/ 0 h 495300"/>
              <a:gd name="connsiteX2" fmla="*/ 9169401 w 9169401"/>
              <a:gd name="connsiteY2" fmla="*/ 474410 h 495300"/>
              <a:gd name="connsiteX3" fmla="*/ 4546601 w 9169401"/>
              <a:gd name="connsiteY3" fmla="*/ 495300 h 495300"/>
              <a:gd name="connsiteX4" fmla="*/ 0 w 9169401"/>
              <a:gd name="connsiteY4" fmla="*/ 347410 h 495300"/>
              <a:gd name="connsiteX5" fmla="*/ 25400 w 9169401"/>
              <a:gd name="connsiteY5" fmla="*/ 0 h 495300"/>
              <a:gd name="connsiteX0" fmla="*/ 25400 w 9182101"/>
              <a:gd name="connsiteY0" fmla="*/ 0 h 495300"/>
              <a:gd name="connsiteX1" fmla="*/ 9169401 w 9182101"/>
              <a:gd name="connsiteY1" fmla="*/ 0 h 495300"/>
              <a:gd name="connsiteX2" fmla="*/ 9182101 w 9182101"/>
              <a:gd name="connsiteY2" fmla="*/ 347410 h 495300"/>
              <a:gd name="connsiteX3" fmla="*/ 4546601 w 9182101"/>
              <a:gd name="connsiteY3" fmla="*/ 495300 h 495300"/>
              <a:gd name="connsiteX4" fmla="*/ 0 w 9182101"/>
              <a:gd name="connsiteY4" fmla="*/ 347410 h 495300"/>
              <a:gd name="connsiteX5" fmla="*/ 25400 w 9182101"/>
              <a:gd name="connsiteY5" fmla="*/ 0 h 495300"/>
              <a:gd name="connsiteX0" fmla="*/ 16256 w 9182101"/>
              <a:gd name="connsiteY0" fmla="*/ 0 h 504444"/>
              <a:gd name="connsiteX1" fmla="*/ 9169401 w 9182101"/>
              <a:gd name="connsiteY1" fmla="*/ 9144 h 504444"/>
              <a:gd name="connsiteX2" fmla="*/ 9182101 w 9182101"/>
              <a:gd name="connsiteY2" fmla="*/ 356554 h 504444"/>
              <a:gd name="connsiteX3" fmla="*/ 4546601 w 9182101"/>
              <a:gd name="connsiteY3" fmla="*/ 504444 h 504444"/>
              <a:gd name="connsiteX4" fmla="*/ 0 w 9182101"/>
              <a:gd name="connsiteY4" fmla="*/ 356554 h 504444"/>
              <a:gd name="connsiteX5" fmla="*/ 16256 w 9182101"/>
              <a:gd name="connsiteY5" fmla="*/ 0 h 504444"/>
              <a:gd name="connsiteX0" fmla="*/ 0 w 9165845"/>
              <a:gd name="connsiteY0" fmla="*/ 0 h 504444"/>
              <a:gd name="connsiteX1" fmla="*/ 9153145 w 9165845"/>
              <a:gd name="connsiteY1" fmla="*/ 9144 h 504444"/>
              <a:gd name="connsiteX2" fmla="*/ 9165845 w 9165845"/>
              <a:gd name="connsiteY2" fmla="*/ 356554 h 504444"/>
              <a:gd name="connsiteX3" fmla="*/ 4530345 w 9165845"/>
              <a:gd name="connsiteY3" fmla="*/ 504444 h 504444"/>
              <a:gd name="connsiteX4" fmla="*/ 11176 w 9165845"/>
              <a:gd name="connsiteY4" fmla="*/ 374842 h 504444"/>
              <a:gd name="connsiteX5" fmla="*/ 0 w 9165845"/>
              <a:gd name="connsiteY5" fmla="*/ 0 h 504444"/>
              <a:gd name="connsiteX0" fmla="*/ 16256 w 9182101"/>
              <a:gd name="connsiteY0" fmla="*/ 0 h 504444"/>
              <a:gd name="connsiteX1" fmla="*/ 9169401 w 9182101"/>
              <a:gd name="connsiteY1" fmla="*/ 9144 h 504444"/>
              <a:gd name="connsiteX2" fmla="*/ 9182101 w 9182101"/>
              <a:gd name="connsiteY2" fmla="*/ 356554 h 504444"/>
              <a:gd name="connsiteX3" fmla="*/ 4546601 w 9182101"/>
              <a:gd name="connsiteY3" fmla="*/ 504444 h 504444"/>
              <a:gd name="connsiteX4" fmla="*/ 0 w 9182101"/>
              <a:gd name="connsiteY4" fmla="*/ 365698 h 504444"/>
              <a:gd name="connsiteX5" fmla="*/ 16256 w 9182101"/>
              <a:gd name="connsiteY5" fmla="*/ 0 h 504444"/>
              <a:gd name="connsiteX0" fmla="*/ 0 w 9165845"/>
              <a:gd name="connsiteY0" fmla="*/ 0 h 504444"/>
              <a:gd name="connsiteX1" fmla="*/ 9153145 w 9165845"/>
              <a:gd name="connsiteY1" fmla="*/ 9144 h 504444"/>
              <a:gd name="connsiteX2" fmla="*/ 9165845 w 9165845"/>
              <a:gd name="connsiteY2" fmla="*/ 356554 h 504444"/>
              <a:gd name="connsiteX3" fmla="*/ 4530345 w 9165845"/>
              <a:gd name="connsiteY3" fmla="*/ 504444 h 504444"/>
              <a:gd name="connsiteX4" fmla="*/ 2032 w 9165845"/>
              <a:gd name="connsiteY4" fmla="*/ 383986 h 504444"/>
              <a:gd name="connsiteX5" fmla="*/ 0 w 916584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2032 w 9158225"/>
              <a:gd name="connsiteY4" fmla="*/ 383986 h 504444"/>
              <a:gd name="connsiteX5" fmla="*/ 0 w 915822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2032 w 9158225"/>
              <a:gd name="connsiteY4" fmla="*/ 383986 h 504444"/>
              <a:gd name="connsiteX5" fmla="*/ 0 w 915822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11557 w 9158225"/>
              <a:gd name="connsiteY4" fmla="*/ 369698 h 504444"/>
              <a:gd name="connsiteX5" fmla="*/ 0 w 9158225"/>
              <a:gd name="connsiteY5" fmla="*/ 0 h 504444"/>
              <a:gd name="connsiteX0" fmla="*/ 50363 w 9146675"/>
              <a:gd name="connsiteY0" fmla="*/ 381 h 495300"/>
              <a:gd name="connsiteX1" fmla="*/ 9141595 w 9146675"/>
              <a:gd name="connsiteY1" fmla="*/ 0 h 495300"/>
              <a:gd name="connsiteX2" fmla="*/ 9146675 w 9146675"/>
              <a:gd name="connsiteY2" fmla="*/ 370270 h 495300"/>
              <a:gd name="connsiteX3" fmla="*/ 4518795 w 9146675"/>
              <a:gd name="connsiteY3" fmla="*/ 495300 h 495300"/>
              <a:gd name="connsiteX4" fmla="*/ 7 w 9146675"/>
              <a:gd name="connsiteY4" fmla="*/ 360554 h 495300"/>
              <a:gd name="connsiteX5" fmla="*/ 50363 w 9146675"/>
              <a:gd name="connsiteY5" fmla="*/ 381 h 495300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4413 w 9151081"/>
              <a:gd name="connsiteY4" fmla="*/ 364936 h 499682"/>
              <a:gd name="connsiteX5" fmla="*/ 0 w 9151081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13938 w 9151081"/>
              <a:gd name="connsiteY4" fmla="*/ 372079 h 499682"/>
              <a:gd name="connsiteX5" fmla="*/ 0 w 9151081"/>
              <a:gd name="connsiteY5" fmla="*/ 0 h 499682"/>
              <a:gd name="connsiteX0" fmla="*/ 2807 w 9153888"/>
              <a:gd name="connsiteY0" fmla="*/ 0 h 499682"/>
              <a:gd name="connsiteX1" fmla="*/ 9148808 w 9153888"/>
              <a:gd name="connsiteY1" fmla="*/ 4382 h 499682"/>
              <a:gd name="connsiteX2" fmla="*/ 9153888 w 9153888"/>
              <a:gd name="connsiteY2" fmla="*/ 374652 h 499682"/>
              <a:gd name="connsiteX3" fmla="*/ 4526008 w 9153888"/>
              <a:gd name="connsiteY3" fmla="*/ 499682 h 499682"/>
              <a:gd name="connsiteX4" fmla="*/ 76 w 9153888"/>
              <a:gd name="connsiteY4" fmla="*/ 369697 h 499682"/>
              <a:gd name="connsiteX5" fmla="*/ 2807 w 9153888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6794 w 9151081"/>
              <a:gd name="connsiteY4" fmla="*/ 362554 h 499682"/>
              <a:gd name="connsiteX5" fmla="*/ 0 w 9151081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2030 w 9151081"/>
              <a:gd name="connsiteY4" fmla="*/ 360173 h 499682"/>
              <a:gd name="connsiteX5" fmla="*/ 0 w 9151081"/>
              <a:gd name="connsiteY5" fmla="*/ 0 h 49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081" h="499682" extrusionOk="0">
                <a:moveTo>
                  <a:pt x="0" y="0"/>
                </a:moveTo>
                <a:lnTo>
                  <a:pt x="9146001" y="4382"/>
                </a:lnTo>
                <a:cubicBezTo>
                  <a:pt x="9147694" y="127805"/>
                  <a:pt x="9149388" y="251229"/>
                  <a:pt x="9151081" y="374652"/>
                </a:cubicBezTo>
                <a:lnTo>
                  <a:pt x="4523201" y="499682"/>
                </a:lnTo>
                <a:lnTo>
                  <a:pt x="2030" y="360173"/>
                </a:lnTo>
                <a:cubicBezTo>
                  <a:pt x="1353" y="232178"/>
                  <a:pt x="677" y="127995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10" hasCustomPrompt="1"/>
          </p:nvPr>
        </p:nvSpPr>
        <p:spPr bwMode="auto">
          <a:xfrm>
            <a:off x="2922703" y="180384"/>
            <a:ext cx="6346609" cy="46300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1168145" y="6464409"/>
            <a:ext cx="1680000" cy="2570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fld id="{B59ABC7A-6EDF-4087-89A9-7C7C0654D85F}" type="datetime1">
              <a:rPr lang="fr-FR"/>
              <a:t>09/11/2023</a:t>
            </a:fld>
            <a:endParaRPr lang="fr-FR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2404" y="6464409"/>
            <a:ext cx="2743200" cy="257066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>
              <a:defRPr/>
            </a:pPr>
            <a:fld id="{F7CDBB6A-C62F-4A9F-940A-3BAD4E91A6B2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865388" y="2278729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67" name="Espace réservé du texte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0437052" y="2278729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68" name="Espace réservé du texte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63200" y="2766974"/>
            <a:ext cx="9465600" cy="468000"/>
          </a:xfrm>
          <a:prstGeom prst="rect">
            <a:avLst/>
          </a:prstGeom>
          <a:solidFill>
            <a:srgbClr val="A0C9FB">
              <a:alpha val="10196"/>
            </a:srgbClr>
          </a:solidFill>
        </p:spPr>
        <p:txBody>
          <a:bodyPr anchor="ctr"/>
          <a:lstStyle>
            <a:lvl1pPr marL="898525" indent="0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69" name="Espace réservé du texte 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865388" y="2841442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70" name="Espace réservé du texte 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0437052" y="2841442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72" name="Espace réservé du texte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363200" y="3329687"/>
            <a:ext cx="9465600" cy="468000"/>
          </a:xfrm>
          <a:prstGeom prst="rect">
            <a:avLst/>
          </a:prstGeom>
          <a:solidFill>
            <a:srgbClr val="A0C9FB">
              <a:alpha val="10196"/>
            </a:srgbClr>
          </a:solidFill>
        </p:spPr>
        <p:txBody>
          <a:bodyPr anchor="ctr"/>
          <a:lstStyle>
            <a:lvl1pPr marL="898525" indent="0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73" name="Espace réservé du texte 5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865388" y="3404151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74" name="Espace réservé du texte 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0437052" y="3404151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79" name="Espace réservé du texte 13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363200" y="3897494"/>
            <a:ext cx="9465600" cy="468000"/>
          </a:xfrm>
          <a:prstGeom prst="rect">
            <a:avLst/>
          </a:prstGeom>
          <a:solidFill>
            <a:srgbClr val="A0C9FB">
              <a:alpha val="10196"/>
            </a:srgbClr>
          </a:solidFill>
        </p:spPr>
        <p:txBody>
          <a:bodyPr anchor="ctr"/>
          <a:lstStyle>
            <a:lvl1pPr marL="898525" indent="0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0" name="Espace réservé du texte 5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865388" y="3971955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1" name="Espace réservé du texte 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0437052" y="3971955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2" name="Espace réservé du texte 13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363200" y="4460207"/>
            <a:ext cx="9465600" cy="468000"/>
          </a:xfrm>
          <a:prstGeom prst="rect">
            <a:avLst/>
          </a:prstGeom>
          <a:solidFill>
            <a:srgbClr val="A0C9FB">
              <a:alpha val="10196"/>
            </a:srgbClr>
          </a:solidFill>
        </p:spPr>
        <p:txBody>
          <a:bodyPr anchor="ctr"/>
          <a:lstStyle>
            <a:lvl1pPr marL="898525" indent="0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3" name="Espace réservé du texte 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1865388" y="4534675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4" name="Espace réservé du texte 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10437052" y="4534675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5" name="Espace réservé du texte 13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1363200" y="5022919"/>
            <a:ext cx="9465600" cy="468000"/>
          </a:xfrm>
          <a:prstGeom prst="rect">
            <a:avLst/>
          </a:prstGeom>
          <a:solidFill>
            <a:srgbClr val="A0C9FB">
              <a:alpha val="10196"/>
            </a:srgbClr>
          </a:solidFill>
        </p:spPr>
        <p:txBody>
          <a:bodyPr anchor="ctr"/>
          <a:lstStyle>
            <a:lvl1pPr marL="898525" indent="0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6" name="Espace réservé du texte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1865388" y="5097388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  <p:sp>
        <p:nvSpPr>
          <p:cNvPr id="87" name="Espace réservé du texte 5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10437052" y="5097388"/>
            <a:ext cx="296333" cy="319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DGAF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Rectangle 49"/>
          <p:cNvSpPr/>
          <p:nvPr userDrawn="1"/>
        </p:nvSpPr>
        <p:spPr bwMode="auto">
          <a:xfrm>
            <a:off x="0" y="-4382"/>
            <a:ext cx="12198773" cy="735902"/>
          </a:xfrm>
          <a:custGeom>
            <a:avLst/>
            <a:gdLst>
              <a:gd name="connsiteX0" fmla="*/ 0 w 9144001"/>
              <a:gd name="connsiteY0" fmla="*/ 0 h 474410"/>
              <a:gd name="connsiteX1" fmla="*/ 9144001 w 9144001"/>
              <a:gd name="connsiteY1" fmla="*/ 0 h 474410"/>
              <a:gd name="connsiteX2" fmla="*/ 9144001 w 9144001"/>
              <a:gd name="connsiteY2" fmla="*/ 474410 h 474410"/>
              <a:gd name="connsiteX3" fmla="*/ 0 w 9144001"/>
              <a:gd name="connsiteY3" fmla="*/ 474410 h 474410"/>
              <a:gd name="connsiteX4" fmla="*/ 0 w 9144001"/>
              <a:gd name="connsiteY4" fmla="*/ 0 h 474410"/>
              <a:gd name="connsiteX0" fmla="*/ 25400 w 9169401"/>
              <a:gd name="connsiteY0" fmla="*/ 0 h 474410"/>
              <a:gd name="connsiteX1" fmla="*/ 9169401 w 9169401"/>
              <a:gd name="connsiteY1" fmla="*/ 0 h 474410"/>
              <a:gd name="connsiteX2" fmla="*/ 9169401 w 9169401"/>
              <a:gd name="connsiteY2" fmla="*/ 474410 h 474410"/>
              <a:gd name="connsiteX3" fmla="*/ 0 w 9169401"/>
              <a:gd name="connsiteY3" fmla="*/ 347410 h 474410"/>
              <a:gd name="connsiteX4" fmla="*/ 25400 w 9169401"/>
              <a:gd name="connsiteY4" fmla="*/ 0 h 474410"/>
              <a:gd name="connsiteX0" fmla="*/ 25400 w 9169401"/>
              <a:gd name="connsiteY0" fmla="*/ 0 h 474410"/>
              <a:gd name="connsiteX1" fmla="*/ 9169401 w 9169401"/>
              <a:gd name="connsiteY1" fmla="*/ 0 h 474410"/>
              <a:gd name="connsiteX2" fmla="*/ 9169401 w 9169401"/>
              <a:gd name="connsiteY2" fmla="*/ 474410 h 474410"/>
              <a:gd name="connsiteX3" fmla="*/ 4508501 w 9169401"/>
              <a:gd name="connsiteY3" fmla="*/ 419100 h 474410"/>
              <a:gd name="connsiteX4" fmla="*/ 0 w 9169401"/>
              <a:gd name="connsiteY4" fmla="*/ 347410 h 474410"/>
              <a:gd name="connsiteX5" fmla="*/ 25400 w 9169401"/>
              <a:gd name="connsiteY5" fmla="*/ 0 h 474410"/>
              <a:gd name="connsiteX0" fmla="*/ 25400 w 9169401"/>
              <a:gd name="connsiteY0" fmla="*/ 0 h 495300"/>
              <a:gd name="connsiteX1" fmla="*/ 9169401 w 9169401"/>
              <a:gd name="connsiteY1" fmla="*/ 0 h 495300"/>
              <a:gd name="connsiteX2" fmla="*/ 9169401 w 9169401"/>
              <a:gd name="connsiteY2" fmla="*/ 474410 h 495300"/>
              <a:gd name="connsiteX3" fmla="*/ 4546601 w 9169401"/>
              <a:gd name="connsiteY3" fmla="*/ 495300 h 495300"/>
              <a:gd name="connsiteX4" fmla="*/ 0 w 9169401"/>
              <a:gd name="connsiteY4" fmla="*/ 347410 h 495300"/>
              <a:gd name="connsiteX5" fmla="*/ 25400 w 9169401"/>
              <a:gd name="connsiteY5" fmla="*/ 0 h 495300"/>
              <a:gd name="connsiteX0" fmla="*/ 25400 w 9182101"/>
              <a:gd name="connsiteY0" fmla="*/ 0 h 495300"/>
              <a:gd name="connsiteX1" fmla="*/ 9169401 w 9182101"/>
              <a:gd name="connsiteY1" fmla="*/ 0 h 495300"/>
              <a:gd name="connsiteX2" fmla="*/ 9182101 w 9182101"/>
              <a:gd name="connsiteY2" fmla="*/ 347410 h 495300"/>
              <a:gd name="connsiteX3" fmla="*/ 4546601 w 9182101"/>
              <a:gd name="connsiteY3" fmla="*/ 495300 h 495300"/>
              <a:gd name="connsiteX4" fmla="*/ 0 w 9182101"/>
              <a:gd name="connsiteY4" fmla="*/ 347410 h 495300"/>
              <a:gd name="connsiteX5" fmla="*/ 25400 w 9182101"/>
              <a:gd name="connsiteY5" fmla="*/ 0 h 495300"/>
              <a:gd name="connsiteX0" fmla="*/ 16256 w 9182101"/>
              <a:gd name="connsiteY0" fmla="*/ 0 h 504444"/>
              <a:gd name="connsiteX1" fmla="*/ 9169401 w 9182101"/>
              <a:gd name="connsiteY1" fmla="*/ 9144 h 504444"/>
              <a:gd name="connsiteX2" fmla="*/ 9182101 w 9182101"/>
              <a:gd name="connsiteY2" fmla="*/ 356554 h 504444"/>
              <a:gd name="connsiteX3" fmla="*/ 4546601 w 9182101"/>
              <a:gd name="connsiteY3" fmla="*/ 504444 h 504444"/>
              <a:gd name="connsiteX4" fmla="*/ 0 w 9182101"/>
              <a:gd name="connsiteY4" fmla="*/ 356554 h 504444"/>
              <a:gd name="connsiteX5" fmla="*/ 16256 w 9182101"/>
              <a:gd name="connsiteY5" fmla="*/ 0 h 504444"/>
              <a:gd name="connsiteX0" fmla="*/ 0 w 9165845"/>
              <a:gd name="connsiteY0" fmla="*/ 0 h 504444"/>
              <a:gd name="connsiteX1" fmla="*/ 9153145 w 9165845"/>
              <a:gd name="connsiteY1" fmla="*/ 9144 h 504444"/>
              <a:gd name="connsiteX2" fmla="*/ 9165845 w 9165845"/>
              <a:gd name="connsiteY2" fmla="*/ 356554 h 504444"/>
              <a:gd name="connsiteX3" fmla="*/ 4530345 w 9165845"/>
              <a:gd name="connsiteY3" fmla="*/ 504444 h 504444"/>
              <a:gd name="connsiteX4" fmla="*/ 11176 w 9165845"/>
              <a:gd name="connsiteY4" fmla="*/ 374842 h 504444"/>
              <a:gd name="connsiteX5" fmla="*/ 0 w 9165845"/>
              <a:gd name="connsiteY5" fmla="*/ 0 h 504444"/>
              <a:gd name="connsiteX0" fmla="*/ 16256 w 9182101"/>
              <a:gd name="connsiteY0" fmla="*/ 0 h 504444"/>
              <a:gd name="connsiteX1" fmla="*/ 9169401 w 9182101"/>
              <a:gd name="connsiteY1" fmla="*/ 9144 h 504444"/>
              <a:gd name="connsiteX2" fmla="*/ 9182101 w 9182101"/>
              <a:gd name="connsiteY2" fmla="*/ 356554 h 504444"/>
              <a:gd name="connsiteX3" fmla="*/ 4546601 w 9182101"/>
              <a:gd name="connsiteY3" fmla="*/ 504444 h 504444"/>
              <a:gd name="connsiteX4" fmla="*/ 0 w 9182101"/>
              <a:gd name="connsiteY4" fmla="*/ 365698 h 504444"/>
              <a:gd name="connsiteX5" fmla="*/ 16256 w 9182101"/>
              <a:gd name="connsiteY5" fmla="*/ 0 h 504444"/>
              <a:gd name="connsiteX0" fmla="*/ 0 w 9165845"/>
              <a:gd name="connsiteY0" fmla="*/ 0 h 504444"/>
              <a:gd name="connsiteX1" fmla="*/ 9153145 w 9165845"/>
              <a:gd name="connsiteY1" fmla="*/ 9144 h 504444"/>
              <a:gd name="connsiteX2" fmla="*/ 9165845 w 9165845"/>
              <a:gd name="connsiteY2" fmla="*/ 356554 h 504444"/>
              <a:gd name="connsiteX3" fmla="*/ 4530345 w 9165845"/>
              <a:gd name="connsiteY3" fmla="*/ 504444 h 504444"/>
              <a:gd name="connsiteX4" fmla="*/ 2032 w 9165845"/>
              <a:gd name="connsiteY4" fmla="*/ 383986 h 504444"/>
              <a:gd name="connsiteX5" fmla="*/ 0 w 916584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2032 w 9158225"/>
              <a:gd name="connsiteY4" fmla="*/ 383986 h 504444"/>
              <a:gd name="connsiteX5" fmla="*/ 0 w 915822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2032 w 9158225"/>
              <a:gd name="connsiteY4" fmla="*/ 383986 h 504444"/>
              <a:gd name="connsiteX5" fmla="*/ 0 w 915822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11557 w 9158225"/>
              <a:gd name="connsiteY4" fmla="*/ 369698 h 504444"/>
              <a:gd name="connsiteX5" fmla="*/ 0 w 9158225"/>
              <a:gd name="connsiteY5" fmla="*/ 0 h 504444"/>
              <a:gd name="connsiteX0" fmla="*/ 50363 w 9146675"/>
              <a:gd name="connsiteY0" fmla="*/ 381 h 495300"/>
              <a:gd name="connsiteX1" fmla="*/ 9141595 w 9146675"/>
              <a:gd name="connsiteY1" fmla="*/ 0 h 495300"/>
              <a:gd name="connsiteX2" fmla="*/ 9146675 w 9146675"/>
              <a:gd name="connsiteY2" fmla="*/ 370270 h 495300"/>
              <a:gd name="connsiteX3" fmla="*/ 4518795 w 9146675"/>
              <a:gd name="connsiteY3" fmla="*/ 495300 h 495300"/>
              <a:gd name="connsiteX4" fmla="*/ 7 w 9146675"/>
              <a:gd name="connsiteY4" fmla="*/ 360554 h 495300"/>
              <a:gd name="connsiteX5" fmla="*/ 50363 w 9146675"/>
              <a:gd name="connsiteY5" fmla="*/ 381 h 495300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4413 w 9151081"/>
              <a:gd name="connsiteY4" fmla="*/ 364936 h 499682"/>
              <a:gd name="connsiteX5" fmla="*/ 0 w 9151081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13938 w 9151081"/>
              <a:gd name="connsiteY4" fmla="*/ 372079 h 499682"/>
              <a:gd name="connsiteX5" fmla="*/ 0 w 9151081"/>
              <a:gd name="connsiteY5" fmla="*/ 0 h 499682"/>
              <a:gd name="connsiteX0" fmla="*/ 2807 w 9153888"/>
              <a:gd name="connsiteY0" fmla="*/ 0 h 499682"/>
              <a:gd name="connsiteX1" fmla="*/ 9148808 w 9153888"/>
              <a:gd name="connsiteY1" fmla="*/ 4382 h 499682"/>
              <a:gd name="connsiteX2" fmla="*/ 9153888 w 9153888"/>
              <a:gd name="connsiteY2" fmla="*/ 374652 h 499682"/>
              <a:gd name="connsiteX3" fmla="*/ 4526008 w 9153888"/>
              <a:gd name="connsiteY3" fmla="*/ 499682 h 499682"/>
              <a:gd name="connsiteX4" fmla="*/ 76 w 9153888"/>
              <a:gd name="connsiteY4" fmla="*/ 369697 h 499682"/>
              <a:gd name="connsiteX5" fmla="*/ 2807 w 9153888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6794 w 9151081"/>
              <a:gd name="connsiteY4" fmla="*/ 362554 h 499682"/>
              <a:gd name="connsiteX5" fmla="*/ 0 w 9151081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2030 w 9151081"/>
              <a:gd name="connsiteY4" fmla="*/ 360173 h 499682"/>
              <a:gd name="connsiteX5" fmla="*/ 0 w 9151081"/>
              <a:gd name="connsiteY5" fmla="*/ 0 h 49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081" h="499682" extrusionOk="0">
                <a:moveTo>
                  <a:pt x="0" y="0"/>
                </a:moveTo>
                <a:lnTo>
                  <a:pt x="9146001" y="4382"/>
                </a:lnTo>
                <a:cubicBezTo>
                  <a:pt x="9147694" y="127805"/>
                  <a:pt x="9149388" y="251229"/>
                  <a:pt x="9151081" y="374652"/>
                </a:cubicBezTo>
                <a:lnTo>
                  <a:pt x="4523201" y="499682"/>
                </a:lnTo>
                <a:lnTo>
                  <a:pt x="2030" y="360173"/>
                </a:lnTo>
                <a:cubicBezTo>
                  <a:pt x="1353" y="232178"/>
                  <a:pt x="677" y="127995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10" hasCustomPrompt="1"/>
          </p:nvPr>
        </p:nvSpPr>
        <p:spPr bwMode="auto">
          <a:xfrm>
            <a:off x="0" y="11"/>
            <a:ext cx="12192000" cy="731519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1"/>
          </p:nvPr>
        </p:nvSpPr>
        <p:spPr bwMode="auto">
          <a:xfrm>
            <a:off x="1168145" y="6464409"/>
            <a:ext cx="1680000" cy="2570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pPr>
              <a:defRPr/>
            </a:pPr>
            <a:fld id="{B59ABC7A-6EDF-4087-89A9-7C7C0654D85F}" type="datetime1">
              <a:rPr lang="fr-FR"/>
              <a:t>09/11/2023</a:t>
            </a:fld>
            <a:endParaRPr lang="fr-FR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42404" y="6464409"/>
            <a:ext cx="2743200" cy="257066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>
              <a:defRPr/>
            </a:pPr>
            <a:fld id="{F7CDBB6A-C62F-4A9F-940A-3BAD4E91A6B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43;p5"/>
          <p:cNvSpPr/>
          <p:nvPr userDrawn="1"/>
        </p:nvSpPr>
        <p:spPr bwMode="auto">
          <a:xfrm flipH="1">
            <a:off x="-24680" y="-56167"/>
            <a:ext cx="4176464" cy="693420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004892">
              <a:alpha val="20000"/>
            </a:srgbClr>
          </a:solidFill>
          <a:ln>
            <a:noFill/>
          </a:ln>
        </p:spPr>
        <p:txBody>
          <a:bodyPr/>
          <a:lstStyle/>
          <a:p>
            <a:pPr defTabSz="457189">
              <a:defRPr/>
            </a:pPr>
            <a:endParaRPr lang="fr-FR">
              <a:solidFill>
                <a:srgbClr val="191919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Google Shape;151;p23"/>
          <p:cNvSpPr/>
          <p:nvPr userDrawn="1"/>
        </p:nvSpPr>
        <p:spPr bwMode="auto">
          <a:xfrm flipH="1">
            <a:off x="1076333" y="1082261"/>
            <a:ext cx="5743575" cy="5200651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defTabSz="457189">
              <a:defRPr/>
            </a:pPr>
            <a:endParaRPr lang="fr-FR">
              <a:solidFill>
                <a:srgbClr val="191919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Google Shape;855;p25"/>
          <p:cNvSpPr/>
          <p:nvPr userDrawn="1"/>
        </p:nvSpPr>
        <p:spPr bwMode="auto">
          <a:xfrm>
            <a:off x="1982387" y="2457418"/>
            <a:ext cx="751200" cy="887972"/>
          </a:xfrm>
          <a:prstGeom prst="rect">
            <a:avLst/>
          </a:prstGeom>
          <a:solidFill>
            <a:srgbClr val="00489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110456" y="3537032"/>
            <a:ext cx="180000" cy="180000"/>
          </a:xfrm>
          <a:prstGeom prst="rect">
            <a:avLst/>
          </a:prstGeom>
          <a:solidFill>
            <a:srgbClr val="004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2855640" y="2348880"/>
            <a:ext cx="7344816" cy="1296000"/>
          </a:xfrm>
          <a:prstGeom prst="rect">
            <a:avLst/>
          </a:prstGeom>
          <a:solidFill>
            <a:srgbClr val="0048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6105949" y="2457418"/>
            <a:ext cx="4091179" cy="1079614"/>
          </a:xfrm>
          <a:prstGeom prst="rect">
            <a:avLst/>
          </a:prstGeom>
        </p:spPr>
        <p:txBody>
          <a:bodyPr anchor="ctr"/>
          <a:lstStyle>
            <a:lvl1pPr marL="0" indent="0" algn="r" defTabSz="457200">
              <a:buNone/>
              <a:defRPr sz="2400" b="1">
                <a:solidFill>
                  <a:schemeClr val="lt1"/>
                </a:solidFill>
                <a:latin typeface="Marianne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fr-FR"/>
              <a:t>Intitulé de la section</a:t>
            </a:r>
            <a:endParaRPr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1982387" y="2457418"/>
            <a:ext cx="751200" cy="887972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buNone/>
              <a:defRPr sz="2400" b="1">
                <a:solidFill>
                  <a:schemeClr val="lt1"/>
                </a:solidFill>
                <a:latin typeface="Marianne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fr-FR"/>
              <a:t>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68145" y="6464409"/>
            <a:ext cx="1680000" cy="257066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B59ABC7A-6EDF-4087-89A9-7C7C0654D85F}" type="datetime1">
              <a:rPr lang="fr-FR"/>
              <a:t>09/11/2023</a:t>
            </a:fld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42404" y="6464409"/>
            <a:ext cx="2743200" cy="257066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>
              <a:defRPr/>
            </a:pPr>
            <a:fld id="{F7CDBB6A-C62F-4A9F-940A-3BAD4E91A6B2}" type="slidenum">
              <a:rPr lang="fr-FR"/>
              <a:t>‹N°›</a:t>
            </a:fld>
            <a:endParaRPr lang="fr-FR"/>
          </a:p>
        </p:txBody>
      </p:sp>
      <p:pic>
        <p:nvPicPr>
          <p:cNvPr id="5" name="Image 4" descr="Une image contenant texte&#10;&#10;Description générée automatiquement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96342" y="6327877"/>
            <a:ext cx="761114" cy="422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ctr" defTabSz="914400">
        <a:lnSpc>
          <a:spcPct val="90000"/>
        </a:lnSpc>
        <a:spcBef>
          <a:spcPts val="0"/>
        </a:spcBef>
        <a:buNone/>
        <a:defRPr sz="1600" b="1">
          <a:solidFill>
            <a:schemeClr val="tx1"/>
          </a:solidFill>
          <a:latin typeface="Marianne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1600">
          <a:solidFill>
            <a:schemeClr val="tx1"/>
          </a:solidFill>
          <a:latin typeface="Marianne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Marianne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200">
          <a:solidFill>
            <a:schemeClr val="tx1"/>
          </a:solidFill>
          <a:latin typeface="Marianne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100">
          <a:solidFill>
            <a:schemeClr val="tx1"/>
          </a:solidFill>
          <a:latin typeface="Marianne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1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becard@finances.gouv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gouv.fr/catalog/1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xfrm>
            <a:off x="8005803" y="6464409"/>
            <a:ext cx="2057400" cy="257066"/>
          </a:xfrm>
        </p:spPr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DBB6A-C62F-4A9F-940A-3BAD4E91A6B2}" type="slidenum">
              <a:rPr lang="fr-FR" sz="1200" b="0" i="0" u="none" strike="noStrike" cap="none" spc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latin typeface="Marianne"/>
                <a:cs typeface="Arial"/>
              </a:rPr>
              <a:t>1</a:t>
            </a:fld>
            <a:endParaRPr lang="fr-FR" sz="1200" b="0" i="0" u="none" strike="noStrike" cap="none" spc="0">
              <a:ln>
                <a:noFill/>
              </a:ln>
              <a:solidFill>
                <a:srgbClr val="E7E6E6">
                  <a:lumMod val="90000"/>
                </a:srgbClr>
              </a:solidFill>
              <a:latin typeface="Marianne"/>
              <a:cs typeface="Arial"/>
            </a:endParaRPr>
          </a:p>
        </p:txBody>
      </p:sp>
      <p:sp>
        <p:nvSpPr>
          <p:cNvPr id="11" name="Titre 1"/>
          <p:cNvSpPr txBox="1"/>
          <p:nvPr/>
        </p:nvSpPr>
        <p:spPr bwMode="auto">
          <a:xfrm>
            <a:off x="299356" y="2000628"/>
            <a:ext cx="11593288" cy="1655762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lang="en-US" sz="2800" b="1">
                <a:solidFill>
                  <a:srgbClr val="002060"/>
                </a:solidFill>
                <a:latin typeface="Marianne ExtraBold"/>
                <a:ea typeface="Calibri"/>
                <a:cs typeface="Times New Roman"/>
              </a:defRPr>
            </a:lvl1pPr>
          </a:lstStyle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Marianne ExtraBold"/>
                <a:cs typeface="Times New Roman"/>
              </a:rPr>
              <a:t>15</a:t>
            </a:r>
            <a:r>
              <a:rPr lang="fr-FR" sz="1800" b="1" i="0" u="none" strike="noStrike" cap="none" spc="0" baseline="30000">
                <a:ln>
                  <a:noFill/>
                </a:ln>
                <a:solidFill>
                  <a:srgbClr val="002060"/>
                </a:solidFill>
                <a:latin typeface="Marianne ExtraBold"/>
                <a:cs typeface="Times New Roman"/>
              </a:rPr>
              <a:t>èmes</a:t>
            </a:r>
            <a:r>
              <a:rPr lang="fr-FR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Marianne ExtraBold"/>
                <a:cs typeface="Times New Roman"/>
              </a:rPr>
              <a:t> rencontres de la eformation</a:t>
            </a:r>
            <a:br>
              <a:rPr lang="fr-FR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Marianne ExtraBold"/>
                <a:cs typeface="Times New Roman"/>
              </a:rPr>
            </a:br>
            <a:br>
              <a:rPr lang="fr-FR" sz="1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Marianne ExtraBold"/>
                <a:cs typeface="Times New Roman"/>
              </a:rPr>
            </a:br>
            <a:r>
              <a:rPr lang="fr-FR" sz="40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Marianne ExtraBold"/>
                <a:cs typeface="Times New Roman"/>
              </a:rPr>
              <a:t>L’évaluation dans Mentor</a:t>
            </a:r>
            <a:endParaRPr lang="fr-FR" sz="2400" b="1" i="0" u="none" strike="noStrike" cap="none" spc="0">
              <a:ln>
                <a:noFill/>
              </a:ln>
              <a:solidFill>
                <a:srgbClr val="002060"/>
              </a:solidFill>
              <a:latin typeface="Marianne ExtraBold"/>
              <a:cs typeface="Times New Roman"/>
            </a:endParaRPr>
          </a:p>
        </p:txBody>
      </p:sp>
      <p:sp>
        <p:nvSpPr>
          <p:cNvPr id="12" name="Sous-titre 2"/>
          <p:cNvSpPr txBox="1"/>
          <p:nvPr/>
        </p:nvSpPr>
        <p:spPr bwMode="auto">
          <a:xfrm>
            <a:off x="2700468" y="3405716"/>
            <a:ext cx="7123720" cy="1463021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i="0" u="none" strike="noStrike" cap="none" spc="0">
                <a:ln>
                  <a:noFill/>
                </a:ln>
                <a:latin typeface="Marianne"/>
                <a:cs typeface="Arial"/>
              </a:rPr>
              <a:t>Différentes activités </a:t>
            </a:r>
            <a:r>
              <a:rPr lang="fr-FR" sz="1400">
                <a:cs typeface="Arial"/>
              </a:rPr>
              <a:t>de Mentor </a:t>
            </a:r>
            <a:endParaRPr/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>
                <a:cs typeface="Arial"/>
              </a:rPr>
              <a:t>pour appuyer vos démarches d’évaluation</a:t>
            </a:r>
            <a:endParaRPr lang="fr-FR" sz="1400" i="0" u="none" strike="noStrike" cap="none" spc="0">
              <a:ln>
                <a:noFill/>
              </a:ln>
              <a:latin typeface="Marianne"/>
              <a:cs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58315" y="3914375"/>
            <a:ext cx="2675369" cy="26753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14E2AE-AD8E-43A7-8518-B16F47B507A0}"/>
              </a:ext>
            </a:extLst>
          </p:cNvPr>
          <p:cNvSpPr txBox="1"/>
          <p:nvPr/>
        </p:nvSpPr>
        <p:spPr>
          <a:xfrm>
            <a:off x="632012" y="4692146"/>
            <a:ext cx="2807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Sara Bécard</a:t>
            </a:r>
          </a:p>
          <a:p>
            <a:r>
              <a:rPr lang="fr-FR" sz="1400" dirty="0"/>
              <a:t>Chargée de mission éditoriale</a:t>
            </a:r>
          </a:p>
          <a:p>
            <a:r>
              <a:rPr lang="fr-FR" sz="1400" dirty="0">
                <a:hlinkClick r:id="rId3"/>
              </a:rPr>
              <a:t>Sara.becard@finances.gouv.fr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CD6580-1615-483D-973E-F907C5BEB4AC}"/>
              </a:ext>
            </a:extLst>
          </p:cNvPr>
          <p:cNvSpPr txBox="1"/>
          <p:nvPr/>
        </p:nvSpPr>
        <p:spPr bwMode="auto">
          <a:xfrm>
            <a:off x="632011" y="5516081"/>
            <a:ext cx="30412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rgbClr val="002060"/>
                </a:solidFill>
              </a:rPr>
              <a:t>Génaël</a:t>
            </a:r>
            <a:r>
              <a:rPr lang="fr-FR" sz="1400" b="1" dirty="0">
                <a:solidFill>
                  <a:srgbClr val="002060"/>
                </a:solidFill>
              </a:rPr>
              <a:t> Valet</a:t>
            </a:r>
          </a:p>
          <a:p>
            <a:r>
              <a:rPr lang="fr-FR" sz="1400" dirty="0"/>
              <a:t>Directeur du programme Mentor</a:t>
            </a:r>
          </a:p>
          <a:p>
            <a:r>
              <a:rPr lang="fr-FR" sz="1400" dirty="0">
                <a:hlinkClick r:id="rId3"/>
              </a:rPr>
              <a:t>Genael.valet@finances.gouv.fr</a:t>
            </a:r>
            <a:r>
              <a:rPr lang="fr-FR" sz="14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3F9D9D-7AFE-48C6-9163-69A8107A6C09}"/>
              </a:ext>
            </a:extLst>
          </p:cNvPr>
          <p:cNvSpPr txBox="1"/>
          <p:nvPr/>
        </p:nvSpPr>
        <p:spPr bwMode="auto">
          <a:xfrm>
            <a:off x="8005803" y="4927909"/>
            <a:ext cx="31678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Lionel </a:t>
            </a:r>
            <a:r>
              <a:rPr lang="fr-FR" sz="1400" b="1" dirty="0" err="1">
                <a:solidFill>
                  <a:srgbClr val="002060"/>
                </a:solidFill>
              </a:rPr>
              <a:t>Caylat</a:t>
            </a:r>
            <a:endParaRPr lang="fr-FR" sz="1400" b="1" dirty="0">
              <a:solidFill>
                <a:srgbClr val="002060"/>
              </a:solidFill>
            </a:endParaRPr>
          </a:p>
          <a:p>
            <a:r>
              <a:rPr lang="fr-FR" sz="1400" dirty="0"/>
              <a:t>Chef de projet plateforme Mentor</a:t>
            </a:r>
          </a:p>
          <a:p>
            <a:r>
              <a:rPr lang="fr-FR" sz="1400" dirty="0">
                <a:hlinkClick r:id="rId3"/>
              </a:rPr>
              <a:t>Genael.valet@finances.gouv.fr</a:t>
            </a:r>
            <a:r>
              <a:rPr lang="fr-FR" sz="1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5451415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dirty="0">
                <a:latin typeface="Marianne"/>
              </a:rPr>
              <a:t>Une petite évaluation ?</a:t>
            </a:r>
            <a:endParaRPr dirty="0">
              <a:latin typeface="Marianne"/>
            </a:endParaRPr>
          </a:p>
        </p:txBody>
      </p:sp>
      <p:grpSp>
        <p:nvGrpSpPr>
          <p:cNvPr id="1341511712" name="Group 30"/>
          <p:cNvGrpSpPr/>
          <p:nvPr/>
        </p:nvGrpSpPr>
        <p:grpSpPr bwMode="auto">
          <a:xfrm>
            <a:off x="1055439" y="1892919"/>
            <a:ext cx="7137559" cy="3072159"/>
            <a:chOff x="0" y="0"/>
            <a:chExt cx="7137559" cy="3072159"/>
          </a:xfrm>
        </p:grpSpPr>
        <p:sp>
          <p:nvSpPr>
            <p:cNvPr id="1877699431" name="Text Box 11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0" y="0"/>
              <a:ext cx="7137559" cy="585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72000" anchor="b" anchorCtr="0">
              <a:noAutofit/>
            </a:bodyPr>
            <a:lstStyle/>
            <a:p>
              <a:pPr defTabSz="801687">
                <a:spcBef>
                  <a:spcPts val="0"/>
                </a:spcBef>
                <a:defRPr/>
              </a:pPr>
              <a:r>
                <a:rPr lang="fr-FR" sz="2600">
                  <a:solidFill>
                    <a:srgbClr val="000000"/>
                  </a:solidFill>
                  <a:cs typeface="Arial"/>
                </a:rPr>
                <a:t>Selon vous, comment évaluer les apprentissages en formation à distance ?</a:t>
              </a:r>
              <a:r>
                <a:rPr lang="fr-FR" sz="2800">
                  <a:solidFill>
                    <a:srgbClr val="000000"/>
                  </a:solidFill>
                  <a:cs typeface="Arial"/>
                </a:rPr>
                <a:t> </a:t>
              </a:r>
              <a:endParaRPr/>
            </a:p>
          </p:txBody>
        </p:sp>
        <p:sp>
          <p:nvSpPr>
            <p:cNvPr id="2065580641" name="Line 5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0" y="585504"/>
              <a:ext cx="7137559" cy="12"/>
            </a:xfrm>
            <a:prstGeom prst="line">
              <a:avLst/>
            </a:prstGeom>
            <a:noFill/>
            <a:ln w="9525">
              <a:solidFill>
                <a:srgbClr val="124F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58951463" name="Text Box 5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12074" y="1112442"/>
              <a:ext cx="4768777" cy="195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no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Modalités pratiques, outils, ...</a:t>
              </a:r>
            </a:p>
          </p:txBody>
        </p:sp>
      </p:grpSp>
      <p:sp>
        <p:nvSpPr>
          <p:cNvPr id="732788389" name="Freeform 8"/>
          <p:cNvSpPr/>
          <p:nvPr/>
        </p:nvSpPr>
        <p:spPr bwMode="gray">
          <a:xfrm>
            <a:off x="8040215" y="1268759"/>
            <a:ext cx="1965702" cy="1926743"/>
          </a:xfrm>
          <a:custGeom>
            <a:avLst/>
            <a:gdLst>
              <a:gd name="T0" fmla="*/ 121 w 285"/>
              <a:gd name="T1" fmla="*/ 193 h 285"/>
              <a:gd name="T2" fmla="*/ 285 w 285"/>
              <a:gd name="T3" fmla="*/ 94 h 285"/>
              <a:gd name="T4" fmla="*/ 285 w 285"/>
              <a:gd name="T5" fmla="*/ 0 h 285"/>
              <a:gd name="T6" fmla="*/ 0 w 285"/>
              <a:gd name="T7" fmla="*/ 285 h 285"/>
              <a:gd name="T8" fmla="*/ 94 w 285"/>
              <a:gd name="T9" fmla="*/ 285 h 285"/>
              <a:gd name="T10" fmla="*/ 121 w 285"/>
              <a:gd name="T11" fmla="*/ 1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 extrusionOk="0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rgbClr val="958B62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dirty="0"/>
              <a:t>L’évaluation : un processus continu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CDBB6A-C62F-4A9F-940A-3BAD4E91A6B2}" type="slidenum">
              <a:rPr lang="fr-FR"/>
              <a:t>11</a:t>
            </a:fld>
            <a:endParaRPr lang="fr-FR"/>
          </a:p>
        </p:txBody>
      </p:sp>
      <p:grpSp>
        <p:nvGrpSpPr>
          <p:cNvPr id="7" name="Diamonds diagram"/>
          <p:cNvGrpSpPr>
            <a:grpSpLocks noChangeAspect="1"/>
          </p:cNvGrpSpPr>
          <p:nvPr/>
        </p:nvGrpSpPr>
        <p:grpSpPr bwMode="auto">
          <a:xfrm>
            <a:off x="2507583" y="1380498"/>
            <a:ext cx="7176834" cy="4233784"/>
            <a:chOff x="1364583" y="2003504"/>
            <a:chExt cx="7176834" cy="4233784"/>
          </a:xfrm>
        </p:grpSpPr>
        <p:sp>
          <p:nvSpPr>
            <p:cNvPr id="29" name="Freeform 12"/>
            <p:cNvSpPr/>
            <p:nvPr/>
          </p:nvSpPr>
          <p:spPr bwMode="auto">
            <a:xfrm>
              <a:off x="1364583" y="2003504"/>
              <a:ext cx="4575399" cy="2396476"/>
            </a:xfrm>
            <a:custGeom>
              <a:avLst/>
              <a:gdLst>
                <a:gd name="connsiteX0" fmla="*/ 2182323 w 4575399"/>
                <a:gd name="connsiteY0" fmla="*/ 978986 h 2396476"/>
                <a:gd name="connsiteX1" fmla="*/ 1196538 w 4575399"/>
                <a:gd name="connsiteY1" fmla="*/ 0 h 2396476"/>
                <a:gd name="connsiteX2" fmla="*/ 0 w 4575399"/>
                <a:gd name="connsiteY2" fmla="*/ 1199938 h 2396476"/>
                <a:gd name="connsiteX3" fmla="*/ 1196538 w 4575399"/>
                <a:gd name="connsiteY3" fmla="*/ 2396476 h 2396476"/>
                <a:gd name="connsiteX4" fmla="*/ 3589615 w 4575399"/>
                <a:gd name="connsiteY4" fmla="*/ 3400 h 2396476"/>
                <a:gd name="connsiteX5" fmla="*/ 4575399 w 4575399"/>
                <a:gd name="connsiteY5" fmla="*/ 985785 h 2396476"/>
                <a:gd name="connsiteX6" fmla="*/ 4575399 w 4575399"/>
                <a:gd name="connsiteY6" fmla="*/ 985785 h 239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5399" h="2396476" extrusionOk="0">
                  <a:moveTo>
                    <a:pt x="2182323" y="978986"/>
                  </a:moveTo>
                  <a:lnTo>
                    <a:pt x="1196538" y="0"/>
                  </a:lnTo>
                  <a:lnTo>
                    <a:pt x="0" y="1199938"/>
                  </a:lnTo>
                  <a:lnTo>
                    <a:pt x="1196538" y="2396476"/>
                  </a:lnTo>
                  <a:lnTo>
                    <a:pt x="3589615" y="3400"/>
                  </a:lnTo>
                  <a:lnTo>
                    <a:pt x="4575399" y="985785"/>
                  </a:lnTo>
                  <a:lnTo>
                    <a:pt x="4575399" y="985785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rot="18900000">
              <a:off x="1863120" y="2503243"/>
              <a:ext cx="1396126" cy="1398397"/>
            </a:xfrm>
            <a:prstGeom prst="rect">
              <a:avLst/>
            </a:prstGeom>
            <a:solidFill>
              <a:srgbClr val="7AB2E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 rot="18900000">
              <a:off x="4255969" y="2503244"/>
              <a:ext cx="1396126" cy="1398397"/>
            </a:xfrm>
            <a:prstGeom prst="rect">
              <a:avLst/>
            </a:prstGeom>
            <a:solidFill>
              <a:srgbClr val="EED82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18900000">
              <a:off x="6648819" y="2503244"/>
              <a:ext cx="1396126" cy="1398397"/>
            </a:xfrm>
            <a:prstGeom prst="rect">
              <a:avLst/>
            </a:prstGeom>
            <a:solidFill>
              <a:srgbClr val="45B27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gray">
            <a:xfrm>
              <a:off x="1893920" y="2884003"/>
              <a:ext cx="1334526" cy="720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0">
              <a:no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/>
                </a:defRPr>
              </a:lvl5pPr>
              <a:lvl6pPr marL="24606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178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3750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322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defTabSz="91440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fr-FR" sz="1600" b="1">
                  <a:latin typeface="+mn-lt"/>
                  <a:cs typeface="Arial"/>
                </a:rPr>
                <a:t>L’évaluation diagnostique</a:t>
              </a:r>
              <a:endParaRPr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gray">
            <a:xfrm>
              <a:off x="4324033" y="2884003"/>
              <a:ext cx="1260000" cy="720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0">
              <a:no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/>
                </a:defRPr>
              </a:lvl5pPr>
              <a:lvl6pPr marL="24606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178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3750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322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defTabSz="91440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fr-FR" sz="1600" b="1">
                  <a:latin typeface="+mn-lt"/>
                  <a:cs typeface="Arial"/>
                </a:rPr>
                <a:t>L’évaluation formative</a:t>
              </a:r>
              <a:endParaRPr/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gray">
            <a:xfrm>
              <a:off x="6716882" y="2860581"/>
              <a:ext cx="1260000" cy="720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 anchorCtr="0">
              <a:no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/>
                </a:defRPr>
              </a:lvl5pPr>
              <a:lvl6pPr marL="24606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178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3750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32225" algn="ctr" defTabSz="801688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defTabSz="914400"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fr-FR" sz="1600" b="1">
                  <a:latin typeface="+mn-lt"/>
                  <a:cs typeface="Arial"/>
                </a:rPr>
                <a:t>L’évaluation sommative</a:t>
              </a:r>
              <a:endParaRPr/>
            </a:p>
          </p:txBody>
        </p:sp>
        <p:sp>
          <p:nvSpPr>
            <p:cNvPr id="31" name="Freeform 13"/>
            <p:cNvSpPr/>
            <p:nvPr/>
          </p:nvSpPr>
          <p:spPr bwMode="auto">
            <a:xfrm flipH="1" flipV="1">
              <a:off x="3966017" y="2012576"/>
              <a:ext cx="4575399" cy="2396476"/>
            </a:xfrm>
            <a:custGeom>
              <a:avLst/>
              <a:gdLst>
                <a:gd name="connsiteX0" fmla="*/ 2182323 w 4575399"/>
                <a:gd name="connsiteY0" fmla="*/ 978986 h 2396476"/>
                <a:gd name="connsiteX1" fmla="*/ 1196538 w 4575399"/>
                <a:gd name="connsiteY1" fmla="*/ 0 h 2396476"/>
                <a:gd name="connsiteX2" fmla="*/ 0 w 4575399"/>
                <a:gd name="connsiteY2" fmla="*/ 1199938 h 2396476"/>
                <a:gd name="connsiteX3" fmla="*/ 1196538 w 4575399"/>
                <a:gd name="connsiteY3" fmla="*/ 2396476 h 2396476"/>
                <a:gd name="connsiteX4" fmla="*/ 3589615 w 4575399"/>
                <a:gd name="connsiteY4" fmla="*/ 3400 h 2396476"/>
                <a:gd name="connsiteX5" fmla="*/ 4575399 w 4575399"/>
                <a:gd name="connsiteY5" fmla="*/ 985785 h 2396476"/>
                <a:gd name="connsiteX6" fmla="*/ 4575399 w 4575399"/>
                <a:gd name="connsiteY6" fmla="*/ 985785 h 239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5399" h="2396476" extrusionOk="0">
                  <a:moveTo>
                    <a:pt x="2182323" y="978986"/>
                  </a:moveTo>
                  <a:lnTo>
                    <a:pt x="1196538" y="0"/>
                  </a:lnTo>
                  <a:lnTo>
                    <a:pt x="0" y="1199938"/>
                  </a:lnTo>
                  <a:lnTo>
                    <a:pt x="1196538" y="2396476"/>
                  </a:lnTo>
                  <a:lnTo>
                    <a:pt x="3589615" y="3400"/>
                  </a:lnTo>
                  <a:lnTo>
                    <a:pt x="4575399" y="985785"/>
                  </a:lnTo>
                  <a:lnTo>
                    <a:pt x="4575399" y="985785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Content Placeholder 1"/>
            <p:cNvSpPr txBox="1"/>
            <p:nvPr/>
          </p:nvSpPr>
          <p:spPr bwMode="auto">
            <a:xfrm>
              <a:off x="1607424" y="4532269"/>
              <a:ext cx="1907518" cy="1705017"/>
            </a:xfrm>
            <a:prstGeom prst="rect">
              <a:avLst/>
            </a:prstGeom>
            <a:grpFill/>
          </p:spPr>
          <p:txBody>
            <a:bodyPr lIns="108000" tIns="108000" rIns="108000" bIns="108000"/>
            <a:lstStyle>
              <a:lvl1pPr marL="0" indent="0" algn="l" defTabSz="914400">
                <a:spcBef>
                  <a:spcPts val="0"/>
                </a:spcBef>
                <a:spcAft>
                  <a:spcPts val="500"/>
                </a:spcAft>
                <a:buFont typeface="Arial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›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>
                <a:spcBef>
                  <a:spcPts val="500"/>
                </a:spcBef>
                <a:buFont typeface="Symbol"/>
                <a:buChar char="-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>
                <a:spcBef>
                  <a:spcPts val="500"/>
                </a:spcBef>
                <a:buClr>
                  <a:schemeClr val="tx1"/>
                </a:buClr>
                <a:buFont typeface="Symbol"/>
                <a:buChar char="-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Faire le point sur les  connaissances ou déconstruire les idées reçues pour préparer les apprentissages</a:t>
              </a:r>
              <a:endParaRPr dirty="0"/>
            </a:p>
          </p:txBody>
        </p:sp>
        <p:sp>
          <p:nvSpPr>
            <p:cNvPr id="35" name="Content Placeholder 1"/>
            <p:cNvSpPr txBox="1"/>
            <p:nvPr/>
          </p:nvSpPr>
          <p:spPr bwMode="auto">
            <a:xfrm>
              <a:off x="4000032" y="4532270"/>
              <a:ext cx="1908000" cy="1705017"/>
            </a:xfrm>
            <a:prstGeom prst="rect">
              <a:avLst/>
            </a:prstGeom>
            <a:grpFill/>
          </p:spPr>
          <p:txBody>
            <a:bodyPr lIns="108000" tIns="108000" rIns="108000" bIns="108000"/>
            <a:lstStyle>
              <a:lvl1pPr marL="0" indent="0" algn="l" defTabSz="914400">
                <a:spcBef>
                  <a:spcPts val="0"/>
                </a:spcBef>
                <a:spcAft>
                  <a:spcPts val="500"/>
                </a:spcAft>
                <a:buFont typeface="Arial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›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>
                <a:spcBef>
                  <a:spcPts val="500"/>
                </a:spcBef>
                <a:buFont typeface="Symbol"/>
                <a:buChar char="-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>
                <a:spcBef>
                  <a:spcPts val="500"/>
                </a:spcBef>
                <a:buClr>
                  <a:schemeClr val="tx1"/>
                </a:buClr>
                <a:buFont typeface="Symbol"/>
                <a:buChar char="-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Proposer à l’apprenant des situations favorables aux apprentissages</a:t>
              </a:r>
              <a:endParaRPr dirty="0"/>
            </a:p>
          </p:txBody>
        </p:sp>
        <p:sp>
          <p:nvSpPr>
            <p:cNvPr id="36" name="Content Placeholder 1"/>
            <p:cNvSpPr txBox="1"/>
            <p:nvPr/>
          </p:nvSpPr>
          <p:spPr bwMode="auto">
            <a:xfrm>
              <a:off x="6392882" y="4532271"/>
              <a:ext cx="1908000" cy="1705017"/>
            </a:xfrm>
            <a:prstGeom prst="rect">
              <a:avLst/>
            </a:prstGeom>
            <a:grpFill/>
          </p:spPr>
          <p:txBody>
            <a:bodyPr lIns="108000" tIns="108000" rIns="108000" bIns="108000"/>
            <a:lstStyle>
              <a:lvl1pPr marL="0" indent="0" algn="l" defTabSz="914400">
                <a:spcBef>
                  <a:spcPts val="0"/>
                </a:spcBef>
                <a:spcAft>
                  <a:spcPts val="500"/>
                </a:spcAft>
                <a:buFont typeface="Arial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›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>
                <a:spcBef>
                  <a:spcPts val="500"/>
                </a:spcBef>
                <a:buFont typeface="Symbol"/>
                <a:buChar char="-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>
                <a:spcBef>
                  <a:spcPts val="500"/>
                </a:spcBef>
                <a:buClr>
                  <a:schemeClr val="tx1"/>
                </a:buClr>
                <a:buFont typeface="Symbol"/>
                <a:buChar char="-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Vérifier l’acquisition des connaissances et l’atteinte des objectifs de formation</a:t>
              </a:r>
              <a:endParaRPr dirty="0"/>
            </a:p>
          </p:txBody>
        </p:sp>
      </p:grpSp>
      <p:grpSp>
        <p:nvGrpSpPr>
          <p:cNvPr id="47" name="Groupe 46"/>
          <p:cNvGrpSpPr/>
          <p:nvPr/>
        </p:nvGrpSpPr>
        <p:grpSpPr bwMode="auto">
          <a:xfrm>
            <a:off x="2568848" y="5817736"/>
            <a:ext cx="7054303" cy="707608"/>
            <a:chOff x="2507583" y="5756801"/>
            <a:chExt cx="7054303" cy="707608"/>
          </a:xfrm>
        </p:grpSpPr>
        <p:cxnSp>
          <p:nvCxnSpPr>
            <p:cNvPr id="40" name="Connecteur droit avec flèche 39"/>
            <p:cNvCxnSpPr>
              <a:cxnSpLocks/>
            </p:cNvCxnSpPr>
            <p:nvPr/>
          </p:nvCxnSpPr>
          <p:spPr bwMode="auto">
            <a:xfrm>
              <a:off x="2507583" y="5877272"/>
              <a:ext cx="7054303" cy="0"/>
            </a:xfrm>
            <a:prstGeom prst="straightConnector1">
              <a:avLst/>
            </a:prstGeom>
            <a:ln w="76200">
              <a:solidFill>
                <a:srgbClr val="E7E6E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ontent Placeholder 1"/>
            <p:cNvSpPr txBox="1"/>
            <p:nvPr/>
          </p:nvSpPr>
          <p:spPr bwMode="auto">
            <a:xfrm>
              <a:off x="2766054" y="5888551"/>
              <a:ext cx="1907518" cy="575858"/>
            </a:xfrm>
            <a:prstGeom prst="rect">
              <a:avLst/>
            </a:prstGeom>
            <a:grpFill/>
          </p:spPr>
          <p:txBody>
            <a:bodyPr lIns="108000" tIns="108000" rIns="108000" bIns="108000"/>
            <a:lstStyle>
              <a:lvl1pPr marL="0" indent="0" algn="l" defTabSz="914400">
                <a:spcBef>
                  <a:spcPts val="0"/>
                </a:spcBef>
                <a:spcAft>
                  <a:spcPts val="500"/>
                </a:spcAft>
                <a:buFont typeface="Arial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›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>
                <a:spcBef>
                  <a:spcPts val="500"/>
                </a:spcBef>
                <a:buFont typeface="Symbol"/>
                <a:buChar char="-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>
                <a:spcBef>
                  <a:spcPts val="500"/>
                </a:spcBef>
                <a:buClr>
                  <a:schemeClr val="tx1"/>
                </a:buClr>
                <a:buFont typeface="Symbol"/>
                <a:buChar char="-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defRPr/>
              </a:pPr>
              <a:r>
                <a:rPr lang="fr-FR" sz="1400">
                  <a:solidFill>
                    <a:schemeClr val="tx1"/>
                  </a:solidFill>
                </a:rPr>
                <a:t>Début de formation</a:t>
              </a:r>
              <a:endParaRPr/>
            </a:p>
          </p:txBody>
        </p:sp>
        <p:sp>
          <p:nvSpPr>
            <p:cNvPr id="42" name="Content Placeholder 1"/>
            <p:cNvSpPr txBox="1"/>
            <p:nvPr/>
          </p:nvSpPr>
          <p:spPr bwMode="auto">
            <a:xfrm>
              <a:off x="5060594" y="5888551"/>
              <a:ext cx="1907518" cy="575858"/>
            </a:xfrm>
            <a:prstGeom prst="rect">
              <a:avLst/>
            </a:prstGeom>
            <a:grpFill/>
          </p:spPr>
          <p:txBody>
            <a:bodyPr lIns="108000" tIns="108000" rIns="108000" bIns="108000"/>
            <a:lstStyle>
              <a:lvl1pPr marL="0" indent="0" algn="l" defTabSz="914400">
                <a:spcBef>
                  <a:spcPts val="0"/>
                </a:spcBef>
                <a:spcAft>
                  <a:spcPts val="500"/>
                </a:spcAft>
                <a:buFont typeface="Arial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›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>
                <a:spcBef>
                  <a:spcPts val="500"/>
                </a:spcBef>
                <a:buFont typeface="Symbol"/>
                <a:buChar char="-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>
                <a:spcBef>
                  <a:spcPts val="500"/>
                </a:spcBef>
                <a:buClr>
                  <a:schemeClr val="tx1"/>
                </a:buClr>
                <a:buFont typeface="Symbol"/>
                <a:buChar char="-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defRPr/>
              </a:pPr>
              <a:r>
                <a:rPr lang="fr-FR" sz="1400">
                  <a:solidFill>
                    <a:schemeClr val="tx1"/>
                  </a:solidFill>
                </a:rPr>
                <a:t>En cours de formation</a:t>
              </a:r>
              <a:endParaRPr/>
            </a:p>
          </p:txBody>
        </p:sp>
        <p:sp>
          <p:nvSpPr>
            <p:cNvPr id="43" name="Content Placeholder 1"/>
            <p:cNvSpPr txBox="1"/>
            <p:nvPr/>
          </p:nvSpPr>
          <p:spPr bwMode="auto">
            <a:xfrm>
              <a:off x="7518428" y="5888551"/>
              <a:ext cx="1907518" cy="575858"/>
            </a:xfrm>
            <a:prstGeom prst="rect">
              <a:avLst/>
            </a:prstGeom>
            <a:grpFill/>
          </p:spPr>
          <p:txBody>
            <a:bodyPr lIns="108000" tIns="108000" rIns="108000" bIns="108000"/>
            <a:lstStyle>
              <a:lvl1pPr marL="0" indent="0" algn="l" defTabSz="914400">
                <a:spcBef>
                  <a:spcPts val="0"/>
                </a:spcBef>
                <a:spcAft>
                  <a:spcPts val="500"/>
                </a:spcAft>
                <a:buFont typeface="Arial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›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>
                <a:spcBef>
                  <a:spcPts val="500"/>
                </a:spcBef>
                <a:buFont typeface="Symbol"/>
                <a:buChar char="-"/>
                <a:defRPr sz="16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>
                <a:spcBef>
                  <a:spcPts val="500"/>
                </a:spcBef>
                <a:buClr>
                  <a:schemeClr val="tx1"/>
                </a:buClr>
                <a:buFont typeface="Symbol"/>
                <a:buChar char="-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>
                <a:spcBef>
                  <a:spcPts val="500"/>
                </a:spcBef>
                <a:buClr>
                  <a:schemeClr val="tx2"/>
                </a:buClr>
                <a:buFont typeface="Calibri"/>
                <a:buChar char="»"/>
                <a:defRPr sz="14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>
                <a:defRPr/>
              </a:pPr>
              <a:r>
                <a:rPr lang="fr-FR" sz="1400">
                  <a:solidFill>
                    <a:schemeClr val="tx1"/>
                  </a:solidFill>
                </a:rPr>
                <a:t>Fin de </a:t>
              </a:r>
              <a:br>
                <a:rPr lang="fr-FR" sz="1400">
                  <a:solidFill>
                    <a:schemeClr val="tx1"/>
                  </a:solidFill>
                </a:rPr>
              </a:br>
              <a:r>
                <a:rPr lang="fr-FR" sz="1400">
                  <a:solidFill>
                    <a:schemeClr val="tx1"/>
                  </a:solidFill>
                </a:rPr>
                <a:t>formation</a:t>
              </a:r>
              <a:endParaRPr/>
            </a:p>
          </p:txBody>
        </p:sp>
        <p:sp>
          <p:nvSpPr>
            <p:cNvPr id="44" name="Organigramme : Connecteur 43"/>
            <p:cNvSpPr/>
            <p:nvPr/>
          </p:nvSpPr>
          <p:spPr bwMode="auto">
            <a:xfrm>
              <a:off x="3596209" y="5756801"/>
              <a:ext cx="215947" cy="216000"/>
            </a:xfrm>
            <a:prstGeom prst="flowChartConnector">
              <a:avLst/>
            </a:prstGeom>
            <a:solidFill>
              <a:srgbClr val="7AB2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5" name="Organigramme : Connecteur 44"/>
            <p:cNvSpPr/>
            <p:nvPr/>
          </p:nvSpPr>
          <p:spPr bwMode="auto">
            <a:xfrm>
              <a:off x="5906380" y="5756801"/>
              <a:ext cx="215947" cy="216000"/>
            </a:xfrm>
            <a:prstGeom prst="flowChartConnector">
              <a:avLst/>
            </a:prstGeom>
            <a:solidFill>
              <a:srgbClr val="EED8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6" name="Organigramme : Connecteur 45"/>
            <p:cNvSpPr/>
            <p:nvPr/>
          </p:nvSpPr>
          <p:spPr bwMode="auto">
            <a:xfrm>
              <a:off x="8392154" y="5756801"/>
              <a:ext cx="215947" cy="216000"/>
            </a:xfrm>
            <a:prstGeom prst="flowChartConnector">
              <a:avLst/>
            </a:prstGeom>
            <a:solidFill>
              <a:srgbClr val="45B2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8" name="Titre 1"/>
          <p:cNvSpPr txBox="1"/>
          <p:nvPr/>
        </p:nvSpPr>
        <p:spPr bwMode="auto">
          <a:xfrm>
            <a:off x="16145" y="655197"/>
            <a:ext cx="12192000" cy="731519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arianne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002060"/>
                </a:solidFill>
              </a:rPr>
              <a:t>3 approches d’évaluation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6"/>
          </p:nvPr>
        </p:nvSpPr>
        <p:spPr bwMode="auto">
          <a:xfrm>
            <a:off x="3647728" y="2457418"/>
            <a:ext cx="6549399" cy="1079613"/>
          </a:xfrm>
        </p:spPr>
        <p:txBody>
          <a:bodyPr anchor="ctr"/>
          <a:lstStyle/>
          <a:p>
            <a:pPr defTabSz="7000700">
              <a:lnSpc>
                <a:spcPct val="100000"/>
              </a:lnSpc>
              <a:spcBef>
                <a:spcPts val="0"/>
              </a:spcBef>
              <a:buFontTx/>
              <a:tabLst>
                <a:tab pos="7134047" algn="l"/>
              </a:tabLst>
            </a:pPr>
            <a:r>
              <a:rPr lang="fr-FR" dirty="0">
                <a:solidFill>
                  <a:srgbClr val="002060"/>
                </a:solidFill>
                <a:cs typeface="Arial"/>
              </a:rPr>
              <a:t>La cartographie des activités Mentor : </a:t>
            </a:r>
            <a:endParaRPr dirty="0">
              <a:solidFill>
                <a:srgbClr val="002060"/>
              </a:solidFill>
              <a:cs typeface="Arial"/>
            </a:endParaRPr>
          </a:p>
          <a:p>
            <a:pPr defTabSz="7000700">
              <a:lnSpc>
                <a:spcPct val="100000"/>
              </a:lnSpc>
              <a:spcBef>
                <a:spcPts val="0"/>
              </a:spcBef>
              <a:buFontTx/>
              <a:tabLst>
                <a:tab pos="7134047" algn="l"/>
              </a:tabLst>
            </a:pPr>
            <a:r>
              <a:rPr lang="fr-FR" dirty="0">
                <a:solidFill>
                  <a:srgbClr val="002060"/>
                </a:solidFill>
                <a:cs typeface="Arial"/>
              </a:rPr>
              <a:t>Un outil d’aide à la décision pédagogique</a:t>
            </a:r>
            <a:endParaRPr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>
          <a:xfrm>
            <a:off x="0" y="-51360"/>
            <a:ext cx="12192000" cy="731519"/>
          </a:xfrm>
        </p:spPr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Cartographie des activités proposées dans Mentor</a:t>
            </a:r>
            <a:endParaRPr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10185" y="680159"/>
            <a:ext cx="9171629" cy="6074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336360" y="1162169"/>
            <a:ext cx="1395469" cy="56273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B0C6AE-91A0-5478-8CEB-065D161FAAC8}"/>
              </a:ext>
            </a:extLst>
          </p:cNvPr>
          <p:cNvSpPr/>
          <p:nvPr/>
        </p:nvSpPr>
        <p:spPr bwMode="auto">
          <a:xfrm>
            <a:off x="1509480" y="645577"/>
            <a:ext cx="2354272" cy="614398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1500C9-CDBD-862A-FB84-A4AF96200198}"/>
              </a:ext>
            </a:extLst>
          </p:cNvPr>
          <p:cNvSpPr txBox="1"/>
          <p:nvPr/>
        </p:nvSpPr>
        <p:spPr>
          <a:xfrm>
            <a:off x="-72009" y="1332403"/>
            <a:ext cx="1343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Les activités proposées sur Mentor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03C85A30-B9BD-C927-1B81-5BE1B9CF9271}"/>
              </a:ext>
            </a:extLst>
          </p:cNvPr>
          <p:cNvSpPr/>
          <p:nvPr/>
        </p:nvSpPr>
        <p:spPr>
          <a:xfrm>
            <a:off x="1271464" y="1340768"/>
            <a:ext cx="216024" cy="21602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F825DB-4C72-98A3-7A30-359B95BF0381}"/>
              </a:ext>
            </a:extLst>
          </p:cNvPr>
          <p:cNvSpPr/>
          <p:nvPr/>
        </p:nvSpPr>
        <p:spPr bwMode="auto">
          <a:xfrm>
            <a:off x="4007768" y="645578"/>
            <a:ext cx="6724062" cy="5165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1277C9-733F-91BC-91D3-94AB5CD87BCC}"/>
              </a:ext>
            </a:extLst>
          </p:cNvPr>
          <p:cNvSpPr txBox="1"/>
          <p:nvPr/>
        </p:nvSpPr>
        <p:spPr bwMode="auto">
          <a:xfrm>
            <a:off x="10870725" y="729734"/>
            <a:ext cx="1318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Classées par intention pédagogique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935FF4-6492-F8DD-B19F-26E3F67BB86E}"/>
              </a:ext>
            </a:extLst>
          </p:cNvPr>
          <p:cNvSpPr txBox="1"/>
          <p:nvPr/>
        </p:nvSpPr>
        <p:spPr bwMode="auto">
          <a:xfrm>
            <a:off x="10870725" y="2305335"/>
            <a:ext cx="1318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Les activités dédiées à l’évaluation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6553A1-F3F3-E1D6-1039-D2167CCE9E03}"/>
              </a:ext>
            </a:extLst>
          </p:cNvPr>
          <p:cNvSpPr/>
          <p:nvPr/>
        </p:nvSpPr>
        <p:spPr>
          <a:xfrm>
            <a:off x="9443321" y="2852961"/>
            <a:ext cx="1117175" cy="214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48E20-3697-F23F-B851-B00FEEC18A35}"/>
              </a:ext>
            </a:extLst>
          </p:cNvPr>
          <p:cNvSpPr/>
          <p:nvPr/>
        </p:nvSpPr>
        <p:spPr bwMode="auto">
          <a:xfrm>
            <a:off x="9443321" y="1893689"/>
            <a:ext cx="1117175" cy="214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80E219-780C-A4A2-7EA1-C0DD1090EF76}"/>
              </a:ext>
            </a:extLst>
          </p:cNvPr>
          <p:cNvSpPr/>
          <p:nvPr/>
        </p:nvSpPr>
        <p:spPr bwMode="auto">
          <a:xfrm>
            <a:off x="9443321" y="3827662"/>
            <a:ext cx="1117175" cy="214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C680BC7B-B5FF-C647-1B8F-AD92D77BF2DD}"/>
              </a:ext>
            </a:extLst>
          </p:cNvPr>
          <p:cNvSpPr/>
          <p:nvPr/>
        </p:nvSpPr>
        <p:spPr bwMode="auto">
          <a:xfrm flipH="1">
            <a:off x="10560496" y="3827662"/>
            <a:ext cx="315350" cy="216024"/>
          </a:xfrm>
          <a:prstGeom prst="rightArrow">
            <a:avLst>
              <a:gd name="adj1" fmla="val 5762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BD6B44-0B91-8788-0147-970A2EEF3C56}"/>
              </a:ext>
            </a:extLst>
          </p:cNvPr>
          <p:cNvSpPr txBox="1"/>
          <p:nvPr/>
        </p:nvSpPr>
        <p:spPr bwMode="auto">
          <a:xfrm>
            <a:off x="10892176" y="3753663"/>
            <a:ext cx="1318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Les activités à visée évaluative mobilisables 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(avec un peu d’imagination)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Graphique 23" descr="Personne avec une idée avec un remplissage uni">
            <a:extLst>
              <a:ext uri="{FF2B5EF4-FFF2-40B4-BE49-F238E27FC236}">
                <a16:creationId xmlns:a16="http://schemas.microsoft.com/office/drawing/2014/main" id="{01A25DF3-1336-54E8-3D5B-9D7E59C6E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4592" y="5052150"/>
            <a:ext cx="512197" cy="512197"/>
          </a:xfrm>
          <a:prstGeom prst="rect">
            <a:avLst/>
          </a:prstGeom>
        </p:spPr>
      </p:pic>
      <p:sp>
        <p:nvSpPr>
          <p:cNvPr id="25" name="Flèche vers la droite 24">
            <a:extLst>
              <a:ext uri="{FF2B5EF4-FFF2-40B4-BE49-F238E27FC236}">
                <a16:creationId xmlns:a16="http://schemas.microsoft.com/office/drawing/2014/main" id="{7D8B7185-FB2C-3A4D-BBC8-6C906CD98034}"/>
              </a:ext>
            </a:extLst>
          </p:cNvPr>
          <p:cNvSpPr/>
          <p:nvPr/>
        </p:nvSpPr>
        <p:spPr bwMode="auto">
          <a:xfrm flipH="1">
            <a:off x="10574154" y="2358007"/>
            <a:ext cx="315350" cy="216024"/>
          </a:xfrm>
          <a:prstGeom prst="rightArrow">
            <a:avLst>
              <a:gd name="adj1" fmla="val 5762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a droite 37">
            <a:extLst>
              <a:ext uri="{FF2B5EF4-FFF2-40B4-BE49-F238E27FC236}">
                <a16:creationId xmlns:a16="http://schemas.microsoft.com/office/drawing/2014/main" id="{6725F55C-2BD9-500F-1B40-9126A8577A08}"/>
              </a:ext>
            </a:extLst>
          </p:cNvPr>
          <p:cNvSpPr/>
          <p:nvPr/>
        </p:nvSpPr>
        <p:spPr bwMode="auto">
          <a:xfrm flipH="1">
            <a:off x="10599511" y="774591"/>
            <a:ext cx="315350" cy="216024"/>
          </a:xfrm>
          <a:prstGeom prst="rightArrow">
            <a:avLst>
              <a:gd name="adj1" fmla="val 5762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F8576B-0987-5A70-D068-B275C8F44B77}"/>
              </a:ext>
            </a:extLst>
          </p:cNvPr>
          <p:cNvSpPr/>
          <p:nvPr/>
        </p:nvSpPr>
        <p:spPr bwMode="auto">
          <a:xfrm>
            <a:off x="9443320" y="4069615"/>
            <a:ext cx="1117175" cy="214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F8F80A-F66C-6B16-7A25-C338DD2AF026}"/>
              </a:ext>
            </a:extLst>
          </p:cNvPr>
          <p:cNvSpPr/>
          <p:nvPr/>
        </p:nvSpPr>
        <p:spPr bwMode="auto">
          <a:xfrm>
            <a:off x="9443319" y="1384252"/>
            <a:ext cx="1117175" cy="214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/>
      <p:bldP spid="7" grpId="0" animBg="1"/>
      <p:bldP spid="8" grpId="0" animBg="1"/>
      <p:bldP spid="9" grpId="0"/>
      <p:bldP spid="11" grpId="0"/>
      <p:bldP spid="15" grpId="0" animBg="1"/>
      <p:bldP spid="19" grpId="0" animBg="1"/>
      <p:bldP spid="20" grpId="0" animBg="1"/>
      <p:bldP spid="21" grpId="0" animBg="1"/>
      <p:bldP spid="22" grpId="0"/>
      <p:bldP spid="25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9205466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Marianne"/>
              </a:rPr>
              <a:t>Le test (quiz), un grand classique mais pour faire quoi ?</a:t>
            </a:r>
            <a:endParaRPr>
              <a:latin typeface="Marianne"/>
            </a:endParaRPr>
          </a:p>
        </p:txBody>
      </p:sp>
      <p:grpSp>
        <p:nvGrpSpPr>
          <p:cNvPr id="836414544" name="Group 30"/>
          <p:cNvGrpSpPr/>
          <p:nvPr/>
        </p:nvGrpSpPr>
        <p:grpSpPr bwMode="auto">
          <a:xfrm>
            <a:off x="1055439" y="1892919"/>
            <a:ext cx="7137559" cy="3072159"/>
            <a:chOff x="0" y="0"/>
            <a:chExt cx="7137559" cy="3072159"/>
          </a:xfrm>
        </p:grpSpPr>
        <p:sp>
          <p:nvSpPr>
            <p:cNvPr id="218411613" name="Text Box 11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0" y="0"/>
              <a:ext cx="7137559" cy="585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72000" anchor="b" anchorCtr="0">
              <a:noAutofit/>
            </a:bodyPr>
            <a:lstStyle/>
            <a:p>
              <a:pPr defTabSz="801687">
                <a:spcBef>
                  <a:spcPts val="0"/>
                </a:spcBef>
                <a:defRPr/>
              </a:pPr>
              <a:r>
                <a:rPr lang="fr-FR" sz="2600" dirty="0">
                  <a:solidFill>
                    <a:srgbClr val="000000"/>
                  </a:solidFill>
                  <a:cs typeface="Arial"/>
                </a:rPr>
                <a:t>Selon vous, pour quel type d’évaluation le test peut-il être utilisé ?</a:t>
              </a:r>
              <a:endParaRPr dirty="0"/>
            </a:p>
          </p:txBody>
        </p:sp>
        <p:sp>
          <p:nvSpPr>
            <p:cNvPr id="1481103171" name="Line 5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0" y="585504"/>
              <a:ext cx="7137559" cy="11"/>
            </a:xfrm>
            <a:prstGeom prst="line">
              <a:avLst/>
            </a:prstGeom>
            <a:noFill/>
            <a:ln w="9525">
              <a:solidFill>
                <a:srgbClr val="124F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18280457" name="Text Box 5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12074" y="1112441"/>
              <a:ext cx="4768777" cy="195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noAutofit/>
            </a:bodyPr>
            <a:lstStyle/>
            <a:p>
              <a:pPr marL="283879" indent="-283879">
                <a:lnSpc>
                  <a:spcPct val="200000"/>
                </a:lnSpc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Évaluation diagnostique</a:t>
              </a:r>
            </a:p>
            <a:p>
              <a:pPr marL="283879" indent="-283879">
                <a:lnSpc>
                  <a:spcPct val="200000"/>
                </a:lnSpc>
                <a:buAutoNum type="alphaUcPeriod"/>
                <a:defRPr/>
              </a:pPr>
              <a:r>
                <a:rPr lang="fr-FR" sz="1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Arial"/>
                </a:rPr>
                <a:t>Évaluation sommative</a:t>
              </a:r>
              <a:endParaRPr lang="fr-FR" sz="1800" b="0" i="0" u="none" strike="noStrike" cap="none" spc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3879" indent="-283879">
                <a:lnSpc>
                  <a:spcPct val="200000"/>
                </a:lnSpc>
                <a:buAutoNum type="alphaUcPeriod"/>
                <a:defRPr/>
              </a:pPr>
              <a:r>
                <a:rPr lang="fr-FR" sz="1800" b="0" i="0" u="none" strike="noStrike" cap="none" spc="0">
                  <a:solidFill>
                    <a:srgbClr val="000000"/>
                  </a:solidFill>
                  <a:latin typeface="+mn-lt"/>
                  <a:ea typeface="+mn-ea"/>
                  <a:cs typeface="Arial"/>
                </a:rPr>
                <a:t>Évaluation formative</a:t>
              </a:r>
              <a:endParaRPr lang="fr-FR">
                <a:solidFill>
                  <a:srgbClr val="000000"/>
                </a:solidFill>
                <a:cs typeface="Arial"/>
              </a:endParaRPr>
            </a:p>
            <a:p>
              <a:pPr marL="283879" indent="-283879">
                <a:lnSpc>
                  <a:spcPct val="200000"/>
                </a:lnSpc>
                <a:buAutoNum type="arabicPeriod"/>
                <a:defRPr/>
              </a:pPr>
              <a:endParaRPr lang="fr-FR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010659005" name="Freeform 8"/>
          <p:cNvSpPr/>
          <p:nvPr/>
        </p:nvSpPr>
        <p:spPr bwMode="gray">
          <a:xfrm>
            <a:off x="8040215" y="1268759"/>
            <a:ext cx="1965702" cy="1926743"/>
          </a:xfrm>
          <a:custGeom>
            <a:avLst/>
            <a:gdLst>
              <a:gd name="T0" fmla="*/ 121 w 285"/>
              <a:gd name="T1" fmla="*/ 193 h 285"/>
              <a:gd name="T2" fmla="*/ 285 w 285"/>
              <a:gd name="T3" fmla="*/ 94 h 285"/>
              <a:gd name="T4" fmla="*/ 285 w 285"/>
              <a:gd name="T5" fmla="*/ 0 h 285"/>
              <a:gd name="T6" fmla="*/ 0 w 285"/>
              <a:gd name="T7" fmla="*/ 285 h 285"/>
              <a:gd name="T8" fmla="*/ 94 w 285"/>
              <a:gd name="T9" fmla="*/ 285 h 285"/>
              <a:gd name="T10" fmla="*/ 121 w 285"/>
              <a:gd name="T11" fmla="*/ 1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 extrusionOk="0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rgbClr val="958B62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29F4-541D-8F4C-DBF7-1CB05BFDF708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dirty="0"/>
              <a:t>Test (Quiz) : Un grand classique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DB3F2-2D0E-9316-6ED0-E500BC283D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37D22-092C-630D-D9B3-B12DBC1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99C839-DDE9-E057-D04A-7F2282E21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026" b="8608"/>
          <a:stretch/>
        </p:blipFill>
        <p:spPr bwMode="auto">
          <a:xfrm>
            <a:off x="191344" y="1124744"/>
            <a:ext cx="2243723" cy="48478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243CA9-7B27-5A89-CB58-777B99101386}"/>
              </a:ext>
            </a:extLst>
          </p:cNvPr>
          <p:cNvSpPr/>
          <p:nvPr/>
        </p:nvSpPr>
        <p:spPr bwMode="auto">
          <a:xfrm>
            <a:off x="191344" y="5733256"/>
            <a:ext cx="2243722" cy="2628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23FBC5-64E0-17C5-004D-A94217B30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03" y="980727"/>
            <a:ext cx="9421553" cy="518457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FEB7475-B1CA-F94E-4FD9-F0F415152EB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5066" y="5517232"/>
            <a:ext cx="708606" cy="34745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4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29F4-541D-8F4C-DBF7-1CB05BFDF708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dirty="0"/>
              <a:t>Contribution (Devoir) : un outil taillé pour l’évaluation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DB3F2-2D0E-9316-6ED0-E500BC283D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37D22-092C-630D-D9B3-B12DBC1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DF0018-1D5B-93B9-587B-16C4319C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902343"/>
            <a:ext cx="9361040" cy="541100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99C839-DDE9-E057-D04A-7F2282E21D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2026" b="8608"/>
          <a:stretch/>
        </p:blipFill>
        <p:spPr bwMode="auto">
          <a:xfrm>
            <a:off x="191344" y="1124744"/>
            <a:ext cx="2243723" cy="48478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243CA9-7B27-5A89-CB58-777B99101386}"/>
              </a:ext>
            </a:extLst>
          </p:cNvPr>
          <p:cNvSpPr/>
          <p:nvPr/>
        </p:nvSpPr>
        <p:spPr bwMode="auto">
          <a:xfrm>
            <a:off x="212451" y="2564904"/>
            <a:ext cx="2243722" cy="2628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FEB7475-B1CA-F94E-4FD9-F0F415152EBA}"/>
              </a:ext>
            </a:extLst>
          </p:cNvPr>
          <p:cNvCxnSpPr>
            <a:cxnSpLocks/>
          </p:cNvCxnSpPr>
          <p:nvPr/>
        </p:nvCxnSpPr>
        <p:spPr bwMode="auto">
          <a:xfrm>
            <a:off x="2456173" y="2696336"/>
            <a:ext cx="47147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2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29F4-541D-8F4C-DBF7-1CB05BFDF708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dirty="0"/>
              <a:t>Un autre exemple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DB3F2-2D0E-9316-6ED0-E500BC283D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37D22-092C-630D-D9B3-B12DBC1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7BFC89-8562-093C-C73E-6465CEC1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14" y="1005094"/>
            <a:ext cx="9483021" cy="521840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B87234-985A-D68A-9AF9-05C39CEF5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2026" b="8608"/>
          <a:stretch/>
        </p:blipFill>
        <p:spPr bwMode="auto">
          <a:xfrm>
            <a:off x="46283" y="1005094"/>
            <a:ext cx="2243723" cy="4847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1A985-5E92-775B-51BB-C6D2FA6772B7}"/>
              </a:ext>
            </a:extLst>
          </p:cNvPr>
          <p:cNvSpPr/>
          <p:nvPr/>
        </p:nvSpPr>
        <p:spPr bwMode="auto">
          <a:xfrm>
            <a:off x="42879" y="5206267"/>
            <a:ext cx="2243722" cy="2628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1AFCAC3-CBD0-66A4-2669-BA954ABA493A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3410" y="5206267"/>
            <a:ext cx="346206" cy="173728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0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29F4-541D-8F4C-DBF7-1CB05BFDF70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0" y="-27384"/>
            <a:ext cx="12192000" cy="731519"/>
          </a:xfrm>
        </p:spPr>
        <p:txBody>
          <a:bodyPr/>
          <a:lstStyle/>
          <a:p>
            <a:r>
              <a:rPr lang="fr-FR" sz="2000" dirty="0">
                <a:latin typeface="+mn-lt"/>
              </a:rPr>
              <a:t>Atelier : Une activité pour l’évaluation entre pairs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DB3F2-2D0E-9316-6ED0-E500BC283D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37D22-092C-630D-D9B3-B12DBC1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18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B87234-985A-D68A-9AF9-05C39CEF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026" b="8608"/>
          <a:stretch/>
        </p:blipFill>
        <p:spPr bwMode="auto">
          <a:xfrm>
            <a:off x="46283" y="1005094"/>
            <a:ext cx="2243723" cy="4847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1A985-5E92-775B-51BB-C6D2FA6772B7}"/>
              </a:ext>
            </a:extLst>
          </p:cNvPr>
          <p:cNvSpPr/>
          <p:nvPr/>
        </p:nvSpPr>
        <p:spPr bwMode="auto">
          <a:xfrm>
            <a:off x="31163" y="1365935"/>
            <a:ext cx="2243722" cy="2628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1AFCAC3-CBD0-66A4-2669-BA954ABA493A}"/>
              </a:ext>
            </a:extLst>
          </p:cNvPr>
          <p:cNvCxnSpPr>
            <a:cxnSpLocks/>
          </p:cNvCxnSpPr>
          <p:nvPr/>
        </p:nvCxnSpPr>
        <p:spPr bwMode="auto">
          <a:xfrm>
            <a:off x="2290005" y="1539663"/>
            <a:ext cx="55814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DB738C5-F308-D9CC-476B-B97D28F3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11623" y="908954"/>
            <a:ext cx="9159416" cy="504032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32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>
          <a:xfrm>
            <a:off x="0" y="-27384"/>
            <a:ext cx="12192000" cy="731519"/>
          </a:xfrm>
        </p:spPr>
        <p:txBody>
          <a:bodyPr/>
          <a:lstStyle/>
          <a:p>
            <a:pPr>
              <a:defRPr/>
            </a:pPr>
            <a:r>
              <a:rPr lang="fr-FR" sz="2400" dirty="0">
                <a:latin typeface="+mn-lt"/>
              </a:rPr>
              <a:t>Atelier : Une activité en 4 phases</a:t>
            </a:r>
            <a:endParaRPr dirty="0">
              <a:latin typeface="+mn-lt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384" y="1556792"/>
            <a:ext cx="10940941" cy="4185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Rectangle : coins arrondis 65"/>
          <p:cNvSpPr/>
          <p:nvPr/>
        </p:nvSpPr>
        <p:spPr bwMode="auto">
          <a:xfrm>
            <a:off x="0" y="332656"/>
            <a:ext cx="2351584" cy="6525343"/>
          </a:xfrm>
          <a:prstGeom prst="roundRect">
            <a:avLst>
              <a:gd name="adj" fmla="val 0"/>
            </a:avLst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98" name="Rectangle 49"/>
          <p:cNvSpPr/>
          <p:nvPr/>
        </p:nvSpPr>
        <p:spPr bwMode="auto">
          <a:xfrm>
            <a:off x="0" y="-4383"/>
            <a:ext cx="12192000" cy="842189"/>
          </a:xfrm>
          <a:custGeom>
            <a:avLst/>
            <a:gdLst>
              <a:gd name="connsiteX0" fmla="*/ 0 w 9144001"/>
              <a:gd name="connsiteY0" fmla="*/ 0 h 474410"/>
              <a:gd name="connsiteX1" fmla="*/ 9144001 w 9144001"/>
              <a:gd name="connsiteY1" fmla="*/ 0 h 474410"/>
              <a:gd name="connsiteX2" fmla="*/ 9144001 w 9144001"/>
              <a:gd name="connsiteY2" fmla="*/ 474410 h 474410"/>
              <a:gd name="connsiteX3" fmla="*/ 0 w 9144001"/>
              <a:gd name="connsiteY3" fmla="*/ 474410 h 474410"/>
              <a:gd name="connsiteX4" fmla="*/ 0 w 9144001"/>
              <a:gd name="connsiteY4" fmla="*/ 0 h 474410"/>
              <a:gd name="connsiteX0" fmla="*/ 25400 w 9169401"/>
              <a:gd name="connsiteY0" fmla="*/ 0 h 474410"/>
              <a:gd name="connsiteX1" fmla="*/ 9169401 w 9169401"/>
              <a:gd name="connsiteY1" fmla="*/ 0 h 474410"/>
              <a:gd name="connsiteX2" fmla="*/ 9169401 w 9169401"/>
              <a:gd name="connsiteY2" fmla="*/ 474410 h 474410"/>
              <a:gd name="connsiteX3" fmla="*/ 0 w 9169401"/>
              <a:gd name="connsiteY3" fmla="*/ 347410 h 474410"/>
              <a:gd name="connsiteX4" fmla="*/ 25400 w 9169401"/>
              <a:gd name="connsiteY4" fmla="*/ 0 h 474410"/>
              <a:gd name="connsiteX0" fmla="*/ 25400 w 9169401"/>
              <a:gd name="connsiteY0" fmla="*/ 0 h 474410"/>
              <a:gd name="connsiteX1" fmla="*/ 9169401 w 9169401"/>
              <a:gd name="connsiteY1" fmla="*/ 0 h 474410"/>
              <a:gd name="connsiteX2" fmla="*/ 9169401 w 9169401"/>
              <a:gd name="connsiteY2" fmla="*/ 474410 h 474410"/>
              <a:gd name="connsiteX3" fmla="*/ 4508501 w 9169401"/>
              <a:gd name="connsiteY3" fmla="*/ 419100 h 474410"/>
              <a:gd name="connsiteX4" fmla="*/ 0 w 9169401"/>
              <a:gd name="connsiteY4" fmla="*/ 347410 h 474410"/>
              <a:gd name="connsiteX5" fmla="*/ 25400 w 9169401"/>
              <a:gd name="connsiteY5" fmla="*/ 0 h 474410"/>
              <a:gd name="connsiteX0" fmla="*/ 25400 w 9169401"/>
              <a:gd name="connsiteY0" fmla="*/ 0 h 495300"/>
              <a:gd name="connsiteX1" fmla="*/ 9169401 w 9169401"/>
              <a:gd name="connsiteY1" fmla="*/ 0 h 495300"/>
              <a:gd name="connsiteX2" fmla="*/ 9169401 w 9169401"/>
              <a:gd name="connsiteY2" fmla="*/ 474410 h 495300"/>
              <a:gd name="connsiteX3" fmla="*/ 4546601 w 9169401"/>
              <a:gd name="connsiteY3" fmla="*/ 495300 h 495300"/>
              <a:gd name="connsiteX4" fmla="*/ 0 w 9169401"/>
              <a:gd name="connsiteY4" fmla="*/ 347410 h 495300"/>
              <a:gd name="connsiteX5" fmla="*/ 25400 w 9169401"/>
              <a:gd name="connsiteY5" fmla="*/ 0 h 495300"/>
              <a:gd name="connsiteX0" fmla="*/ 25400 w 9182101"/>
              <a:gd name="connsiteY0" fmla="*/ 0 h 495300"/>
              <a:gd name="connsiteX1" fmla="*/ 9169401 w 9182101"/>
              <a:gd name="connsiteY1" fmla="*/ 0 h 495300"/>
              <a:gd name="connsiteX2" fmla="*/ 9182101 w 9182101"/>
              <a:gd name="connsiteY2" fmla="*/ 347410 h 495300"/>
              <a:gd name="connsiteX3" fmla="*/ 4546601 w 9182101"/>
              <a:gd name="connsiteY3" fmla="*/ 495300 h 495300"/>
              <a:gd name="connsiteX4" fmla="*/ 0 w 9182101"/>
              <a:gd name="connsiteY4" fmla="*/ 347410 h 495300"/>
              <a:gd name="connsiteX5" fmla="*/ 25400 w 9182101"/>
              <a:gd name="connsiteY5" fmla="*/ 0 h 495300"/>
              <a:gd name="connsiteX0" fmla="*/ 16256 w 9182101"/>
              <a:gd name="connsiteY0" fmla="*/ 0 h 504444"/>
              <a:gd name="connsiteX1" fmla="*/ 9169401 w 9182101"/>
              <a:gd name="connsiteY1" fmla="*/ 9144 h 504444"/>
              <a:gd name="connsiteX2" fmla="*/ 9182101 w 9182101"/>
              <a:gd name="connsiteY2" fmla="*/ 356554 h 504444"/>
              <a:gd name="connsiteX3" fmla="*/ 4546601 w 9182101"/>
              <a:gd name="connsiteY3" fmla="*/ 504444 h 504444"/>
              <a:gd name="connsiteX4" fmla="*/ 0 w 9182101"/>
              <a:gd name="connsiteY4" fmla="*/ 356554 h 504444"/>
              <a:gd name="connsiteX5" fmla="*/ 16256 w 9182101"/>
              <a:gd name="connsiteY5" fmla="*/ 0 h 504444"/>
              <a:gd name="connsiteX0" fmla="*/ 0 w 9165845"/>
              <a:gd name="connsiteY0" fmla="*/ 0 h 504444"/>
              <a:gd name="connsiteX1" fmla="*/ 9153145 w 9165845"/>
              <a:gd name="connsiteY1" fmla="*/ 9144 h 504444"/>
              <a:gd name="connsiteX2" fmla="*/ 9165845 w 9165845"/>
              <a:gd name="connsiteY2" fmla="*/ 356554 h 504444"/>
              <a:gd name="connsiteX3" fmla="*/ 4530345 w 9165845"/>
              <a:gd name="connsiteY3" fmla="*/ 504444 h 504444"/>
              <a:gd name="connsiteX4" fmla="*/ 11176 w 9165845"/>
              <a:gd name="connsiteY4" fmla="*/ 374842 h 504444"/>
              <a:gd name="connsiteX5" fmla="*/ 0 w 9165845"/>
              <a:gd name="connsiteY5" fmla="*/ 0 h 504444"/>
              <a:gd name="connsiteX0" fmla="*/ 16256 w 9182101"/>
              <a:gd name="connsiteY0" fmla="*/ 0 h 504444"/>
              <a:gd name="connsiteX1" fmla="*/ 9169401 w 9182101"/>
              <a:gd name="connsiteY1" fmla="*/ 9144 h 504444"/>
              <a:gd name="connsiteX2" fmla="*/ 9182101 w 9182101"/>
              <a:gd name="connsiteY2" fmla="*/ 356554 h 504444"/>
              <a:gd name="connsiteX3" fmla="*/ 4546601 w 9182101"/>
              <a:gd name="connsiteY3" fmla="*/ 504444 h 504444"/>
              <a:gd name="connsiteX4" fmla="*/ 0 w 9182101"/>
              <a:gd name="connsiteY4" fmla="*/ 365698 h 504444"/>
              <a:gd name="connsiteX5" fmla="*/ 16256 w 9182101"/>
              <a:gd name="connsiteY5" fmla="*/ 0 h 504444"/>
              <a:gd name="connsiteX0" fmla="*/ 0 w 9165845"/>
              <a:gd name="connsiteY0" fmla="*/ 0 h 504444"/>
              <a:gd name="connsiteX1" fmla="*/ 9153145 w 9165845"/>
              <a:gd name="connsiteY1" fmla="*/ 9144 h 504444"/>
              <a:gd name="connsiteX2" fmla="*/ 9165845 w 9165845"/>
              <a:gd name="connsiteY2" fmla="*/ 356554 h 504444"/>
              <a:gd name="connsiteX3" fmla="*/ 4530345 w 9165845"/>
              <a:gd name="connsiteY3" fmla="*/ 504444 h 504444"/>
              <a:gd name="connsiteX4" fmla="*/ 2032 w 9165845"/>
              <a:gd name="connsiteY4" fmla="*/ 383986 h 504444"/>
              <a:gd name="connsiteX5" fmla="*/ 0 w 916584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2032 w 9158225"/>
              <a:gd name="connsiteY4" fmla="*/ 383986 h 504444"/>
              <a:gd name="connsiteX5" fmla="*/ 0 w 915822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2032 w 9158225"/>
              <a:gd name="connsiteY4" fmla="*/ 383986 h 504444"/>
              <a:gd name="connsiteX5" fmla="*/ 0 w 9158225"/>
              <a:gd name="connsiteY5" fmla="*/ 0 h 504444"/>
              <a:gd name="connsiteX0" fmla="*/ 0 w 9158225"/>
              <a:gd name="connsiteY0" fmla="*/ 0 h 504444"/>
              <a:gd name="connsiteX1" fmla="*/ 9153145 w 9158225"/>
              <a:gd name="connsiteY1" fmla="*/ 9144 h 504444"/>
              <a:gd name="connsiteX2" fmla="*/ 9158225 w 9158225"/>
              <a:gd name="connsiteY2" fmla="*/ 379414 h 504444"/>
              <a:gd name="connsiteX3" fmla="*/ 4530345 w 9158225"/>
              <a:gd name="connsiteY3" fmla="*/ 504444 h 504444"/>
              <a:gd name="connsiteX4" fmla="*/ 11557 w 9158225"/>
              <a:gd name="connsiteY4" fmla="*/ 369698 h 504444"/>
              <a:gd name="connsiteX5" fmla="*/ 0 w 9158225"/>
              <a:gd name="connsiteY5" fmla="*/ 0 h 504444"/>
              <a:gd name="connsiteX0" fmla="*/ 50363 w 9146675"/>
              <a:gd name="connsiteY0" fmla="*/ 381 h 495300"/>
              <a:gd name="connsiteX1" fmla="*/ 9141595 w 9146675"/>
              <a:gd name="connsiteY1" fmla="*/ 0 h 495300"/>
              <a:gd name="connsiteX2" fmla="*/ 9146675 w 9146675"/>
              <a:gd name="connsiteY2" fmla="*/ 370270 h 495300"/>
              <a:gd name="connsiteX3" fmla="*/ 4518795 w 9146675"/>
              <a:gd name="connsiteY3" fmla="*/ 495300 h 495300"/>
              <a:gd name="connsiteX4" fmla="*/ 7 w 9146675"/>
              <a:gd name="connsiteY4" fmla="*/ 360554 h 495300"/>
              <a:gd name="connsiteX5" fmla="*/ 50363 w 9146675"/>
              <a:gd name="connsiteY5" fmla="*/ 381 h 495300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4413 w 9151081"/>
              <a:gd name="connsiteY4" fmla="*/ 364936 h 499682"/>
              <a:gd name="connsiteX5" fmla="*/ 0 w 9151081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13938 w 9151081"/>
              <a:gd name="connsiteY4" fmla="*/ 372079 h 499682"/>
              <a:gd name="connsiteX5" fmla="*/ 0 w 9151081"/>
              <a:gd name="connsiteY5" fmla="*/ 0 h 499682"/>
              <a:gd name="connsiteX0" fmla="*/ 2807 w 9153888"/>
              <a:gd name="connsiteY0" fmla="*/ 0 h 499682"/>
              <a:gd name="connsiteX1" fmla="*/ 9148808 w 9153888"/>
              <a:gd name="connsiteY1" fmla="*/ 4382 h 499682"/>
              <a:gd name="connsiteX2" fmla="*/ 9153888 w 9153888"/>
              <a:gd name="connsiteY2" fmla="*/ 374652 h 499682"/>
              <a:gd name="connsiteX3" fmla="*/ 4526008 w 9153888"/>
              <a:gd name="connsiteY3" fmla="*/ 499682 h 499682"/>
              <a:gd name="connsiteX4" fmla="*/ 76 w 9153888"/>
              <a:gd name="connsiteY4" fmla="*/ 369697 h 499682"/>
              <a:gd name="connsiteX5" fmla="*/ 2807 w 9153888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6794 w 9151081"/>
              <a:gd name="connsiteY4" fmla="*/ 362554 h 499682"/>
              <a:gd name="connsiteX5" fmla="*/ 0 w 9151081"/>
              <a:gd name="connsiteY5" fmla="*/ 0 h 499682"/>
              <a:gd name="connsiteX0" fmla="*/ 0 w 9151081"/>
              <a:gd name="connsiteY0" fmla="*/ 0 h 499682"/>
              <a:gd name="connsiteX1" fmla="*/ 9146001 w 9151081"/>
              <a:gd name="connsiteY1" fmla="*/ 4382 h 499682"/>
              <a:gd name="connsiteX2" fmla="*/ 9151081 w 9151081"/>
              <a:gd name="connsiteY2" fmla="*/ 374652 h 499682"/>
              <a:gd name="connsiteX3" fmla="*/ 4523201 w 9151081"/>
              <a:gd name="connsiteY3" fmla="*/ 499682 h 499682"/>
              <a:gd name="connsiteX4" fmla="*/ 2030 w 9151081"/>
              <a:gd name="connsiteY4" fmla="*/ 360173 h 499682"/>
              <a:gd name="connsiteX5" fmla="*/ 0 w 9151081"/>
              <a:gd name="connsiteY5" fmla="*/ 0 h 49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081" h="499682" extrusionOk="0">
                <a:moveTo>
                  <a:pt x="0" y="0"/>
                </a:moveTo>
                <a:lnTo>
                  <a:pt x="9146001" y="4382"/>
                </a:lnTo>
                <a:cubicBezTo>
                  <a:pt x="9147694" y="127805"/>
                  <a:pt x="9149388" y="251229"/>
                  <a:pt x="9151081" y="374652"/>
                </a:cubicBezTo>
                <a:lnTo>
                  <a:pt x="4523201" y="499682"/>
                </a:lnTo>
                <a:lnTo>
                  <a:pt x="2030" y="360173"/>
                </a:lnTo>
                <a:cubicBezTo>
                  <a:pt x="1353" y="232178"/>
                  <a:pt x="677" y="127995"/>
                  <a:pt x="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Marianne"/>
              <a:cs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Agenda</a:t>
            </a:r>
            <a:endParaRPr/>
          </a:p>
        </p:txBody>
      </p:sp>
      <p:sp>
        <p:nvSpPr>
          <p:cNvPr id="61" name="Rectangle : coins arrondis 60"/>
          <p:cNvSpPr/>
          <p:nvPr/>
        </p:nvSpPr>
        <p:spPr bwMode="auto">
          <a:xfrm>
            <a:off x="10287" y="3537597"/>
            <a:ext cx="12171426" cy="468000"/>
          </a:xfrm>
          <a:prstGeom prst="roundRect">
            <a:avLst>
              <a:gd name="adj" fmla="val 0"/>
            </a:avLst>
          </a:prstGeom>
          <a:solidFill>
            <a:srgbClr val="E8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28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65" name="Rectangle : coins arrondis 64"/>
          <p:cNvSpPr/>
          <p:nvPr/>
        </p:nvSpPr>
        <p:spPr bwMode="auto">
          <a:xfrm>
            <a:off x="10286" y="4074400"/>
            <a:ext cx="12171426" cy="468000"/>
          </a:xfrm>
          <a:prstGeom prst="roundRect">
            <a:avLst>
              <a:gd name="adj" fmla="val 0"/>
            </a:avLst>
          </a:prstGeom>
          <a:solidFill>
            <a:srgbClr val="E8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28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67" name="Rectangle : coins arrondis 66"/>
          <p:cNvSpPr/>
          <p:nvPr/>
        </p:nvSpPr>
        <p:spPr bwMode="auto">
          <a:xfrm>
            <a:off x="10288" y="3537597"/>
            <a:ext cx="2341296" cy="468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40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68" name="Rectangle : coins arrondis 67"/>
          <p:cNvSpPr/>
          <p:nvPr/>
        </p:nvSpPr>
        <p:spPr bwMode="auto">
          <a:xfrm>
            <a:off x="10288" y="4074401"/>
            <a:ext cx="2341296" cy="468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40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grpSp>
        <p:nvGrpSpPr>
          <p:cNvPr id="74" name="SP Agenda Section"/>
          <p:cNvGrpSpPr/>
          <p:nvPr/>
        </p:nvGrpSpPr>
        <p:grpSpPr bwMode="auto">
          <a:xfrm>
            <a:off x="1991544" y="3586931"/>
            <a:ext cx="9433048" cy="369332"/>
            <a:chOff x="1797664" y="2085631"/>
            <a:chExt cx="8657274" cy="369332"/>
          </a:xfrm>
        </p:grpSpPr>
        <p:sp>
          <p:nvSpPr>
            <p:cNvPr id="75" name="Section Title"/>
            <p:cNvSpPr txBox="1"/>
            <p:nvPr userDrawn="1"/>
          </p:nvSpPr>
          <p:spPr bwMode="auto">
            <a:xfrm>
              <a:off x="2267220" y="2085631"/>
              <a:ext cx="746072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70007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134047" algn="l"/>
                </a:tabLst>
                <a:defRPr/>
              </a:pPr>
              <a:r>
                <a:rPr lang="fr-FR" sz="1400" b="1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Introduction : Mentor, où en est-on ?</a:t>
              </a:r>
              <a:endParaRPr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  <p:sp>
          <p:nvSpPr>
            <p:cNvPr id="76" name="Section Number"/>
            <p:cNvSpPr txBox="1"/>
            <p:nvPr userDrawn="1"/>
          </p:nvSpPr>
          <p:spPr bwMode="auto"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1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  <p:sp>
          <p:nvSpPr>
            <p:cNvPr id="77" name="Slide Number"/>
            <p:cNvSpPr txBox="1"/>
            <p:nvPr userDrawn="1"/>
          </p:nvSpPr>
          <p:spPr bwMode="auto"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4</a:t>
              </a:r>
              <a:endParaRPr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</p:grpSp>
      <p:grpSp>
        <p:nvGrpSpPr>
          <p:cNvPr id="78" name="SP Agenda Section"/>
          <p:cNvGrpSpPr/>
          <p:nvPr/>
        </p:nvGrpSpPr>
        <p:grpSpPr bwMode="auto">
          <a:xfrm>
            <a:off x="1991544" y="4128949"/>
            <a:ext cx="9433048" cy="369332"/>
            <a:chOff x="1797664" y="2085631"/>
            <a:chExt cx="8657274" cy="369332"/>
          </a:xfrm>
        </p:grpSpPr>
        <p:sp>
          <p:nvSpPr>
            <p:cNvPr id="79" name="Section Title"/>
            <p:cNvSpPr txBox="1"/>
            <p:nvPr userDrawn="1"/>
          </p:nvSpPr>
          <p:spPr bwMode="auto">
            <a:xfrm>
              <a:off x="2267220" y="2085631"/>
              <a:ext cx="746072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70007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134047" algn="l"/>
                </a:tabLst>
                <a:defRPr/>
              </a:pPr>
              <a:r>
                <a:rPr lang="fr-FR" sz="1400" b="1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Petite mise en bouche autour de l’évaluation</a:t>
              </a:r>
              <a:endParaRPr dirty="0"/>
            </a:p>
          </p:txBody>
        </p:sp>
        <p:sp>
          <p:nvSpPr>
            <p:cNvPr id="80" name="Section Number"/>
            <p:cNvSpPr txBox="1"/>
            <p:nvPr userDrawn="1"/>
          </p:nvSpPr>
          <p:spPr bwMode="auto"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2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  <p:sp>
          <p:nvSpPr>
            <p:cNvPr id="81" name="Slide Number"/>
            <p:cNvSpPr txBox="1"/>
            <p:nvPr userDrawn="1"/>
          </p:nvSpPr>
          <p:spPr bwMode="auto"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9</a:t>
              </a:r>
              <a:endParaRPr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</p:grpSp>
      <p:sp>
        <p:nvSpPr>
          <p:cNvPr id="2" name="Rectangle : coins arrondis 1"/>
          <p:cNvSpPr/>
          <p:nvPr/>
        </p:nvSpPr>
        <p:spPr bwMode="auto">
          <a:xfrm>
            <a:off x="10286" y="4617183"/>
            <a:ext cx="12171426" cy="468000"/>
          </a:xfrm>
          <a:prstGeom prst="roundRect">
            <a:avLst>
              <a:gd name="adj" fmla="val 0"/>
            </a:avLst>
          </a:prstGeom>
          <a:solidFill>
            <a:srgbClr val="E8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28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4" name="Rectangle : coins arrondis 3"/>
          <p:cNvSpPr/>
          <p:nvPr/>
        </p:nvSpPr>
        <p:spPr bwMode="auto">
          <a:xfrm>
            <a:off x="10288" y="4617184"/>
            <a:ext cx="2341296" cy="468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40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grpSp>
        <p:nvGrpSpPr>
          <p:cNvPr id="5" name="SP Agenda Section"/>
          <p:cNvGrpSpPr/>
          <p:nvPr/>
        </p:nvGrpSpPr>
        <p:grpSpPr bwMode="auto">
          <a:xfrm>
            <a:off x="1991544" y="4671732"/>
            <a:ext cx="9433048" cy="369332"/>
            <a:chOff x="1797664" y="2085631"/>
            <a:chExt cx="8657274" cy="369332"/>
          </a:xfrm>
        </p:grpSpPr>
        <p:sp>
          <p:nvSpPr>
            <p:cNvPr id="6" name="Section Title"/>
            <p:cNvSpPr txBox="1"/>
            <p:nvPr userDrawn="1"/>
          </p:nvSpPr>
          <p:spPr bwMode="auto">
            <a:xfrm>
              <a:off x="2267220" y="2085631"/>
              <a:ext cx="746072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70007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134047" algn="l"/>
                </a:tabLst>
                <a:defRPr/>
              </a:pPr>
              <a:r>
                <a:rPr lang="fr-FR" sz="1400" b="1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Cartographie des activités : Un outil d’aide à la décision pédagogique</a:t>
              </a:r>
              <a:endParaRPr lang="fr-FR" sz="1400" dirty="0"/>
            </a:p>
          </p:txBody>
        </p:sp>
        <p:sp>
          <p:nvSpPr>
            <p:cNvPr id="7" name="Section Number"/>
            <p:cNvSpPr txBox="1"/>
            <p:nvPr userDrawn="1"/>
          </p:nvSpPr>
          <p:spPr bwMode="auto"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3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  <p:sp>
          <p:nvSpPr>
            <p:cNvPr id="8" name="Slide Number"/>
            <p:cNvSpPr txBox="1"/>
            <p:nvPr userDrawn="1"/>
          </p:nvSpPr>
          <p:spPr bwMode="auto"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dirty="0">
                  <a:solidFill>
                    <a:srgbClr val="002060"/>
                  </a:solidFill>
                  <a:latin typeface="Marianne"/>
                  <a:cs typeface="Arial"/>
                </a:rPr>
                <a:t>12</a:t>
              </a:r>
              <a:endParaRPr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</p:grpSp>
      <p:sp>
        <p:nvSpPr>
          <p:cNvPr id="9" name="Rectangle : coins arrondis 8"/>
          <p:cNvSpPr/>
          <p:nvPr/>
        </p:nvSpPr>
        <p:spPr bwMode="auto">
          <a:xfrm>
            <a:off x="0" y="5194807"/>
            <a:ext cx="12171426" cy="468000"/>
          </a:xfrm>
          <a:prstGeom prst="roundRect">
            <a:avLst>
              <a:gd name="adj" fmla="val 0"/>
            </a:avLst>
          </a:prstGeom>
          <a:solidFill>
            <a:srgbClr val="E8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28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10" name="Rectangle : coins arrondis 9"/>
          <p:cNvSpPr/>
          <p:nvPr/>
        </p:nvSpPr>
        <p:spPr bwMode="auto">
          <a:xfrm>
            <a:off x="2" y="5194808"/>
            <a:ext cx="2341296" cy="468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4000" b="1" i="0" u="none" strike="noStrike" cap="none" spc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grpSp>
        <p:nvGrpSpPr>
          <p:cNvPr id="11" name="SP Agenda Section"/>
          <p:cNvGrpSpPr/>
          <p:nvPr/>
        </p:nvGrpSpPr>
        <p:grpSpPr bwMode="auto">
          <a:xfrm>
            <a:off x="1981258" y="5249356"/>
            <a:ext cx="9433048" cy="369332"/>
            <a:chOff x="1797664" y="2085631"/>
            <a:chExt cx="8657274" cy="369332"/>
          </a:xfrm>
        </p:grpSpPr>
        <p:sp>
          <p:nvSpPr>
            <p:cNvPr id="12" name="Section Title"/>
            <p:cNvSpPr txBox="1"/>
            <p:nvPr userDrawn="1"/>
          </p:nvSpPr>
          <p:spPr bwMode="auto">
            <a:xfrm>
              <a:off x="2267220" y="2085631"/>
              <a:ext cx="746072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70007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134047" algn="l"/>
                </a:tabLst>
                <a:defRPr/>
              </a:pPr>
              <a:r>
                <a:rPr lang="fr-FR" sz="1400" b="1" dirty="0">
                  <a:solidFill>
                    <a:srgbClr val="002060"/>
                  </a:solidFill>
                  <a:latin typeface="Marianne"/>
                  <a:cs typeface="Arial"/>
                </a:rPr>
                <a:t>Illustration avec des cas d’usage, du plus évident au plus complexe</a:t>
              </a:r>
              <a:endParaRPr lang="fr-FR" sz="14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endParaRPr>
            </a:p>
          </p:txBody>
        </p:sp>
        <p:sp>
          <p:nvSpPr>
            <p:cNvPr id="13" name="Section Number"/>
            <p:cNvSpPr txBox="1"/>
            <p:nvPr userDrawn="1"/>
          </p:nvSpPr>
          <p:spPr bwMode="auto"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4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  <p:sp>
          <p:nvSpPr>
            <p:cNvPr id="14" name="Slide Number"/>
            <p:cNvSpPr txBox="1"/>
            <p:nvPr userDrawn="1"/>
          </p:nvSpPr>
          <p:spPr bwMode="auto"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marL="0" marR="0" lvl="0" indent="0" algn="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400" b="1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24</a:t>
              </a:r>
              <a:endParaRPr sz="18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endParaRPr>
            </a:p>
          </p:txBody>
        </p:sp>
      </p:grpSp>
      <p:pic>
        <p:nvPicPr>
          <p:cNvPr id="30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92663" y="991349"/>
            <a:ext cx="2806671" cy="18711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29F4-541D-8F4C-DBF7-1CB05BFDF70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0" y="-27384"/>
            <a:ext cx="12192000" cy="731519"/>
          </a:xfrm>
        </p:spPr>
        <p:txBody>
          <a:bodyPr/>
          <a:lstStyle/>
          <a:p>
            <a:r>
              <a:rPr lang="fr-FR" sz="2000" dirty="0">
                <a:latin typeface="+mn-lt"/>
              </a:rPr>
              <a:t>Parcours (Leçon) : Une activité pour construire une séquence d’apprentissage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DB3F2-2D0E-9316-6ED0-E500BC283D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37D22-092C-630D-D9B3-B12DBC1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B87234-985A-D68A-9AF9-05C39CEF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026" b="8608"/>
          <a:stretch/>
        </p:blipFill>
        <p:spPr bwMode="auto">
          <a:xfrm>
            <a:off x="46283" y="1005094"/>
            <a:ext cx="2243723" cy="4847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1A985-5E92-775B-51BB-C6D2FA6772B7}"/>
              </a:ext>
            </a:extLst>
          </p:cNvPr>
          <p:cNvSpPr/>
          <p:nvPr/>
        </p:nvSpPr>
        <p:spPr bwMode="auto">
          <a:xfrm>
            <a:off x="46283" y="4966335"/>
            <a:ext cx="2243722" cy="2628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3AE5CA-4076-1A31-AE2E-9B3194635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8144" y="1005094"/>
            <a:ext cx="9115563" cy="50161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1AFCAC3-CBD0-66A4-2669-BA954ABA493A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0005" y="4797152"/>
            <a:ext cx="781659" cy="31073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7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>
          <a:xfrm>
            <a:off x="0" y="136080"/>
            <a:ext cx="12192000" cy="504056"/>
          </a:xfrm>
        </p:spPr>
        <p:txBody>
          <a:bodyPr/>
          <a:lstStyle/>
          <a:p>
            <a:pPr>
              <a:defRPr/>
            </a:pPr>
            <a:r>
              <a:rPr lang="fr-FR" sz="2400" dirty="0">
                <a:latin typeface="+mn-lt"/>
              </a:rPr>
              <a:t>Parcours (Leçon) : Interface du concepteur</a:t>
            </a:r>
            <a:endParaRPr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3432" y="1275232"/>
            <a:ext cx="8742820" cy="434356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Connecteur droit avec flèche 18"/>
          <p:cNvCxnSpPr>
            <a:cxnSpLocks/>
          </p:cNvCxnSpPr>
          <p:nvPr/>
        </p:nvCxnSpPr>
        <p:spPr bwMode="auto">
          <a:xfrm flipH="1">
            <a:off x="9336360" y="4457108"/>
            <a:ext cx="853930" cy="772092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/>
          <p:nvPr/>
        </p:nvSpPr>
        <p:spPr bwMode="auto">
          <a:xfrm>
            <a:off x="10056440" y="1340768"/>
            <a:ext cx="1872208" cy="142415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i="0" u="none" strike="noStrike" cap="none" spc="0" dirty="0">
                <a:ln>
                  <a:noFill/>
                </a:ln>
                <a:solidFill>
                  <a:schemeClr val="accent2"/>
                </a:solidFill>
                <a:latin typeface="Marianne"/>
                <a:cs typeface="Arial"/>
              </a:rPr>
              <a:t>Le concepteur dispose d’une interface permettant de construire le parcours</a:t>
            </a:r>
            <a:endParaRPr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29B0CD80-9448-3118-EF2E-DBE157C2EAD1}"/>
              </a:ext>
            </a:extLst>
          </p:cNvPr>
          <p:cNvSpPr txBox="1"/>
          <p:nvPr/>
        </p:nvSpPr>
        <p:spPr bwMode="auto">
          <a:xfrm>
            <a:off x="10218347" y="4293096"/>
            <a:ext cx="1872208" cy="1424152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i="0" u="none" strike="noStrike" cap="none" spc="0" dirty="0">
                <a:ln>
                  <a:noFill/>
                </a:ln>
                <a:solidFill>
                  <a:schemeClr val="accent2"/>
                </a:solidFill>
                <a:latin typeface="Marianne"/>
                <a:cs typeface="Arial"/>
              </a:rPr>
              <a:t>La séquence peut être constituée d’embranchements où l’apprenant fait des choix</a:t>
            </a:r>
            <a:endParaRPr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0723A59-806A-41A1-83FD-A2D5488BA049}"/>
              </a:ext>
            </a:extLst>
          </p:cNvPr>
          <p:cNvCxnSpPr>
            <a:cxnSpLocks/>
          </p:cNvCxnSpPr>
          <p:nvPr/>
        </p:nvCxnSpPr>
        <p:spPr bwMode="auto">
          <a:xfrm flipH="1">
            <a:off x="9464381" y="1560232"/>
            <a:ext cx="592059" cy="35660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129F4-541D-8F4C-DBF7-1CB05BFDF70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0" y="-27384"/>
            <a:ext cx="12192000" cy="731519"/>
          </a:xfrm>
        </p:spPr>
        <p:txBody>
          <a:bodyPr/>
          <a:lstStyle/>
          <a:p>
            <a:r>
              <a:rPr lang="fr-FR" sz="2000" dirty="0">
                <a:latin typeface="+mn-lt"/>
              </a:rPr>
              <a:t>H5P : Un ensemble d’outils interactifs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FDB3F2-2D0E-9316-6ED0-E500BC283D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137D22-092C-630D-D9B3-B12DBC1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B87234-985A-D68A-9AF9-05C39CEF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026" b="8608"/>
          <a:stretch/>
        </p:blipFill>
        <p:spPr bwMode="auto">
          <a:xfrm>
            <a:off x="46283" y="1005094"/>
            <a:ext cx="2243723" cy="4847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1A985-5E92-775B-51BB-C6D2FA6772B7}"/>
              </a:ext>
            </a:extLst>
          </p:cNvPr>
          <p:cNvSpPr/>
          <p:nvPr/>
        </p:nvSpPr>
        <p:spPr bwMode="auto">
          <a:xfrm>
            <a:off x="37694" y="4149080"/>
            <a:ext cx="2243722" cy="2628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1AFCAC3-CBD0-66A4-2669-BA954ABA493A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0005" y="3993712"/>
            <a:ext cx="781659" cy="31073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96B3DCA5-BB29-BD4D-5D66-6A7EFE37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71664" y="1052736"/>
            <a:ext cx="8809575" cy="48478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17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>
          <a:xfrm>
            <a:off x="0" y="-51360"/>
            <a:ext cx="12192000" cy="731519"/>
          </a:xfrm>
        </p:spPr>
        <p:txBody>
          <a:bodyPr/>
          <a:lstStyle/>
          <a:p>
            <a:pPr>
              <a:defRPr/>
            </a:pPr>
            <a:r>
              <a:rPr lang="fr-FR" sz="2400" dirty="0">
                <a:latin typeface="+mn-lt"/>
              </a:rPr>
              <a:t>H5P : Du simple QCM à la vidéo interactive</a:t>
            </a:r>
            <a:endParaRPr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59496" y="908720"/>
            <a:ext cx="9649072" cy="589168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6"/>
          </p:nvPr>
        </p:nvSpPr>
        <p:spPr bwMode="auto">
          <a:xfrm>
            <a:off x="3359697" y="2457418"/>
            <a:ext cx="6552728" cy="1079613"/>
          </a:xfrm>
        </p:spPr>
        <p:txBody>
          <a:bodyPr/>
          <a:lstStyle/>
          <a:p>
            <a:pPr marL="0" marR="0" lvl="0" indent="0" defTabSz="7000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34047" algn="l"/>
              </a:tabLst>
              <a:defRPr/>
            </a:pPr>
            <a:r>
              <a:rPr lang="fr-FR" sz="2400" b="1" dirty="0">
                <a:solidFill>
                  <a:srgbClr val="002060"/>
                </a:solidFill>
                <a:latin typeface="Marianne"/>
                <a:cs typeface="Arial"/>
              </a:rPr>
              <a:t>Quelques cas d’usage concrets du plus évident au plus complexe</a:t>
            </a:r>
            <a:endParaRPr lang="fr-FR" sz="2400" b="1" i="0" u="none" strike="noStrike" cap="none" spc="0" dirty="0">
              <a:ln>
                <a:noFill/>
              </a:ln>
              <a:solidFill>
                <a:srgbClr val="002060"/>
              </a:solidFill>
              <a:latin typeface="Marianne"/>
              <a:cs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>
          <a:xfrm>
            <a:off x="0" y="-51360"/>
            <a:ext cx="12192000" cy="731519"/>
          </a:xfrm>
        </p:spPr>
        <p:txBody>
          <a:bodyPr/>
          <a:lstStyle/>
          <a:p>
            <a:pPr>
              <a:defRPr/>
            </a:pPr>
            <a:r>
              <a:rPr lang="fr-FR" sz="2400" dirty="0">
                <a:latin typeface="+mn-lt"/>
              </a:rPr>
              <a:t>Cas d’usage intégrés à un scénario de formation</a:t>
            </a:r>
            <a:endParaRPr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C7B19C-3FE5-0823-8562-DFB76F0E9D81}"/>
              </a:ext>
            </a:extLst>
          </p:cNvPr>
          <p:cNvSpPr txBox="1"/>
          <p:nvPr/>
        </p:nvSpPr>
        <p:spPr bwMode="auto">
          <a:xfrm>
            <a:off x="529208" y="749928"/>
            <a:ext cx="6471801" cy="48835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400" i="0" u="none" strike="noStrike" cap="none" spc="0" dirty="0">
                <a:ln>
                  <a:noFill/>
                </a:ln>
                <a:latin typeface="Marianne"/>
                <a:cs typeface="Arial"/>
              </a:rPr>
              <a:t>Cas d’une </a:t>
            </a:r>
            <a:r>
              <a:rPr lang="fr-FR" sz="14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rPr>
              <a:t>formation multimodale ou hybride</a:t>
            </a:r>
            <a:r>
              <a:rPr lang="fr-FR" sz="1400" i="0" u="none" strike="noStrike" cap="none" spc="0" dirty="0">
                <a:ln>
                  <a:noFill/>
                </a:ln>
                <a:latin typeface="Marianne"/>
                <a:cs typeface="Arial"/>
              </a:rPr>
              <a:t> proposant un scénario pédagogique</a:t>
            </a:r>
            <a:endParaRPr dirty="0"/>
          </a:p>
        </p:txBody>
      </p:sp>
      <p:pic>
        <p:nvPicPr>
          <p:cNvPr id="7" name="Graphique 6" descr="Avance rapide avec un remplissage uni">
            <a:extLst>
              <a:ext uri="{FF2B5EF4-FFF2-40B4-BE49-F238E27FC236}">
                <a16:creationId xmlns:a16="http://schemas.microsoft.com/office/drawing/2014/main" id="{216907D7-DAEC-A5C9-FD4D-8EF86669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17" y="704892"/>
            <a:ext cx="529208" cy="529208"/>
          </a:xfrm>
          <a:prstGeom prst="rect">
            <a:avLst/>
          </a:prstGeom>
        </p:spPr>
      </p:pic>
      <p:pic>
        <p:nvPicPr>
          <p:cNvPr id="10" name="Graphique 9" descr="Profil femelle avec un remplissage uni">
            <a:extLst>
              <a:ext uri="{FF2B5EF4-FFF2-40B4-BE49-F238E27FC236}">
                <a16:creationId xmlns:a16="http://schemas.microsoft.com/office/drawing/2014/main" id="{79B515D7-282D-CBB6-0CA7-E7442656E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291" y="1317147"/>
            <a:ext cx="488356" cy="488356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1FA002AF-BB3B-840C-6697-FD3DBB6A356A}"/>
              </a:ext>
            </a:extLst>
          </p:cNvPr>
          <p:cNvSpPr txBox="1"/>
          <p:nvPr/>
        </p:nvSpPr>
        <p:spPr bwMode="auto">
          <a:xfrm>
            <a:off x="908410" y="1308053"/>
            <a:ext cx="2245336" cy="48835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050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rPr>
              <a:t>ANIMÉE ET ACCOMPAGNÉE PAR UNE FORMATRICE OU UN FORMATEUR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29" name="Graphique 28" descr="Enfants contour">
            <a:extLst>
              <a:ext uri="{FF2B5EF4-FFF2-40B4-BE49-F238E27FC236}">
                <a16:creationId xmlns:a16="http://schemas.microsoft.com/office/drawing/2014/main" id="{A4A15EE8-9755-4C4F-7704-C8F85FFA8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793" y="1697807"/>
            <a:ext cx="681664" cy="681664"/>
          </a:xfrm>
          <a:prstGeom prst="rect">
            <a:avLst/>
          </a:prstGeom>
        </p:spPr>
      </p:pic>
      <p:sp>
        <p:nvSpPr>
          <p:cNvPr id="30" name="Sous-titre 2">
            <a:extLst>
              <a:ext uri="{FF2B5EF4-FFF2-40B4-BE49-F238E27FC236}">
                <a16:creationId xmlns:a16="http://schemas.microsoft.com/office/drawing/2014/main" id="{E93849E6-7ABB-36C3-FA82-7A78C05C4CCE}"/>
              </a:ext>
            </a:extLst>
          </p:cNvPr>
          <p:cNvSpPr txBox="1"/>
          <p:nvPr/>
        </p:nvSpPr>
        <p:spPr bwMode="auto">
          <a:xfrm>
            <a:off x="906599" y="1842882"/>
            <a:ext cx="1243500" cy="48835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050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rPr>
              <a:t>POUR GROUPE D’APPRENANTS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F1E788-050F-F49D-A04F-AA3C4AE1BF93}"/>
              </a:ext>
            </a:extLst>
          </p:cNvPr>
          <p:cNvSpPr/>
          <p:nvPr/>
        </p:nvSpPr>
        <p:spPr>
          <a:xfrm>
            <a:off x="60758" y="4771527"/>
            <a:ext cx="1769823" cy="2041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Graphique 37" descr="Programmeur contour">
            <a:extLst>
              <a:ext uri="{FF2B5EF4-FFF2-40B4-BE49-F238E27FC236}">
                <a16:creationId xmlns:a16="http://schemas.microsoft.com/office/drawing/2014/main" id="{A9E36EC5-F2CD-184A-E98B-0411A8937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100" y="4909214"/>
            <a:ext cx="489282" cy="489282"/>
          </a:xfrm>
          <a:prstGeom prst="rect">
            <a:avLst/>
          </a:prstGeom>
        </p:spPr>
      </p:pic>
      <p:sp>
        <p:nvSpPr>
          <p:cNvPr id="39" name="Sous-titre 2">
            <a:extLst>
              <a:ext uri="{FF2B5EF4-FFF2-40B4-BE49-F238E27FC236}">
                <a16:creationId xmlns:a16="http://schemas.microsoft.com/office/drawing/2014/main" id="{C4721F35-C7F1-C723-3617-C06C02322188}"/>
              </a:ext>
            </a:extLst>
          </p:cNvPr>
          <p:cNvSpPr txBox="1"/>
          <p:nvPr/>
        </p:nvSpPr>
        <p:spPr bwMode="auto">
          <a:xfrm>
            <a:off x="676036" y="5592575"/>
            <a:ext cx="1243500" cy="48835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050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rPr>
              <a:t>TEMPS SYNCHRONE COLLECTIF</a:t>
            </a:r>
            <a:endParaRPr lang="fr-FR" sz="1600" dirty="0">
              <a:solidFill>
                <a:srgbClr val="002060"/>
              </a:solidFill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9CE9532-7235-1DF4-FCD1-CFC07B123EF1}"/>
              </a:ext>
            </a:extLst>
          </p:cNvPr>
          <p:cNvGrpSpPr/>
          <p:nvPr/>
        </p:nvGrpSpPr>
        <p:grpSpPr>
          <a:xfrm>
            <a:off x="70161" y="5561951"/>
            <a:ext cx="708883" cy="531608"/>
            <a:chOff x="4372940" y="3100285"/>
            <a:chExt cx="708883" cy="531608"/>
          </a:xfrm>
        </p:grpSpPr>
        <p:pic>
          <p:nvPicPr>
            <p:cNvPr id="34" name="Graphique 33" descr="Centre d’appels contour">
              <a:extLst>
                <a:ext uri="{FF2B5EF4-FFF2-40B4-BE49-F238E27FC236}">
                  <a16:creationId xmlns:a16="http://schemas.microsoft.com/office/drawing/2014/main" id="{AE0A6428-3FCB-5B0F-7272-570E69AAC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50215" y="3100285"/>
              <a:ext cx="379208" cy="379208"/>
            </a:xfrm>
            <a:prstGeom prst="rect">
              <a:avLst/>
            </a:prstGeom>
          </p:spPr>
        </p:pic>
        <p:pic>
          <p:nvPicPr>
            <p:cNvPr id="40" name="Graphique 39" descr="Centre d’appels contour">
              <a:extLst>
                <a:ext uri="{FF2B5EF4-FFF2-40B4-BE49-F238E27FC236}">
                  <a16:creationId xmlns:a16="http://schemas.microsoft.com/office/drawing/2014/main" id="{FC283B5D-8C10-F381-85B4-D93E4D212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 bwMode="auto">
            <a:xfrm>
              <a:off x="4702615" y="3252685"/>
              <a:ext cx="379208" cy="379208"/>
            </a:xfrm>
            <a:prstGeom prst="rect">
              <a:avLst/>
            </a:prstGeom>
          </p:spPr>
        </p:pic>
        <p:pic>
          <p:nvPicPr>
            <p:cNvPr id="41" name="Graphique 40" descr="Centre d’appels contour">
              <a:extLst>
                <a:ext uri="{FF2B5EF4-FFF2-40B4-BE49-F238E27FC236}">
                  <a16:creationId xmlns:a16="http://schemas.microsoft.com/office/drawing/2014/main" id="{945B37CA-CB00-2534-9985-92E90E6EE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 bwMode="auto">
            <a:xfrm>
              <a:off x="4372940" y="3248655"/>
              <a:ext cx="379208" cy="379208"/>
            </a:xfrm>
            <a:prstGeom prst="rect">
              <a:avLst/>
            </a:prstGeom>
          </p:spPr>
        </p:pic>
      </p:grpSp>
      <p:sp>
        <p:nvSpPr>
          <p:cNvPr id="43" name="Sous-titre 2">
            <a:extLst>
              <a:ext uri="{FF2B5EF4-FFF2-40B4-BE49-F238E27FC236}">
                <a16:creationId xmlns:a16="http://schemas.microsoft.com/office/drawing/2014/main" id="{0322DA15-4068-30A1-54D7-4073F6CC5205}"/>
              </a:ext>
            </a:extLst>
          </p:cNvPr>
          <p:cNvSpPr txBox="1"/>
          <p:nvPr/>
        </p:nvSpPr>
        <p:spPr bwMode="auto">
          <a:xfrm>
            <a:off x="647669" y="4928401"/>
            <a:ext cx="1243500" cy="48835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050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rPr>
              <a:t>TEMPS ASYNCHRONE INDIVIDUEL</a:t>
            </a:r>
            <a:endParaRPr lang="fr-FR" sz="1600" dirty="0">
              <a:solidFill>
                <a:srgbClr val="002060"/>
              </a:solidFill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562FEB7-4467-F5D2-9DBF-59BF40B9BCE5}"/>
              </a:ext>
            </a:extLst>
          </p:cNvPr>
          <p:cNvGrpSpPr/>
          <p:nvPr/>
        </p:nvGrpSpPr>
        <p:grpSpPr>
          <a:xfrm>
            <a:off x="33156" y="6211482"/>
            <a:ext cx="733359" cy="441005"/>
            <a:chOff x="100770" y="4941656"/>
            <a:chExt cx="733359" cy="441005"/>
          </a:xfrm>
          <a:solidFill>
            <a:srgbClr val="001F60"/>
          </a:solidFill>
        </p:grpSpPr>
        <p:pic>
          <p:nvPicPr>
            <p:cNvPr id="36" name="Graphique 35" descr="Programmatrice contour">
              <a:extLst>
                <a:ext uri="{FF2B5EF4-FFF2-40B4-BE49-F238E27FC236}">
                  <a16:creationId xmlns:a16="http://schemas.microsoft.com/office/drawing/2014/main" id="{583B59E6-212B-86B8-AE2A-C0134C91B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770" y="4952099"/>
              <a:ext cx="430562" cy="430562"/>
            </a:xfrm>
            <a:prstGeom prst="rect">
              <a:avLst/>
            </a:prstGeom>
          </p:spPr>
        </p:pic>
        <p:pic>
          <p:nvPicPr>
            <p:cNvPr id="44" name="Graphique 43" descr="Programmeur contour">
              <a:extLst>
                <a:ext uri="{FF2B5EF4-FFF2-40B4-BE49-F238E27FC236}">
                  <a16:creationId xmlns:a16="http://schemas.microsoft.com/office/drawing/2014/main" id="{906C9DC5-3B7F-CB2C-BDCA-B1057784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 bwMode="auto">
            <a:xfrm>
              <a:off x="393124" y="4941656"/>
              <a:ext cx="441005" cy="441005"/>
            </a:xfrm>
            <a:prstGeom prst="rect">
              <a:avLst/>
            </a:prstGeom>
          </p:spPr>
        </p:pic>
      </p:grpSp>
      <p:sp>
        <p:nvSpPr>
          <p:cNvPr id="46" name="Sous-titre 2">
            <a:extLst>
              <a:ext uri="{FF2B5EF4-FFF2-40B4-BE49-F238E27FC236}">
                <a16:creationId xmlns:a16="http://schemas.microsoft.com/office/drawing/2014/main" id="{08030365-B4CC-D583-44C0-4C974B4B56C3}"/>
              </a:ext>
            </a:extLst>
          </p:cNvPr>
          <p:cNvSpPr txBox="1"/>
          <p:nvPr/>
        </p:nvSpPr>
        <p:spPr bwMode="auto">
          <a:xfrm>
            <a:off x="676036" y="6221925"/>
            <a:ext cx="1243500" cy="48835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050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cs typeface="Arial"/>
              </a:rPr>
              <a:t>TEMPS ASYNCHRONE COLLECTIF</a:t>
            </a:r>
            <a:endParaRPr lang="fr-FR" sz="1600" dirty="0">
              <a:solidFill>
                <a:srgbClr val="002060"/>
              </a:solidFill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0D3DEE76-1D0F-FFD0-934E-74B6C4BF8FBB}"/>
              </a:ext>
            </a:extLst>
          </p:cNvPr>
          <p:cNvGrpSpPr/>
          <p:nvPr/>
        </p:nvGrpSpPr>
        <p:grpSpPr>
          <a:xfrm>
            <a:off x="4061793" y="1272044"/>
            <a:ext cx="6642719" cy="5818050"/>
            <a:chOff x="4061793" y="1272044"/>
            <a:chExt cx="6642719" cy="5818050"/>
          </a:xfrm>
        </p:grpSpPr>
        <p:sp>
          <p:nvSpPr>
            <p:cNvPr id="17" name="Forme libre : forme 16"/>
            <p:cNvSpPr/>
            <p:nvPr/>
          </p:nvSpPr>
          <p:spPr bwMode="auto">
            <a:xfrm rot="817867">
              <a:off x="5852739" y="1272044"/>
              <a:ext cx="3846144" cy="3846144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2798342" y="210732"/>
                  </a:moveTo>
                  <a:arcTo wR="1923072" hR="1923072" stAng="17824443" swAng="1224794"/>
                </a:path>
              </a:pathLst>
            </a:custGeom>
            <a:no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orme libre : forme 17"/>
            <p:cNvSpPr/>
            <p:nvPr/>
          </p:nvSpPr>
          <p:spPr bwMode="auto">
            <a:xfrm>
              <a:off x="8617610" y="4414586"/>
              <a:ext cx="1480316" cy="754711"/>
            </a:xfrm>
            <a:custGeom>
              <a:avLst/>
              <a:gdLst>
                <a:gd name="connsiteX0" fmla="*/ 0 w 1480316"/>
                <a:gd name="connsiteY0" fmla="*/ 160371 h 962205"/>
                <a:gd name="connsiteX1" fmla="*/ 160371 w 1480316"/>
                <a:gd name="connsiteY1" fmla="*/ 0 h 962205"/>
                <a:gd name="connsiteX2" fmla="*/ 1319945 w 1480316"/>
                <a:gd name="connsiteY2" fmla="*/ 0 h 962205"/>
                <a:gd name="connsiteX3" fmla="*/ 1480316 w 1480316"/>
                <a:gd name="connsiteY3" fmla="*/ 160371 h 962205"/>
                <a:gd name="connsiteX4" fmla="*/ 1480316 w 1480316"/>
                <a:gd name="connsiteY4" fmla="*/ 801834 h 962205"/>
                <a:gd name="connsiteX5" fmla="*/ 1319945 w 1480316"/>
                <a:gd name="connsiteY5" fmla="*/ 962205 h 962205"/>
                <a:gd name="connsiteX6" fmla="*/ 160371 w 1480316"/>
                <a:gd name="connsiteY6" fmla="*/ 962205 h 962205"/>
                <a:gd name="connsiteX7" fmla="*/ 0 w 1480316"/>
                <a:gd name="connsiteY7" fmla="*/ 801834 h 962205"/>
                <a:gd name="connsiteX8" fmla="*/ 0 w 1480316"/>
                <a:gd name="connsiteY8" fmla="*/ 160371 h 9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316" h="962205" extrusionOk="0">
                  <a:moveTo>
                    <a:pt x="0" y="160371"/>
                  </a:moveTo>
                  <a:cubicBezTo>
                    <a:pt x="0" y="71801"/>
                    <a:pt x="71801" y="0"/>
                    <a:pt x="160371" y="0"/>
                  </a:cubicBezTo>
                  <a:lnTo>
                    <a:pt x="1319945" y="0"/>
                  </a:lnTo>
                  <a:cubicBezTo>
                    <a:pt x="1408515" y="0"/>
                    <a:pt x="1480316" y="71801"/>
                    <a:pt x="1480316" y="160371"/>
                  </a:cubicBezTo>
                  <a:lnTo>
                    <a:pt x="1480316" y="801834"/>
                  </a:lnTo>
                  <a:cubicBezTo>
                    <a:pt x="1480316" y="890404"/>
                    <a:pt x="1408515" y="962205"/>
                    <a:pt x="1319945" y="962205"/>
                  </a:cubicBezTo>
                  <a:lnTo>
                    <a:pt x="160371" y="962205"/>
                  </a:lnTo>
                  <a:cubicBezTo>
                    <a:pt x="71801" y="962205"/>
                    <a:pt x="0" y="890404"/>
                    <a:pt x="0" y="801834"/>
                  </a:cubicBezTo>
                  <a:lnTo>
                    <a:pt x="0" y="1603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21" tIns="104121" rIns="104121" bIns="10412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500" b="1" i="0" u="none" dirty="0">
                  <a:solidFill>
                    <a:schemeClr val="bg1"/>
                  </a:solidFill>
                  <a:ea typeface="Calibri"/>
                  <a:cs typeface="Marianne"/>
                </a:rPr>
                <a:t>Modules auto-formatif</a:t>
              </a:r>
              <a:endParaRPr lang="fr-FR" sz="1500" dirty="0">
                <a:solidFill>
                  <a:schemeClr val="bg1"/>
                </a:solidFill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>
              <a:off x="5888579" y="1477159"/>
              <a:ext cx="3846144" cy="3846144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3815388" y="2265627"/>
                  </a:moveTo>
                  <a:arcTo wR="1923072" hR="1923072" stAng="615649" swAng="958325"/>
                </a:path>
              </a:pathLst>
            </a:custGeom>
            <a:no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Forme libre : forme 19"/>
            <p:cNvSpPr/>
            <p:nvPr/>
          </p:nvSpPr>
          <p:spPr bwMode="auto">
            <a:xfrm>
              <a:off x="9001436" y="2758939"/>
              <a:ext cx="1703076" cy="754711"/>
            </a:xfrm>
            <a:custGeom>
              <a:avLst/>
              <a:gdLst>
                <a:gd name="connsiteX0" fmla="*/ 0 w 1480316"/>
                <a:gd name="connsiteY0" fmla="*/ 160371 h 962205"/>
                <a:gd name="connsiteX1" fmla="*/ 160371 w 1480316"/>
                <a:gd name="connsiteY1" fmla="*/ 0 h 962205"/>
                <a:gd name="connsiteX2" fmla="*/ 1319945 w 1480316"/>
                <a:gd name="connsiteY2" fmla="*/ 0 h 962205"/>
                <a:gd name="connsiteX3" fmla="*/ 1480316 w 1480316"/>
                <a:gd name="connsiteY3" fmla="*/ 160371 h 962205"/>
                <a:gd name="connsiteX4" fmla="*/ 1480316 w 1480316"/>
                <a:gd name="connsiteY4" fmla="*/ 801834 h 962205"/>
                <a:gd name="connsiteX5" fmla="*/ 1319945 w 1480316"/>
                <a:gd name="connsiteY5" fmla="*/ 962205 h 962205"/>
                <a:gd name="connsiteX6" fmla="*/ 160371 w 1480316"/>
                <a:gd name="connsiteY6" fmla="*/ 962205 h 962205"/>
                <a:gd name="connsiteX7" fmla="*/ 0 w 1480316"/>
                <a:gd name="connsiteY7" fmla="*/ 801834 h 962205"/>
                <a:gd name="connsiteX8" fmla="*/ 0 w 1480316"/>
                <a:gd name="connsiteY8" fmla="*/ 160371 h 9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316" h="962205" extrusionOk="0">
                  <a:moveTo>
                    <a:pt x="0" y="160371"/>
                  </a:moveTo>
                  <a:cubicBezTo>
                    <a:pt x="0" y="71801"/>
                    <a:pt x="71801" y="0"/>
                    <a:pt x="160371" y="0"/>
                  </a:cubicBezTo>
                  <a:lnTo>
                    <a:pt x="1319945" y="0"/>
                  </a:lnTo>
                  <a:cubicBezTo>
                    <a:pt x="1408515" y="0"/>
                    <a:pt x="1480316" y="71801"/>
                    <a:pt x="1480316" y="160371"/>
                  </a:cubicBezTo>
                  <a:lnTo>
                    <a:pt x="1480316" y="801834"/>
                  </a:lnTo>
                  <a:cubicBezTo>
                    <a:pt x="1480316" y="890404"/>
                    <a:pt x="1408515" y="962205"/>
                    <a:pt x="1319945" y="962205"/>
                  </a:cubicBezTo>
                  <a:lnTo>
                    <a:pt x="160371" y="962205"/>
                  </a:lnTo>
                  <a:cubicBezTo>
                    <a:pt x="71801" y="962205"/>
                    <a:pt x="0" y="890404"/>
                    <a:pt x="0" y="801834"/>
                  </a:cubicBezTo>
                  <a:lnTo>
                    <a:pt x="0" y="160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21" tIns="104121" rIns="104121" bIns="10412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500" b="1" i="0" u="none">
                  <a:solidFill>
                    <a:schemeClr val="bg1"/>
                  </a:solidFill>
                  <a:ea typeface="Marianne"/>
                  <a:cs typeface="Marianne"/>
                </a:rPr>
                <a:t>1. Quiz de démarrage</a:t>
              </a:r>
              <a:endParaRPr lang="fr-FR" sz="1500">
                <a:solidFill>
                  <a:schemeClr val="bg1"/>
                </a:solidFill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18897639">
              <a:off x="5421813" y="2323897"/>
              <a:ext cx="4088987" cy="3846144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2216086" y="3823690"/>
                  </a:moveTo>
                  <a:arcTo wR="1923072" hR="1923072" stAng="4874150" swAng="1135920"/>
                </a:path>
              </a:pathLst>
            </a:custGeom>
            <a:no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Forme libre : forme 21"/>
            <p:cNvSpPr/>
            <p:nvPr/>
          </p:nvSpPr>
          <p:spPr bwMode="auto">
            <a:xfrm>
              <a:off x="6551075" y="5508203"/>
              <a:ext cx="1480316" cy="783764"/>
            </a:xfrm>
            <a:custGeom>
              <a:avLst/>
              <a:gdLst>
                <a:gd name="connsiteX0" fmla="*/ 0 w 1480316"/>
                <a:gd name="connsiteY0" fmla="*/ 160371 h 962205"/>
                <a:gd name="connsiteX1" fmla="*/ 160371 w 1480316"/>
                <a:gd name="connsiteY1" fmla="*/ 0 h 962205"/>
                <a:gd name="connsiteX2" fmla="*/ 1319945 w 1480316"/>
                <a:gd name="connsiteY2" fmla="*/ 0 h 962205"/>
                <a:gd name="connsiteX3" fmla="*/ 1480316 w 1480316"/>
                <a:gd name="connsiteY3" fmla="*/ 160371 h 962205"/>
                <a:gd name="connsiteX4" fmla="*/ 1480316 w 1480316"/>
                <a:gd name="connsiteY4" fmla="*/ 801834 h 962205"/>
                <a:gd name="connsiteX5" fmla="*/ 1319945 w 1480316"/>
                <a:gd name="connsiteY5" fmla="*/ 962205 h 962205"/>
                <a:gd name="connsiteX6" fmla="*/ 160371 w 1480316"/>
                <a:gd name="connsiteY6" fmla="*/ 962205 h 962205"/>
                <a:gd name="connsiteX7" fmla="*/ 0 w 1480316"/>
                <a:gd name="connsiteY7" fmla="*/ 801834 h 962205"/>
                <a:gd name="connsiteX8" fmla="*/ 0 w 1480316"/>
                <a:gd name="connsiteY8" fmla="*/ 160371 h 9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316" h="962205" extrusionOk="0">
                  <a:moveTo>
                    <a:pt x="0" y="160371"/>
                  </a:moveTo>
                  <a:cubicBezTo>
                    <a:pt x="0" y="71801"/>
                    <a:pt x="71801" y="0"/>
                    <a:pt x="160371" y="0"/>
                  </a:cubicBezTo>
                  <a:lnTo>
                    <a:pt x="1319945" y="0"/>
                  </a:lnTo>
                  <a:cubicBezTo>
                    <a:pt x="1408515" y="0"/>
                    <a:pt x="1480316" y="71801"/>
                    <a:pt x="1480316" y="160371"/>
                  </a:cubicBezTo>
                  <a:lnTo>
                    <a:pt x="1480316" y="801834"/>
                  </a:lnTo>
                  <a:cubicBezTo>
                    <a:pt x="1480316" y="890404"/>
                    <a:pt x="1408515" y="962205"/>
                    <a:pt x="1319945" y="962205"/>
                  </a:cubicBezTo>
                  <a:lnTo>
                    <a:pt x="160371" y="962205"/>
                  </a:lnTo>
                  <a:cubicBezTo>
                    <a:pt x="71801" y="962205"/>
                    <a:pt x="0" y="890404"/>
                    <a:pt x="0" y="801834"/>
                  </a:cubicBezTo>
                  <a:lnTo>
                    <a:pt x="0" y="160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21" tIns="104121" rIns="104121" bIns="10412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fr-FR" sz="1500" b="1" i="0" u="none" strike="noStrike" cap="none" spc="0">
                  <a:solidFill>
                    <a:schemeClr val="bg1"/>
                  </a:solidFill>
                  <a:ea typeface="Calibri"/>
                  <a:cs typeface="Marianne"/>
                </a:rPr>
                <a:t>2. Poster du groupe</a:t>
              </a:r>
              <a:endParaRPr lang="fr-FR" sz="1500">
                <a:solidFill>
                  <a:schemeClr val="bg1"/>
                </a:solidFill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19622284">
              <a:off x="5356039" y="2282635"/>
              <a:ext cx="3846144" cy="4807459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179622" y="2734607"/>
                  </a:moveTo>
                  <a:arcTo wR="1923072" hR="1923072" stAng="9302347" swAng="817193"/>
                </a:path>
              </a:pathLst>
            </a:custGeom>
            <a:no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Forme libre : forme 23"/>
            <p:cNvSpPr/>
            <p:nvPr/>
          </p:nvSpPr>
          <p:spPr bwMode="auto">
            <a:xfrm>
              <a:off x="4327652" y="4581128"/>
              <a:ext cx="1480316" cy="826632"/>
            </a:xfrm>
            <a:custGeom>
              <a:avLst/>
              <a:gdLst>
                <a:gd name="connsiteX0" fmla="*/ 0 w 1480316"/>
                <a:gd name="connsiteY0" fmla="*/ 160371 h 962205"/>
                <a:gd name="connsiteX1" fmla="*/ 160371 w 1480316"/>
                <a:gd name="connsiteY1" fmla="*/ 0 h 962205"/>
                <a:gd name="connsiteX2" fmla="*/ 1319945 w 1480316"/>
                <a:gd name="connsiteY2" fmla="*/ 0 h 962205"/>
                <a:gd name="connsiteX3" fmla="*/ 1480316 w 1480316"/>
                <a:gd name="connsiteY3" fmla="*/ 160371 h 962205"/>
                <a:gd name="connsiteX4" fmla="*/ 1480316 w 1480316"/>
                <a:gd name="connsiteY4" fmla="*/ 801834 h 962205"/>
                <a:gd name="connsiteX5" fmla="*/ 1319945 w 1480316"/>
                <a:gd name="connsiteY5" fmla="*/ 962205 h 962205"/>
                <a:gd name="connsiteX6" fmla="*/ 160371 w 1480316"/>
                <a:gd name="connsiteY6" fmla="*/ 962205 h 962205"/>
                <a:gd name="connsiteX7" fmla="*/ 0 w 1480316"/>
                <a:gd name="connsiteY7" fmla="*/ 801834 h 962205"/>
                <a:gd name="connsiteX8" fmla="*/ 0 w 1480316"/>
                <a:gd name="connsiteY8" fmla="*/ 160371 h 9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316" h="962205" extrusionOk="0">
                  <a:moveTo>
                    <a:pt x="0" y="160371"/>
                  </a:moveTo>
                  <a:cubicBezTo>
                    <a:pt x="0" y="71801"/>
                    <a:pt x="71801" y="0"/>
                    <a:pt x="160371" y="0"/>
                  </a:cubicBezTo>
                  <a:lnTo>
                    <a:pt x="1319945" y="0"/>
                  </a:lnTo>
                  <a:cubicBezTo>
                    <a:pt x="1408515" y="0"/>
                    <a:pt x="1480316" y="71801"/>
                    <a:pt x="1480316" y="160371"/>
                  </a:cubicBezTo>
                  <a:lnTo>
                    <a:pt x="1480316" y="801834"/>
                  </a:lnTo>
                  <a:cubicBezTo>
                    <a:pt x="1480316" y="890404"/>
                    <a:pt x="1408515" y="962205"/>
                    <a:pt x="1319945" y="962205"/>
                  </a:cubicBezTo>
                  <a:lnTo>
                    <a:pt x="160371" y="962205"/>
                  </a:lnTo>
                  <a:cubicBezTo>
                    <a:pt x="71801" y="962205"/>
                    <a:pt x="0" y="890404"/>
                    <a:pt x="0" y="801834"/>
                  </a:cubicBezTo>
                  <a:lnTo>
                    <a:pt x="0" y="160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21" tIns="104121" rIns="104121" bIns="10412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500" b="1" i="0" u="none" strike="noStrike" cap="none" spc="0">
                  <a:solidFill>
                    <a:schemeClr val="bg1"/>
                  </a:solidFill>
                  <a:ea typeface="Calibri"/>
                  <a:cs typeface="Marianne"/>
                </a:rPr>
                <a:t>3. Mise en activité en 3 temps</a:t>
              </a:r>
              <a:endParaRPr lang="fr-FR" sz="1500" b="1" i="0" u="none">
                <a:solidFill>
                  <a:schemeClr val="bg1"/>
                </a:solidFill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>
              <a:off x="5449565" y="1412776"/>
              <a:ext cx="3846144" cy="3846144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463613" y="670799"/>
                  </a:moveTo>
                  <a:arcTo wR="1923072" hR="1923072" stAng="13237853" swAng="1300530"/>
                </a:path>
              </a:pathLst>
            </a:custGeom>
            <a:noFill/>
            <a:ln w="28575"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orme libre : forme 26"/>
            <p:cNvSpPr/>
            <p:nvPr/>
          </p:nvSpPr>
          <p:spPr bwMode="auto">
            <a:xfrm>
              <a:off x="4778557" y="2116028"/>
              <a:ext cx="1571661" cy="507665"/>
            </a:xfrm>
            <a:custGeom>
              <a:avLst/>
              <a:gdLst>
                <a:gd name="connsiteX0" fmla="*/ 0 w 1480316"/>
                <a:gd name="connsiteY0" fmla="*/ 160371 h 962205"/>
                <a:gd name="connsiteX1" fmla="*/ 160371 w 1480316"/>
                <a:gd name="connsiteY1" fmla="*/ 0 h 962205"/>
                <a:gd name="connsiteX2" fmla="*/ 1319945 w 1480316"/>
                <a:gd name="connsiteY2" fmla="*/ 0 h 962205"/>
                <a:gd name="connsiteX3" fmla="*/ 1480316 w 1480316"/>
                <a:gd name="connsiteY3" fmla="*/ 160371 h 962205"/>
                <a:gd name="connsiteX4" fmla="*/ 1480316 w 1480316"/>
                <a:gd name="connsiteY4" fmla="*/ 801834 h 962205"/>
                <a:gd name="connsiteX5" fmla="*/ 1319945 w 1480316"/>
                <a:gd name="connsiteY5" fmla="*/ 962205 h 962205"/>
                <a:gd name="connsiteX6" fmla="*/ 160371 w 1480316"/>
                <a:gd name="connsiteY6" fmla="*/ 962205 h 962205"/>
                <a:gd name="connsiteX7" fmla="*/ 0 w 1480316"/>
                <a:gd name="connsiteY7" fmla="*/ 801834 h 962205"/>
                <a:gd name="connsiteX8" fmla="*/ 0 w 1480316"/>
                <a:gd name="connsiteY8" fmla="*/ 160371 h 9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316" h="962205" extrusionOk="0">
                  <a:moveTo>
                    <a:pt x="0" y="160371"/>
                  </a:moveTo>
                  <a:cubicBezTo>
                    <a:pt x="0" y="71801"/>
                    <a:pt x="71801" y="0"/>
                    <a:pt x="160371" y="0"/>
                  </a:cubicBezTo>
                  <a:lnTo>
                    <a:pt x="1319945" y="0"/>
                  </a:lnTo>
                  <a:cubicBezTo>
                    <a:pt x="1408515" y="0"/>
                    <a:pt x="1480316" y="71801"/>
                    <a:pt x="1480316" y="160371"/>
                  </a:cubicBezTo>
                  <a:lnTo>
                    <a:pt x="1480316" y="801834"/>
                  </a:lnTo>
                  <a:cubicBezTo>
                    <a:pt x="1480316" y="890404"/>
                    <a:pt x="1408515" y="962205"/>
                    <a:pt x="1319945" y="962205"/>
                  </a:cubicBezTo>
                  <a:lnTo>
                    <a:pt x="160371" y="962205"/>
                  </a:lnTo>
                  <a:cubicBezTo>
                    <a:pt x="71801" y="962205"/>
                    <a:pt x="0" y="890404"/>
                    <a:pt x="0" y="801834"/>
                  </a:cubicBezTo>
                  <a:lnTo>
                    <a:pt x="0" y="1603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21" tIns="104121" rIns="104121" bIns="10412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500" b="1" dirty="0"/>
                <a:t>5. Questionnaire</a:t>
              </a:r>
              <a:endParaRPr dirty="0"/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1282252">
              <a:off x="4905160" y="2254670"/>
              <a:ext cx="3846144" cy="3846144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179622" y="2734607"/>
                  </a:moveTo>
                  <a:arcTo wR="1923072" hR="1923072" stAng="9302347" swAng="817193"/>
                </a:path>
              </a:pathLst>
            </a:custGeom>
            <a:no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50" name="Graphique 49" descr="Programmeur contour">
              <a:extLst>
                <a:ext uri="{FF2B5EF4-FFF2-40B4-BE49-F238E27FC236}">
                  <a16:creationId xmlns:a16="http://schemas.microsoft.com/office/drawing/2014/main" id="{A839B60A-7291-254E-2662-AE5EC4923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 bwMode="auto">
            <a:xfrm>
              <a:off x="8641232" y="3921633"/>
              <a:ext cx="489282" cy="489282"/>
            </a:xfrm>
            <a:prstGeom prst="rect">
              <a:avLst/>
            </a:prstGeom>
          </p:spPr>
        </p:pic>
        <p:pic>
          <p:nvPicPr>
            <p:cNvPr id="51" name="Graphique 50" descr="Programmeur contour">
              <a:extLst>
                <a:ext uri="{FF2B5EF4-FFF2-40B4-BE49-F238E27FC236}">
                  <a16:creationId xmlns:a16="http://schemas.microsoft.com/office/drawing/2014/main" id="{4DD7CB7B-10DD-C611-751E-FCBCED567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 bwMode="auto">
            <a:xfrm>
              <a:off x="8977546" y="2280470"/>
              <a:ext cx="489282" cy="489282"/>
            </a:xfrm>
            <a:prstGeom prst="rect">
              <a:avLst/>
            </a:prstGeom>
          </p:spPr>
        </p:pic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5716DF18-95F4-ECC9-C184-85A019E5FA17}"/>
                </a:ext>
              </a:extLst>
            </p:cNvPr>
            <p:cNvGrpSpPr/>
            <p:nvPr/>
          </p:nvGrpSpPr>
          <p:grpSpPr>
            <a:xfrm>
              <a:off x="7019038" y="5075633"/>
              <a:ext cx="733359" cy="441005"/>
              <a:chOff x="100770" y="4941656"/>
              <a:chExt cx="733359" cy="441005"/>
            </a:xfrm>
            <a:solidFill>
              <a:srgbClr val="001F60"/>
            </a:solidFill>
          </p:grpSpPr>
          <p:pic>
            <p:nvPicPr>
              <p:cNvPr id="53" name="Graphique 52" descr="Programmatrice contour">
                <a:extLst>
                  <a:ext uri="{FF2B5EF4-FFF2-40B4-BE49-F238E27FC236}">
                    <a16:creationId xmlns:a16="http://schemas.microsoft.com/office/drawing/2014/main" id="{9890641C-3680-C586-2E7B-F28CF3F95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770" y="4952099"/>
                <a:ext cx="430562" cy="430562"/>
              </a:xfrm>
              <a:prstGeom prst="rect">
                <a:avLst/>
              </a:prstGeom>
            </p:spPr>
          </p:pic>
          <p:pic>
            <p:nvPicPr>
              <p:cNvPr id="54" name="Graphique 53" descr="Programmeur contour">
                <a:extLst>
                  <a:ext uri="{FF2B5EF4-FFF2-40B4-BE49-F238E27FC236}">
                    <a16:creationId xmlns:a16="http://schemas.microsoft.com/office/drawing/2014/main" id="{A5D43325-5C37-2785-366D-39A6F08F6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 bwMode="auto">
              <a:xfrm>
                <a:off x="393124" y="4941656"/>
                <a:ext cx="441005" cy="441005"/>
              </a:xfrm>
              <a:prstGeom prst="rect">
                <a:avLst/>
              </a:prstGeom>
            </p:spPr>
          </p:pic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889579FD-E2C8-C4EB-04EB-07F6EE834740}"/>
                </a:ext>
              </a:extLst>
            </p:cNvPr>
            <p:cNvGrpSpPr/>
            <p:nvPr/>
          </p:nvGrpSpPr>
          <p:grpSpPr>
            <a:xfrm>
              <a:off x="4107152" y="4102108"/>
              <a:ext cx="733359" cy="441005"/>
              <a:chOff x="100770" y="4941656"/>
              <a:chExt cx="733359" cy="441005"/>
            </a:xfrm>
            <a:solidFill>
              <a:srgbClr val="001F60"/>
            </a:solidFill>
          </p:grpSpPr>
          <p:pic>
            <p:nvPicPr>
              <p:cNvPr id="56" name="Graphique 55" descr="Programmatrice contour">
                <a:extLst>
                  <a:ext uri="{FF2B5EF4-FFF2-40B4-BE49-F238E27FC236}">
                    <a16:creationId xmlns:a16="http://schemas.microsoft.com/office/drawing/2014/main" id="{A5205BA2-A3BE-BBD6-5E7E-AAA301258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770" y="4952099"/>
                <a:ext cx="430562" cy="430562"/>
              </a:xfrm>
              <a:prstGeom prst="rect">
                <a:avLst/>
              </a:prstGeom>
            </p:spPr>
          </p:pic>
          <p:pic>
            <p:nvPicPr>
              <p:cNvPr id="57" name="Graphique 56" descr="Programmeur contour">
                <a:extLst>
                  <a:ext uri="{FF2B5EF4-FFF2-40B4-BE49-F238E27FC236}">
                    <a16:creationId xmlns:a16="http://schemas.microsoft.com/office/drawing/2014/main" id="{0891E533-DAAB-1570-1759-8C6268744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 bwMode="auto">
              <a:xfrm>
                <a:off x="393124" y="4941656"/>
                <a:ext cx="441005" cy="441005"/>
              </a:xfrm>
              <a:prstGeom prst="rect">
                <a:avLst/>
              </a:prstGeom>
            </p:spPr>
          </p:pic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A3834BFC-F6FB-2885-7156-09BE18DBE3F1}"/>
                </a:ext>
              </a:extLst>
            </p:cNvPr>
            <p:cNvGrpSpPr/>
            <p:nvPr/>
          </p:nvGrpSpPr>
          <p:grpSpPr>
            <a:xfrm>
              <a:off x="5146768" y="4069861"/>
              <a:ext cx="708883" cy="531608"/>
              <a:chOff x="4372940" y="3100285"/>
              <a:chExt cx="708883" cy="531608"/>
            </a:xfrm>
          </p:grpSpPr>
          <p:pic>
            <p:nvPicPr>
              <p:cNvPr id="59" name="Graphique 58" descr="Centre d’appels contour">
                <a:extLst>
                  <a:ext uri="{FF2B5EF4-FFF2-40B4-BE49-F238E27FC236}">
                    <a16:creationId xmlns:a16="http://schemas.microsoft.com/office/drawing/2014/main" id="{9D1F8DBE-DBD2-B320-FA5C-B0934BF76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550215" y="3100285"/>
                <a:ext cx="379208" cy="379208"/>
              </a:xfrm>
              <a:prstGeom prst="rect">
                <a:avLst/>
              </a:prstGeom>
            </p:spPr>
          </p:pic>
          <p:pic>
            <p:nvPicPr>
              <p:cNvPr id="60" name="Graphique 59" descr="Centre d’appels contour">
                <a:extLst>
                  <a:ext uri="{FF2B5EF4-FFF2-40B4-BE49-F238E27FC236}">
                    <a16:creationId xmlns:a16="http://schemas.microsoft.com/office/drawing/2014/main" id="{981746ED-3D52-CBC8-D297-B8B230AD2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 bwMode="auto">
              <a:xfrm>
                <a:off x="4702615" y="3252685"/>
                <a:ext cx="379208" cy="379208"/>
              </a:xfrm>
              <a:prstGeom prst="rect">
                <a:avLst/>
              </a:prstGeom>
            </p:spPr>
          </p:pic>
          <p:pic>
            <p:nvPicPr>
              <p:cNvPr id="61" name="Graphique 60" descr="Centre d’appels contour">
                <a:extLst>
                  <a:ext uri="{FF2B5EF4-FFF2-40B4-BE49-F238E27FC236}">
                    <a16:creationId xmlns:a16="http://schemas.microsoft.com/office/drawing/2014/main" id="{B67E8F6C-3260-2E71-B8DF-79F49A8EB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 bwMode="auto">
              <a:xfrm>
                <a:off x="4372940" y="3248655"/>
                <a:ext cx="379208" cy="379208"/>
              </a:xfrm>
              <a:prstGeom prst="rect">
                <a:avLst/>
              </a:prstGeom>
            </p:spPr>
          </p:pic>
        </p:grpSp>
        <p:pic>
          <p:nvPicPr>
            <p:cNvPr id="62" name="Graphique 61" descr="Programmeur contour">
              <a:extLst>
                <a:ext uri="{FF2B5EF4-FFF2-40B4-BE49-F238E27FC236}">
                  <a16:creationId xmlns:a16="http://schemas.microsoft.com/office/drawing/2014/main" id="{D3C7F592-0919-0830-BE28-D07A2114D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 bwMode="auto">
            <a:xfrm>
              <a:off x="6302079" y="2059169"/>
              <a:ext cx="489282" cy="489282"/>
            </a:xfrm>
            <a:prstGeom prst="rect">
              <a:avLst/>
            </a:prstGeom>
          </p:spPr>
        </p:pic>
        <p:sp>
          <p:nvSpPr>
            <p:cNvPr id="63" name="Sous-titre 2">
              <a:extLst>
                <a:ext uri="{FF2B5EF4-FFF2-40B4-BE49-F238E27FC236}">
                  <a16:creationId xmlns:a16="http://schemas.microsoft.com/office/drawing/2014/main" id="{8D39F58A-25D9-36FB-8C66-FBDD7462FC44}"/>
                </a:ext>
              </a:extLst>
            </p:cNvPr>
            <p:cNvSpPr txBox="1"/>
            <p:nvPr/>
          </p:nvSpPr>
          <p:spPr bwMode="auto">
            <a:xfrm>
              <a:off x="6489515" y="1475809"/>
              <a:ext cx="1243500" cy="488356"/>
            </a:xfrm>
            <a:prstGeom prst="rect">
              <a:avLst/>
            </a:prstGeom>
          </p:spPr>
          <p:txBody>
            <a:bodyPr/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defRPr/>
              </a:pPr>
              <a:r>
                <a:rPr lang="fr-FR" sz="1050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FIN DE LA FORMATION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64" name="Sous-titre 2">
              <a:extLst>
                <a:ext uri="{FF2B5EF4-FFF2-40B4-BE49-F238E27FC236}">
                  <a16:creationId xmlns:a16="http://schemas.microsoft.com/office/drawing/2014/main" id="{771E1FA4-2429-AD9F-070E-9258374BE2F6}"/>
                </a:ext>
              </a:extLst>
            </p:cNvPr>
            <p:cNvSpPr txBox="1"/>
            <p:nvPr/>
          </p:nvSpPr>
          <p:spPr bwMode="auto">
            <a:xfrm>
              <a:off x="7958496" y="1450465"/>
              <a:ext cx="1243500" cy="488356"/>
            </a:xfrm>
            <a:prstGeom prst="rect">
              <a:avLst/>
            </a:prstGeom>
          </p:spPr>
          <p:txBody>
            <a:bodyPr/>
            <a:lstStyle>
              <a:lvl1pPr marL="0" indent="0" algn="ctr" defTabSz="914400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1pPr>
              <a:lvl2pPr marL="457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2pPr>
              <a:lvl3pPr marL="914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3pPr>
              <a:lvl4pPr marL="1371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4pPr>
              <a:lvl5pPr marL="18288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Marianne"/>
                  <a:ea typeface="+mn-ea"/>
                  <a:cs typeface="+mn-cs"/>
                </a:defRPr>
              </a:lvl5pPr>
              <a:lvl6pPr marL="22860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defRPr/>
              </a:pPr>
              <a:r>
                <a:rPr lang="fr-FR" sz="1050" i="0" u="none" strike="noStrike" cap="none" spc="0" dirty="0">
                  <a:ln>
                    <a:noFill/>
                  </a:ln>
                  <a:solidFill>
                    <a:srgbClr val="002060"/>
                  </a:solidFill>
                  <a:latin typeface="Marianne"/>
                  <a:cs typeface="Arial"/>
                </a:rPr>
                <a:t>DEBUT DE LA FORMATION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65" name="Forme libre : forme 21">
              <a:extLst>
                <a:ext uri="{FF2B5EF4-FFF2-40B4-BE49-F238E27FC236}">
                  <a16:creationId xmlns:a16="http://schemas.microsoft.com/office/drawing/2014/main" id="{28158519-FEB0-BE57-DC98-005A34CEEF00}"/>
                </a:ext>
              </a:extLst>
            </p:cNvPr>
            <p:cNvSpPr/>
            <p:nvPr/>
          </p:nvSpPr>
          <p:spPr bwMode="auto">
            <a:xfrm>
              <a:off x="4101467" y="3220777"/>
              <a:ext cx="1986407" cy="568263"/>
            </a:xfrm>
            <a:custGeom>
              <a:avLst/>
              <a:gdLst>
                <a:gd name="connsiteX0" fmla="*/ 0 w 1480316"/>
                <a:gd name="connsiteY0" fmla="*/ 160371 h 962205"/>
                <a:gd name="connsiteX1" fmla="*/ 160371 w 1480316"/>
                <a:gd name="connsiteY1" fmla="*/ 0 h 962205"/>
                <a:gd name="connsiteX2" fmla="*/ 1319945 w 1480316"/>
                <a:gd name="connsiteY2" fmla="*/ 0 h 962205"/>
                <a:gd name="connsiteX3" fmla="*/ 1480316 w 1480316"/>
                <a:gd name="connsiteY3" fmla="*/ 160371 h 962205"/>
                <a:gd name="connsiteX4" fmla="*/ 1480316 w 1480316"/>
                <a:gd name="connsiteY4" fmla="*/ 801834 h 962205"/>
                <a:gd name="connsiteX5" fmla="*/ 1319945 w 1480316"/>
                <a:gd name="connsiteY5" fmla="*/ 962205 h 962205"/>
                <a:gd name="connsiteX6" fmla="*/ 160371 w 1480316"/>
                <a:gd name="connsiteY6" fmla="*/ 962205 h 962205"/>
                <a:gd name="connsiteX7" fmla="*/ 0 w 1480316"/>
                <a:gd name="connsiteY7" fmla="*/ 801834 h 962205"/>
                <a:gd name="connsiteX8" fmla="*/ 0 w 1480316"/>
                <a:gd name="connsiteY8" fmla="*/ 160371 h 9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316" h="962205" extrusionOk="0">
                  <a:moveTo>
                    <a:pt x="0" y="160371"/>
                  </a:moveTo>
                  <a:cubicBezTo>
                    <a:pt x="0" y="71801"/>
                    <a:pt x="71801" y="0"/>
                    <a:pt x="160371" y="0"/>
                  </a:cubicBezTo>
                  <a:lnTo>
                    <a:pt x="1319945" y="0"/>
                  </a:lnTo>
                  <a:cubicBezTo>
                    <a:pt x="1408515" y="0"/>
                    <a:pt x="1480316" y="71801"/>
                    <a:pt x="1480316" y="160371"/>
                  </a:cubicBezTo>
                  <a:lnTo>
                    <a:pt x="1480316" y="801834"/>
                  </a:lnTo>
                  <a:cubicBezTo>
                    <a:pt x="1480316" y="890404"/>
                    <a:pt x="1408515" y="962205"/>
                    <a:pt x="1319945" y="962205"/>
                  </a:cubicBezTo>
                  <a:lnTo>
                    <a:pt x="160371" y="962205"/>
                  </a:lnTo>
                  <a:cubicBezTo>
                    <a:pt x="71801" y="962205"/>
                    <a:pt x="0" y="890404"/>
                    <a:pt x="0" y="801834"/>
                  </a:cubicBezTo>
                  <a:lnTo>
                    <a:pt x="0" y="160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21" tIns="104121" rIns="104121" bIns="10412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fr-FR" sz="1500" b="1" i="0" u="none" strike="noStrike" cap="none" spc="0" dirty="0">
                  <a:solidFill>
                    <a:schemeClr val="bg1"/>
                  </a:solidFill>
                  <a:ea typeface="Calibri"/>
                  <a:cs typeface="Marianne"/>
                </a:rPr>
                <a:t>4. Poster du groupe</a:t>
              </a:r>
              <a:endParaRPr lang="fr-FR" sz="1500" dirty="0">
                <a:solidFill>
                  <a:schemeClr val="bg1"/>
                </a:solidFill>
              </a:endParaRP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76ACAE07-FB25-CDF0-688D-02228FCE9CBB}"/>
                </a:ext>
              </a:extLst>
            </p:cNvPr>
            <p:cNvGrpSpPr/>
            <p:nvPr/>
          </p:nvGrpSpPr>
          <p:grpSpPr>
            <a:xfrm>
              <a:off x="4061793" y="2716066"/>
              <a:ext cx="733359" cy="441005"/>
              <a:chOff x="100770" y="4941656"/>
              <a:chExt cx="733359" cy="441005"/>
            </a:xfrm>
            <a:solidFill>
              <a:srgbClr val="001F60"/>
            </a:solidFill>
          </p:grpSpPr>
          <p:pic>
            <p:nvPicPr>
              <p:cNvPr id="67" name="Graphique 66" descr="Programmatrice contour">
                <a:extLst>
                  <a:ext uri="{FF2B5EF4-FFF2-40B4-BE49-F238E27FC236}">
                    <a16:creationId xmlns:a16="http://schemas.microsoft.com/office/drawing/2014/main" id="{7752E5AC-4ECA-A12F-F13D-A3EB87245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770" y="4952099"/>
                <a:ext cx="430562" cy="430562"/>
              </a:xfrm>
              <a:prstGeom prst="rect">
                <a:avLst/>
              </a:prstGeom>
            </p:spPr>
          </p:pic>
          <p:pic>
            <p:nvPicPr>
              <p:cNvPr id="68" name="Graphique 67" descr="Programmeur contour">
                <a:extLst>
                  <a:ext uri="{FF2B5EF4-FFF2-40B4-BE49-F238E27FC236}">
                    <a16:creationId xmlns:a16="http://schemas.microsoft.com/office/drawing/2014/main" id="{F91EA719-1AEA-AAF4-97A8-B9737FD2F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 bwMode="auto">
              <a:xfrm>
                <a:off x="393124" y="4941656"/>
                <a:ext cx="441005" cy="441005"/>
              </a:xfrm>
              <a:prstGeom prst="rect">
                <a:avLst/>
              </a:prstGeom>
            </p:spPr>
          </p:pic>
        </p:grpSp>
        <p:sp>
          <p:nvSpPr>
            <p:cNvPr id="69" name="Forme libre : forme 27">
              <a:extLst>
                <a:ext uri="{FF2B5EF4-FFF2-40B4-BE49-F238E27FC236}">
                  <a16:creationId xmlns:a16="http://schemas.microsoft.com/office/drawing/2014/main" id="{1598AACE-D350-111C-37DF-A2BB9F8D8875}"/>
                </a:ext>
              </a:extLst>
            </p:cNvPr>
            <p:cNvSpPr/>
            <p:nvPr/>
          </p:nvSpPr>
          <p:spPr bwMode="auto">
            <a:xfrm rot="2243051">
              <a:off x="5306317" y="1673363"/>
              <a:ext cx="3846144" cy="3441924"/>
            </a:xfrm>
            <a:custGeom>
              <a:avLst/>
              <a:gdLst/>
              <a:ahLst/>
              <a:cxnLst/>
              <a:rect l="0" t="0" r="0" b="0"/>
              <a:pathLst>
                <a:path extrusionOk="0">
                  <a:moveTo>
                    <a:pt x="179622" y="2734607"/>
                  </a:moveTo>
                  <a:arcTo wR="1923072" hR="1923072" stAng="9302347" swAng="817193"/>
                </a:path>
              </a:pathLst>
            </a:custGeom>
            <a:noFill/>
            <a:ln w="28575">
              <a:solidFill>
                <a:srgbClr val="002060"/>
              </a:solidFill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dirty="0"/>
              <a:t>Cas d’usage 1 : Evaluation diagnostique avec un quiz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336" y="966221"/>
            <a:ext cx="7740165" cy="246277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715238" y="1242729"/>
            <a:ext cx="2392047" cy="5377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droit avec flèche 16"/>
          <p:cNvCxnSpPr>
            <a:cxnSpLocks/>
          </p:cNvCxnSpPr>
          <p:nvPr/>
        </p:nvCxnSpPr>
        <p:spPr bwMode="auto">
          <a:xfrm flipV="1">
            <a:off x="1715238" y="1847661"/>
            <a:ext cx="0" cy="1861511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 bwMode="auto">
          <a:xfrm>
            <a:off x="1442989" y="3768390"/>
            <a:ext cx="4891244" cy="1522865"/>
            <a:chOff x="191342" y="3706335"/>
            <a:chExt cx="4891244" cy="1522865"/>
          </a:xfrm>
        </p:grpSpPr>
        <p:sp>
          <p:nvSpPr>
            <p:cNvPr id="9" name="Google Shape;1619;p63"/>
            <p:cNvSpPr/>
            <p:nvPr/>
          </p:nvSpPr>
          <p:spPr bwMode="auto">
            <a:xfrm>
              <a:off x="191342" y="4221088"/>
              <a:ext cx="4891244" cy="1008112"/>
            </a:xfrm>
            <a:prstGeom prst="rect">
              <a:avLst/>
            </a:prstGeom>
            <a:solidFill>
              <a:srgbClr val="DADCDB"/>
            </a:solidFill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600"/>
                <a:t>Intention : éviter que des connaissances qui pourraient être erronées viennent parasiter les apprentissages à venir</a:t>
              </a:r>
              <a:endParaRPr sz="160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1342" y="3706335"/>
              <a:ext cx="4891244" cy="530885"/>
            </a:xfrm>
            <a:prstGeom prst="rect">
              <a:avLst/>
            </a:prstGeom>
            <a:solidFill>
              <a:srgbClr val="484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/>
                <a:t>Déconstruction des idées reçues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dirty="0"/>
              <a:t>Cas d’usage 1 : Evaluation diagnostique avec un quiz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99856" y="1070864"/>
            <a:ext cx="7260991" cy="447502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6292645" y="4118628"/>
            <a:ext cx="5708013" cy="8225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 bwMode="auto">
          <a:xfrm flipV="1">
            <a:off x="5231904" y="4756011"/>
            <a:ext cx="936104" cy="530885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6292644" y="2921429"/>
            <a:ext cx="5708013" cy="108475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/>
        </p:nvGrpSpPr>
        <p:grpSpPr bwMode="auto">
          <a:xfrm>
            <a:off x="158359" y="4215551"/>
            <a:ext cx="4891243" cy="1451233"/>
            <a:chOff x="191343" y="5013176"/>
            <a:chExt cx="4891243" cy="1451233"/>
          </a:xfrm>
        </p:grpSpPr>
        <p:sp>
          <p:nvSpPr>
            <p:cNvPr id="13" name="Google Shape;1619;p63"/>
            <p:cNvSpPr/>
            <p:nvPr/>
          </p:nvSpPr>
          <p:spPr bwMode="auto">
            <a:xfrm>
              <a:off x="191343" y="5547713"/>
              <a:ext cx="4891243" cy="916696"/>
            </a:xfrm>
            <a:prstGeom prst="rect">
              <a:avLst/>
            </a:prstGeom>
            <a:solidFill>
              <a:srgbClr val="DADCDB"/>
            </a:solidFill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600"/>
                <a:t>La rétroaction inclut </a:t>
              </a:r>
              <a:r>
                <a:rPr lang="fr-FR" sz="1600" b="1"/>
                <a:t>un lien vers la partie du cours concernée</a:t>
              </a:r>
              <a:endParaRPr sz="160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91343" y="5013176"/>
              <a:ext cx="4891243" cy="530885"/>
            </a:xfrm>
            <a:prstGeom prst="rect">
              <a:avLst/>
            </a:prstGeom>
            <a:solidFill>
              <a:srgbClr val="7F7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 dirty="0"/>
                <a:t>Métacognition et régulation autonome des apprentissages</a:t>
              </a:r>
              <a:endParaRPr dirty="0"/>
            </a:p>
          </p:txBody>
        </p:sp>
      </p:grpSp>
      <p:grpSp>
        <p:nvGrpSpPr>
          <p:cNvPr id="7" name="Groupe 6"/>
          <p:cNvGrpSpPr/>
          <p:nvPr/>
        </p:nvGrpSpPr>
        <p:grpSpPr bwMode="auto">
          <a:xfrm>
            <a:off x="158359" y="2351176"/>
            <a:ext cx="4891244" cy="1381688"/>
            <a:chOff x="191342" y="3706335"/>
            <a:chExt cx="4891244" cy="1365593"/>
          </a:xfrm>
        </p:grpSpPr>
        <p:sp>
          <p:nvSpPr>
            <p:cNvPr id="9" name="Google Shape;1619;p63"/>
            <p:cNvSpPr/>
            <p:nvPr/>
          </p:nvSpPr>
          <p:spPr bwMode="auto">
            <a:xfrm>
              <a:off x="191342" y="4221088"/>
              <a:ext cx="4891244" cy="850840"/>
            </a:xfrm>
            <a:prstGeom prst="rect">
              <a:avLst/>
            </a:prstGeom>
            <a:solidFill>
              <a:srgbClr val="DADCDB"/>
            </a:solidFill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600"/>
                <a:t>La </a:t>
              </a:r>
              <a:r>
                <a:rPr lang="fr-FR" sz="1600" b="1"/>
                <a:t>rétroaction proposée immédiatement </a:t>
              </a:r>
              <a:r>
                <a:rPr lang="fr-FR" sz="1600"/>
                <a:t>permet à l’apprenant de ne pas rester sur une réponse erronée</a:t>
              </a:r>
              <a:endParaRPr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1342" y="3706335"/>
              <a:ext cx="4891244" cy="530885"/>
            </a:xfrm>
            <a:prstGeom prst="rect">
              <a:avLst/>
            </a:prstGeom>
            <a:solidFill>
              <a:srgbClr val="484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 dirty="0"/>
                <a:t>Consolidation des connaissances</a:t>
              </a:r>
              <a:endParaRPr dirty="0"/>
            </a:p>
          </p:txBody>
        </p:sp>
      </p:grpSp>
      <p:cxnSp>
        <p:nvCxnSpPr>
          <p:cNvPr id="29" name="Connecteur droit avec flèche 28"/>
          <p:cNvCxnSpPr>
            <a:cxnSpLocks/>
          </p:cNvCxnSpPr>
          <p:nvPr/>
        </p:nvCxnSpPr>
        <p:spPr bwMode="auto">
          <a:xfrm>
            <a:off x="5231904" y="2780928"/>
            <a:ext cx="943849" cy="729997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 marL="0" lvl="0" indent="0" algn="ctr" defTabSz="666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r-FR" sz="2400" dirty="0"/>
              <a:t>Cas d’usage 2 : </a:t>
            </a:r>
            <a:r>
              <a:rPr lang="fr-FR" sz="2400" b="1" i="0" u="none" strike="noStrike" cap="none" spc="0" dirty="0">
                <a:solidFill>
                  <a:schemeClr val="bg1"/>
                </a:solidFill>
                <a:ea typeface="Calibri"/>
                <a:cs typeface="Marianne"/>
              </a:rPr>
              <a:t>Poster du groupe avec </a:t>
            </a:r>
            <a:r>
              <a:rPr lang="fr-FR" sz="2400" b="1" i="0" u="none" strike="noStrike" cap="none" spc="0" dirty="0" err="1">
                <a:solidFill>
                  <a:schemeClr val="bg1"/>
                </a:solidFill>
                <a:ea typeface="Calibri"/>
                <a:cs typeface="Marianne"/>
              </a:rPr>
              <a:t>Etherpad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E6342F-519A-F514-8DEB-CBE17A10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" y="823604"/>
            <a:ext cx="7772400" cy="52107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1B586F02-6A0C-912A-F959-13AF1ED5BCC1}"/>
              </a:ext>
            </a:extLst>
          </p:cNvPr>
          <p:cNvSpPr txBox="1"/>
          <p:nvPr/>
        </p:nvSpPr>
        <p:spPr bwMode="auto">
          <a:xfrm>
            <a:off x="8920305" y="931199"/>
            <a:ext cx="3211905" cy="1129650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i="0" u="none" strike="noStrike" cap="none" spc="0" dirty="0">
                <a:ln>
                  <a:noFill/>
                </a:ln>
                <a:solidFill>
                  <a:schemeClr val="accent2"/>
                </a:solidFill>
                <a:latin typeface="Marianne"/>
                <a:cs typeface="Arial"/>
              </a:rPr>
              <a:t>Consignes données aux apprenants pour ce temps d’évaluation</a:t>
            </a:r>
            <a:endParaRPr sz="2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E81C79B-5D6F-DD71-18AC-DB55D1ECB018}"/>
              </a:ext>
            </a:extLst>
          </p:cNvPr>
          <p:cNvGrpSpPr/>
          <p:nvPr/>
        </p:nvGrpSpPr>
        <p:grpSpPr bwMode="auto">
          <a:xfrm>
            <a:off x="6744072" y="5201185"/>
            <a:ext cx="4891243" cy="1451233"/>
            <a:chOff x="191343" y="5013176"/>
            <a:chExt cx="4891243" cy="1451233"/>
          </a:xfrm>
        </p:grpSpPr>
        <p:sp>
          <p:nvSpPr>
            <p:cNvPr id="8" name="Google Shape;1619;p63">
              <a:extLst>
                <a:ext uri="{FF2B5EF4-FFF2-40B4-BE49-F238E27FC236}">
                  <a16:creationId xmlns:a16="http://schemas.microsoft.com/office/drawing/2014/main" id="{763291AB-DD7E-9E4C-E1F9-E7BEDF3D8DCC}"/>
                </a:ext>
              </a:extLst>
            </p:cNvPr>
            <p:cNvSpPr/>
            <p:nvPr/>
          </p:nvSpPr>
          <p:spPr bwMode="auto">
            <a:xfrm>
              <a:off x="191343" y="5547713"/>
              <a:ext cx="4891243" cy="916696"/>
            </a:xfrm>
            <a:prstGeom prst="rect">
              <a:avLst/>
            </a:prstGeom>
            <a:solidFill>
              <a:srgbClr val="DADCDB"/>
            </a:solidFill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fr-FR" sz="1600" dirty="0"/>
                <a:t>Poser un temps réflexif et collectif d’évaluation pour inciter les apprenants à s’interroger sur ce qu’ils ont appris ou ce qu’ils n’ont pas compris</a:t>
              </a:r>
              <a:endParaRPr sz="1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D5895C-6410-2EC5-5352-56C34992CBB4}"/>
                </a:ext>
              </a:extLst>
            </p:cNvPr>
            <p:cNvSpPr/>
            <p:nvPr/>
          </p:nvSpPr>
          <p:spPr bwMode="auto">
            <a:xfrm>
              <a:off x="191343" y="5013176"/>
              <a:ext cx="4891243" cy="530885"/>
            </a:xfrm>
            <a:prstGeom prst="rect">
              <a:avLst/>
            </a:prstGeom>
            <a:solidFill>
              <a:srgbClr val="7F7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 dirty="0"/>
                <a:t>Métacognition et régulation autonome des apprentissages</a:t>
              </a:r>
              <a:endParaRPr dirty="0"/>
            </a:p>
          </p:txBody>
        </p:sp>
      </p:grp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BEC5DE6-287D-83AC-84A0-99FC6FF0655E}"/>
              </a:ext>
            </a:extLst>
          </p:cNvPr>
          <p:cNvCxnSpPr>
            <a:cxnSpLocks/>
          </p:cNvCxnSpPr>
          <p:nvPr/>
        </p:nvCxnSpPr>
        <p:spPr bwMode="auto">
          <a:xfrm flipH="1">
            <a:off x="8066660" y="1124744"/>
            <a:ext cx="840089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BC4B7-859C-AC05-975A-F0B4BE8F3803}"/>
              </a:ext>
            </a:extLst>
          </p:cNvPr>
          <p:cNvSpPr/>
          <p:nvPr/>
        </p:nvSpPr>
        <p:spPr bwMode="auto">
          <a:xfrm>
            <a:off x="559341" y="4647315"/>
            <a:ext cx="5708013" cy="108475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38FAD8E-4372-EA60-0D22-D40AF9A1D13C}"/>
              </a:ext>
            </a:extLst>
          </p:cNvPr>
          <p:cNvCxnSpPr>
            <a:cxnSpLocks/>
          </p:cNvCxnSpPr>
          <p:nvPr/>
        </p:nvCxnSpPr>
        <p:spPr bwMode="auto">
          <a:xfrm flipH="1">
            <a:off x="6324027" y="4077072"/>
            <a:ext cx="2304686" cy="72008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>
            <a:extLst>
              <a:ext uri="{FF2B5EF4-FFF2-40B4-BE49-F238E27FC236}">
                <a16:creationId xmlns:a16="http://schemas.microsoft.com/office/drawing/2014/main" id="{FE612F54-8C42-0F99-0338-D5F2ACF93827}"/>
              </a:ext>
            </a:extLst>
          </p:cNvPr>
          <p:cNvSpPr txBox="1"/>
          <p:nvPr/>
        </p:nvSpPr>
        <p:spPr bwMode="auto">
          <a:xfrm>
            <a:off x="8628713" y="3933056"/>
            <a:ext cx="3211905" cy="91669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u="none" strike="noStrike" cap="none" spc="0" dirty="0">
                <a:ln>
                  <a:noFill/>
                </a:ln>
                <a:solidFill>
                  <a:schemeClr val="accent2"/>
                </a:solidFill>
                <a:latin typeface="Marianne"/>
                <a:cs typeface="Arial"/>
              </a:rPr>
              <a:t>L’utilisation d’une formulation positive et non anxiogène incite l’apprenant de s’exposer sans risque</a:t>
            </a:r>
            <a:endParaRPr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6569EB1-B952-E8DE-9E41-DAE6DE94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908729"/>
            <a:ext cx="7772400" cy="51845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1AC9EE-CF6A-3BB2-5358-2759AE5C738B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sz="2000" dirty="0"/>
              <a:t>Cas d’usage 2 : </a:t>
            </a:r>
            <a:r>
              <a:rPr lang="fr-FR" sz="2000" b="1" i="0" u="none" strike="noStrike" cap="none" spc="0" dirty="0">
                <a:solidFill>
                  <a:schemeClr val="bg1"/>
                </a:solidFill>
                <a:ea typeface="Calibri"/>
                <a:cs typeface="Marianne"/>
              </a:rPr>
              <a:t>Poster du groupe avec </a:t>
            </a:r>
            <a:r>
              <a:rPr lang="fr-FR" sz="2000" b="1" i="0" u="none" strike="noStrike" cap="none" spc="0" dirty="0" err="1">
                <a:solidFill>
                  <a:schemeClr val="bg1"/>
                </a:solidFill>
                <a:ea typeface="Calibri"/>
                <a:cs typeface="Marianne"/>
              </a:rPr>
              <a:t>Etherpad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632A0C-4C55-E212-0A57-36BCCCEAE2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A2F137-01E4-45A7-875F-1A4AF1D2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29</a:t>
            </a:fld>
            <a:endParaRPr lang="fr-FR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1B1D720-FCBD-B392-9893-496F8499D558}"/>
              </a:ext>
            </a:extLst>
          </p:cNvPr>
          <p:cNvSpPr txBox="1"/>
          <p:nvPr/>
        </p:nvSpPr>
        <p:spPr bwMode="auto">
          <a:xfrm>
            <a:off x="8472265" y="836712"/>
            <a:ext cx="3456384" cy="11296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b="1" dirty="0">
                <a:solidFill>
                  <a:schemeClr val="accent2"/>
                </a:solidFill>
                <a:cs typeface="Arial"/>
              </a:rPr>
              <a:t>Chaque apprenant peut répondre aux questions suivantes </a:t>
            </a:r>
            <a:r>
              <a:rPr lang="fr-FR" sz="1600" dirty="0">
                <a:solidFill>
                  <a:schemeClr val="accent2"/>
                </a:solidFill>
                <a:cs typeface="Arial"/>
              </a:rPr>
              <a:t>: 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1/ Donner une image qui résume l’état de réflexion à ce stade du parcours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sz="1600" dirty="0">
              <a:solidFill>
                <a:srgbClr val="002060"/>
              </a:solidFill>
              <a:cs typeface="Arial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2/ Quels sont les notions ou concepts qui vous paraissent les plus importants ?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sz="1600" dirty="0">
              <a:solidFill>
                <a:srgbClr val="002060"/>
              </a:solidFill>
              <a:cs typeface="Arial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3/ Y-a-t-il des questions à ce stade qui ne sont pas résolues ?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sz="1600" dirty="0">
              <a:solidFill>
                <a:srgbClr val="002060"/>
              </a:solidFill>
              <a:cs typeface="Arial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4/ Exprimez ce qui vous a dérangé, ce qui vous a plu dans ce module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sz="1600" dirty="0">
              <a:solidFill>
                <a:srgbClr val="002060"/>
              </a:solidFill>
              <a:cs typeface="Arial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rgbClr val="002060"/>
                </a:solidFill>
                <a:cs typeface="Arial"/>
              </a:rPr>
              <a:t>5/ Ecrivez ce qui vous semble utile dans votre contexte professionnel</a:t>
            </a:r>
            <a:endParaRPr sz="28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E48B920-E886-5A5B-9A98-EB59D94323CB}"/>
              </a:ext>
            </a:extLst>
          </p:cNvPr>
          <p:cNvCxnSpPr>
            <a:cxnSpLocks/>
          </p:cNvCxnSpPr>
          <p:nvPr/>
        </p:nvCxnSpPr>
        <p:spPr bwMode="auto">
          <a:xfrm flipH="1">
            <a:off x="7819728" y="980728"/>
            <a:ext cx="652537" cy="36004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8F296D7-4382-0AB8-E1B7-431267041D5A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7648" y="5949280"/>
            <a:ext cx="144016" cy="36004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ous-titre 2">
            <a:extLst>
              <a:ext uri="{FF2B5EF4-FFF2-40B4-BE49-F238E27FC236}">
                <a16:creationId xmlns:a16="http://schemas.microsoft.com/office/drawing/2014/main" id="{0C3280AA-F1AE-57D9-14CC-15B6D09C4D17}"/>
              </a:ext>
            </a:extLst>
          </p:cNvPr>
          <p:cNvSpPr txBox="1"/>
          <p:nvPr/>
        </p:nvSpPr>
        <p:spPr bwMode="auto">
          <a:xfrm>
            <a:off x="2927648" y="6223537"/>
            <a:ext cx="4248472" cy="48174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chemeClr val="accent2"/>
                </a:solidFill>
                <a:cs typeface="Arial"/>
              </a:rPr>
              <a:t>Chaque couleur correspond à un apprenant différent</a:t>
            </a:r>
          </a:p>
        </p:txBody>
      </p:sp>
    </p:spTree>
    <p:extLst>
      <p:ext uri="{BB962C8B-B14F-4D97-AF65-F5344CB8AC3E}">
        <p14:creationId xmlns:p14="http://schemas.microsoft.com/office/powerpoint/2010/main" val="208821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6"/>
          </p:nvPr>
        </p:nvSpPr>
        <p:spPr bwMode="auto">
          <a:xfrm>
            <a:off x="4101544" y="2457418"/>
            <a:ext cx="6095583" cy="1079613"/>
          </a:xfrm>
        </p:spPr>
        <p:txBody>
          <a:bodyPr anchor="ctr"/>
          <a:lstStyle/>
          <a:p>
            <a:pPr defTabSz="7000700">
              <a:lnSpc>
                <a:spcPct val="100000"/>
              </a:lnSpc>
              <a:spcBef>
                <a:spcPts val="0"/>
              </a:spcBef>
              <a:buFontTx/>
              <a:tabLst>
                <a:tab pos="7134047" algn="l"/>
              </a:tabLst>
            </a:pPr>
            <a:r>
              <a:rPr lang="fr-FR" dirty="0">
                <a:solidFill>
                  <a:srgbClr val="002060"/>
                </a:solidFill>
                <a:cs typeface="Arial"/>
              </a:rPr>
              <a:t>Mentor, où en est-on ?</a:t>
            </a:r>
            <a:endParaRPr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3. Activités en 3 temps : Choix de groupe / Classe virtuelle / Forum </a:t>
            </a:r>
            <a:endParaRPr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 bwMode="auto">
          <a:xfrm>
            <a:off x="1168145" y="6464409"/>
            <a:ext cx="1680000" cy="257066"/>
          </a:xfr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9ABC7A-6EDF-4087-89A9-7C7C0654D85F}" type="datetime1">
              <a:rPr lang="fr-FR" sz="1200" b="0" i="0" u="none" strike="noStrike" cap="none" spc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latin typeface="Marianne"/>
                <a:cs typeface="Arial"/>
              </a:rPr>
              <a:t>09/11/2023</a:t>
            </a:fld>
            <a:endParaRPr lang="fr-FR" sz="1200" b="0" i="0" u="none" strike="noStrike" cap="none" spc="0">
              <a:ln>
                <a:noFill/>
              </a:ln>
              <a:solidFill>
                <a:srgbClr val="E7E6E6">
                  <a:lumMod val="90000"/>
                </a:srgbClr>
              </a:solidFill>
              <a:latin typeface="Marianne"/>
              <a:cs typeface="Arial"/>
            </a:endParaRPr>
          </a:p>
        </p:txBody>
      </p:sp>
      <p:sp>
        <p:nvSpPr>
          <p:cNvPr id="15" name="Content Placeholder 1"/>
          <p:cNvSpPr txBox="1"/>
          <p:nvPr/>
        </p:nvSpPr>
        <p:spPr bwMode="gray">
          <a:xfrm>
            <a:off x="2031297" y="1298756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1. Choix d’une mise en situation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  <a:p>
            <a:pPr marL="0" marR="0" lvl="2" indent="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Calibri"/>
              <a:buNone/>
              <a:defRPr/>
            </a:pPr>
            <a:endParaRPr lang="fr-FR" sz="16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16" name="Content Placeholder 1"/>
          <p:cNvSpPr txBox="1"/>
          <p:nvPr/>
        </p:nvSpPr>
        <p:spPr bwMode="gray">
          <a:xfrm>
            <a:off x="5377908" y="1275380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2. Résolution de la situation (en groupe)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17" name="Content Placeholder 1"/>
          <p:cNvSpPr txBox="1"/>
          <p:nvPr/>
        </p:nvSpPr>
        <p:spPr bwMode="gray">
          <a:xfrm>
            <a:off x="8710033" y="1268760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3. Synthèse et </a:t>
            </a:r>
            <a:endParaRPr/>
          </a:p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ré-explication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5" name="Oval 5"/>
          <p:cNvSpPr/>
          <p:nvPr/>
        </p:nvSpPr>
        <p:spPr bwMode="auto">
          <a:xfrm>
            <a:off x="2034817" y="2519941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Marianne"/>
              <a:cs typeface="Raavi"/>
            </a:endParaRPr>
          </a:p>
        </p:txBody>
      </p:sp>
      <p:grpSp>
        <p:nvGrpSpPr>
          <p:cNvPr id="4" name="Groupe 3"/>
          <p:cNvGrpSpPr/>
          <p:nvPr/>
        </p:nvGrpSpPr>
        <p:grpSpPr bwMode="auto">
          <a:xfrm>
            <a:off x="2124817" y="2609941"/>
            <a:ext cx="1954959" cy="1620000"/>
            <a:chOff x="2124817" y="2609941"/>
            <a:chExt cx="1954959" cy="1620000"/>
          </a:xfrm>
        </p:grpSpPr>
        <p:sp>
          <p:nvSpPr>
            <p:cNvPr id="6" name="Isosceles Triangle 6"/>
            <p:cNvSpPr/>
            <p:nvPr/>
          </p:nvSpPr>
          <p:spPr bwMode="auto">
            <a:xfrm rot="5400000">
              <a:off x="3547513" y="3256168"/>
              <a:ext cx="736980" cy="32754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sp>
          <p:nvSpPr>
            <p:cNvPr id="7" name="Oval 7"/>
            <p:cNvSpPr/>
            <p:nvPr/>
          </p:nvSpPr>
          <p:spPr bwMode="auto">
            <a:xfrm>
              <a:off x="2124817" y="2609941"/>
              <a:ext cx="1620000" cy="16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Raavi"/>
              </a:endParaRPr>
            </a:p>
          </p:txBody>
        </p:sp>
        <p:sp>
          <p:nvSpPr>
            <p:cNvPr id="18" name="TextBox 58"/>
            <p:cNvSpPr txBox="1"/>
            <p:nvPr/>
          </p:nvSpPr>
          <p:spPr bwMode="auto">
            <a:xfrm>
              <a:off x="2214534" y="2769531"/>
              <a:ext cx="1420071" cy="587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Choix de groupe</a:t>
              </a:r>
              <a:endParaRPr sz="18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pic>
          <p:nvPicPr>
            <p:cNvPr id="21" name="Graphique 276" descr="Crayon avec un remplissage uni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684352" y="3401043"/>
              <a:ext cx="467368" cy="467368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/>
        </p:nvSpPr>
        <p:spPr bwMode="auto">
          <a:xfrm>
            <a:off x="5381429" y="2519941"/>
            <a:ext cx="1800000" cy="180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Marianne"/>
              <a:cs typeface="Raavi"/>
            </a:endParaRPr>
          </a:p>
        </p:txBody>
      </p:sp>
      <p:grpSp>
        <p:nvGrpSpPr>
          <p:cNvPr id="26" name="Groupe 25"/>
          <p:cNvGrpSpPr/>
          <p:nvPr/>
        </p:nvGrpSpPr>
        <p:grpSpPr bwMode="auto">
          <a:xfrm>
            <a:off x="5471429" y="2609941"/>
            <a:ext cx="1954959" cy="1620000"/>
            <a:chOff x="5757472" y="2609941"/>
            <a:chExt cx="1954959" cy="1620000"/>
          </a:xfrm>
        </p:grpSpPr>
        <p:sp>
          <p:nvSpPr>
            <p:cNvPr id="10" name="Isosceles Triangle 10"/>
            <p:cNvSpPr/>
            <p:nvPr/>
          </p:nvSpPr>
          <p:spPr bwMode="auto">
            <a:xfrm rot="5400000">
              <a:off x="7180168" y="3256168"/>
              <a:ext cx="736980" cy="327546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sp>
          <p:nvSpPr>
            <p:cNvPr id="11" name="Oval 11"/>
            <p:cNvSpPr/>
            <p:nvPr/>
          </p:nvSpPr>
          <p:spPr bwMode="auto">
            <a:xfrm>
              <a:off x="5757472" y="2609941"/>
              <a:ext cx="1620000" cy="16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Raavi"/>
              </a:endParaRPr>
            </a:p>
          </p:txBody>
        </p:sp>
        <p:sp>
          <p:nvSpPr>
            <p:cNvPr id="19" name="TextBox 58"/>
            <p:cNvSpPr txBox="1"/>
            <p:nvPr/>
          </p:nvSpPr>
          <p:spPr bwMode="auto">
            <a:xfrm>
              <a:off x="5848570" y="2664830"/>
              <a:ext cx="1420071" cy="587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CV / Etherpad</a:t>
              </a:r>
              <a:endParaRPr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pic>
          <p:nvPicPr>
            <p:cNvPr id="23" name="Graphique 22" descr="Réunion en ligne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283359" y="3342425"/>
              <a:ext cx="550495" cy="550495"/>
            </a:xfrm>
            <a:prstGeom prst="rect">
              <a:avLst/>
            </a:prstGeom>
          </p:spPr>
        </p:pic>
      </p:grpSp>
      <p:sp>
        <p:nvSpPr>
          <p:cNvPr id="24" name="Titre 1"/>
          <p:cNvSpPr txBox="1"/>
          <p:nvPr/>
        </p:nvSpPr>
        <p:spPr bwMode="auto">
          <a:xfrm>
            <a:off x="187359" y="620688"/>
            <a:ext cx="12192000" cy="731519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Orbitron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1" i="0" u="sng" strike="noStrike" cap="none" spc="0">
                <a:ln>
                  <a:noFill/>
                </a:ln>
                <a:solidFill>
                  <a:srgbClr val="124F6E"/>
                </a:solidFill>
                <a:latin typeface="Marianne"/>
                <a:cs typeface="Arial"/>
              </a:rPr>
              <a:t>Mise en activité en 3 temps</a:t>
            </a:r>
            <a:endParaRPr/>
          </a:p>
        </p:txBody>
      </p:sp>
      <p:sp>
        <p:nvSpPr>
          <p:cNvPr id="34" name="Google Shape;1619;p63"/>
          <p:cNvSpPr/>
          <p:nvPr/>
        </p:nvSpPr>
        <p:spPr bwMode="auto">
          <a:xfrm>
            <a:off x="1563217" y="5048139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L’apprenant choisit </a:t>
            </a:r>
            <a:r>
              <a:rPr lang="fr-FR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une situation qui se rapproche le plus de son contexte ou de ses objectifs</a:t>
            </a:r>
            <a:endParaRPr sz="1600" b="1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35" name="Google Shape;1619;p63"/>
          <p:cNvSpPr/>
          <p:nvPr/>
        </p:nvSpPr>
        <p:spPr bwMode="auto">
          <a:xfrm>
            <a:off x="5032308" y="5043482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Le groupe d’apprenants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résout la situation concrète </a:t>
            </a: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choisie </a:t>
            </a:r>
            <a:r>
              <a:rPr lang="fr-FR" sz="16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à partir des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connaissances en cours d’acquisition</a:t>
            </a:r>
          </a:p>
        </p:txBody>
      </p:sp>
      <p:sp>
        <p:nvSpPr>
          <p:cNvPr id="36" name="Google Shape;1619;p63"/>
          <p:cNvSpPr/>
          <p:nvPr/>
        </p:nvSpPr>
        <p:spPr bwMode="auto">
          <a:xfrm>
            <a:off x="8364434" y="5029463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Chaque groupe propose </a:t>
            </a:r>
            <a:r>
              <a:rPr lang="fr-FR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une restitution pour expliquer la résolution </a:t>
            </a: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aux autres groupes (apprentissage génératif)</a:t>
            </a:r>
            <a:endParaRPr sz="1600" b="1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13" name="Oval 14"/>
          <p:cNvSpPr/>
          <p:nvPr/>
        </p:nvSpPr>
        <p:spPr bwMode="auto">
          <a:xfrm>
            <a:off x="8728041" y="2519941"/>
            <a:ext cx="1800000" cy="180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Marianne"/>
              <a:cs typeface="Raavi"/>
            </a:endParaRPr>
          </a:p>
        </p:txBody>
      </p:sp>
      <p:grpSp>
        <p:nvGrpSpPr>
          <p:cNvPr id="27" name="Groupe 26"/>
          <p:cNvGrpSpPr/>
          <p:nvPr/>
        </p:nvGrpSpPr>
        <p:grpSpPr bwMode="auto">
          <a:xfrm>
            <a:off x="8803245" y="2609940"/>
            <a:ext cx="1940779" cy="1620000"/>
            <a:chOff x="0" y="0"/>
            <a:chExt cx="1940779" cy="1620000"/>
          </a:xfrm>
        </p:grpSpPr>
        <p:sp>
          <p:nvSpPr>
            <p:cNvPr id="14" name="Oval 16"/>
            <p:cNvSpPr/>
            <p:nvPr/>
          </p:nvSpPr>
          <p:spPr bwMode="auto">
            <a:xfrm>
              <a:off x="14794" y="0"/>
              <a:ext cx="1620000" cy="16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Raavi"/>
              </a:endParaRPr>
            </a:p>
          </p:txBody>
        </p:sp>
        <p:sp>
          <p:nvSpPr>
            <p:cNvPr id="20" name="TextBox 58"/>
            <p:cNvSpPr txBox="1"/>
            <p:nvPr/>
          </p:nvSpPr>
          <p:spPr bwMode="auto">
            <a:xfrm>
              <a:off x="0" y="82735"/>
              <a:ext cx="1732808" cy="587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Forum</a:t>
              </a:r>
              <a:endParaRPr/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Vidéo/texte</a:t>
              </a:r>
              <a:endParaRPr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pic>
          <p:nvPicPr>
            <p:cNvPr id="22" name="Graphique 270" descr="Marketing avec un remplissage uni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20953" y="746604"/>
              <a:ext cx="536374" cy="536374"/>
            </a:xfrm>
            <a:prstGeom prst="rect">
              <a:avLst/>
            </a:prstGeom>
          </p:spPr>
        </p:pic>
        <p:sp>
          <p:nvSpPr>
            <p:cNvPr id="25" name="Isosceles Triangle 10"/>
            <p:cNvSpPr/>
            <p:nvPr/>
          </p:nvSpPr>
          <p:spPr bwMode="auto">
            <a:xfrm rot="5400000">
              <a:off x="1408516" y="582831"/>
              <a:ext cx="736980" cy="327546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1. Choix de groupe : point de vue du formateur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307" y="971206"/>
            <a:ext cx="12079386" cy="49155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847528" y="3068960"/>
            <a:ext cx="5616624" cy="288032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9051860" y="2924944"/>
            <a:ext cx="3083833" cy="3201524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1. Choix de groupe : point de vue de l’apprenant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rcRect l="73295"/>
          <a:stretch/>
        </p:blipFill>
        <p:spPr bwMode="auto">
          <a:xfrm>
            <a:off x="8976320" y="1525993"/>
            <a:ext cx="3215680" cy="414395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9059685" y="3861048"/>
            <a:ext cx="2981595" cy="288032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Laïcité situation Installation d'une crèche au sein d'un service public-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/>
        </p:blipFill>
        <p:spPr bwMode="auto">
          <a:xfrm>
            <a:off x="335360" y="1262028"/>
            <a:ext cx="813435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90152" y="6329971"/>
            <a:ext cx="5011696" cy="467399"/>
          </a:xfrm>
          <a:prstGeom prst="rect">
            <a:avLst/>
          </a:prstGeom>
          <a:solidFill>
            <a:srgbClr val="7F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cs typeface="Arial"/>
              </a:rPr>
              <a:t>Métacognition et régulation autonome des apprentissages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1. Choix de groupe : point de vue de l’apprenant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0720" y="1525993"/>
            <a:ext cx="12041280" cy="4143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775520" y="3131545"/>
            <a:ext cx="2088232" cy="441470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9059685" y="3553882"/>
            <a:ext cx="2981595" cy="1027246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3590152" y="6329971"/>
            <a:ext cx="5011696" cy="467399"/>
          </a:xfrm>
          <a:prstGeom prst="rect">
            <a:avLst/>
          </a:prstGeom>
          <a:solidFill>
            <a:srgbClr val="7F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cs typeface="Arial"/>
              </a:rPr>
              <a:t>Métacognition et régulation autonome des apprentissages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1. Choix de groupe : point de vue de l’apprenant</a:t>
            </a:r>
            <a:endParaRPr/>
          </a:p>
        </p:txBody>
      </p:sp>
      <p:grpSp>
        <p:nvGrpSpPr>
          <p:cNvPr id="3" name="Groupe 2"/>
          <p:cNvGrpSpPr/>
          <p:nvPr/>
        </p:nvGrpSpPr>
        <p:grpSpPr bwMode="auto">
          <a:xfrm>
            <a:off x="119336" y="836712"/>
            <a:ext cx="11521280" cy="5421999"/>
            <a:chOff x="341314" y="2025910"/>
            <a:chExt cx="8628817" cy="397828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rcRect l="1756" t="24022" r="25906" b="2146"/>
            <a:stretch/>
          </p:blipFill>
          <p:spPr bwMode="auto">
            <a:xfrm>
              <a:off x="341314" y="2025910"/>
              <a:ext cx="8628817" cy="3978283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/>
            <p:cNvSpPr/>
            <p:nvPr/>
          </p:nvSpPr>
          <p:spPr bwMode="auto">
            <a:xfrm>
              <a:off x="4494882" y="5661248"/>
              <a:ext cx="1118748" cy="342945"/>
            </a:xfrm>
            <a:prstGeom prst="rect">
              <a:avLst/>
            </a:prstGeom>
            <a:noFill/>
            <a:ln w="38100">
              <a:solidFill>
                <a:srgbClr val="F58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43472" y="4041195"/>
              <a:ext cx="7392904" cy="274591"/>
            </a:xfrm>
            <a:prstGeom prst="rect">
              <a:avLst/>
            </a:prstGeom>
            <a:noFill/>
            <a:ln w="38100">
              <a:solidFill>
                <a:srgbClr val="F581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3590152" y="6329971"/>
            <a:ext cx="5011696" cy="467399"/>
          </a:xfrm>
          <a:prstGeom prst="rect">
            <a:avLst/>
          </a:prstGeom>
          <a:solidFill>
            <a:srgbClr val="7F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cs typeface="Arial"/>
              </a:rPr>
              <a:t>Métacognition et régulation autonome des apprentissages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1. Choix de groupe : point de vue de l’apprenant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 l="979" t="20258" r="32075"/>
          <a:stretch/>
        </p:blipFill>
        <p:spPr bwMode="auto">
          <a:xfrm>
            <a:off x="193560" y="1222290"/>
            <a:ext cx="8162076" cy="475135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642404" y="6464409"/>
            <a:ext cx="2743200" cy="257066"/>
          </a:xfrm>
        </p:spPr>
        <p:txBody>
          <a:bodyPr/>
          <a:lstStyle/>
          <a:p>
            <a:pPr>
              <a:defRPr/>
            </a:pPr>
            <a:fld id="{F7CDBB6A-C62F-4A9F-940A-3BAD4E91A6B2}" type="slidenum">
              <a:rPr lang="fr-FR"/>
              <a:t>35</a:t>
            </a:fld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0" y="1700808"/>
            <a:ext cx="5087888" cy="576064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81069" t="21326" r="1250" b="12206"/>
          <a:stretch/>
        </p:blipFill>
        <p:spPr bwMode="auto">
          <a:xfrm>
            <a:off x="8618988" y="731529"/>
            <a:ext cx="3309660" cy="608067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8642404" y="3505285"/>
            <a:ext cx="3430260" cy="499779"/>
          </a:xfrm>
          <a:prstGeom prst="rect">
            <a:avLst/>
          </a:prstGeom>
          <a:noFill/>
          <a:ln w="38100">
            <a:solidFill>
              <a:srgbClr val="F58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" name="Connecteur droit avec flèche 10"/>
          <p:cNvCxnSpPr>
            <a:cxnSpLocks/>
            <a:endCxn id="7" idx="1"/>
          </p:cNvCxnSpPr>
          <p:nvPr/>
        </p:nvCxnSpPr>
        <p:spPr bwMode="auto">
          <a:xfrm>
            <a:off x="5087888" y="1988840"/>
            <a:ext cx="3531100" cy="1656184"/>
          </a:xfrm>
          <a:prstGeom prst="straightConnector1">
            <a:avLst/>
          </a:prstGeom>
          <a:noFill/>
          <a:ln w="38100">
            <a:solidFill>
              <a:srgbClr val="F5812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angle 7"/>
          <p:cNvSpPr/>
          <p:nvPr/>
        </p:nvSpPr>
        <p:spPr bwMode="auto">
          <a:xfrm>
            <a:off x="3590152" y="6329971"/>
            <a:ext cx="5011696" cy="467399"/>
          </a:xfrm>
          <a:prstGeom prst="rect">
            <a:avLst/>
          </a:prstGeom>
          <a:solidFill>
            <a:srgbClr val="7F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cs typeface="Arial"/>
              </a:rPr>
              <a:t>Métacognition et régulation autonome des apprentissages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Activités en 3 temps : Choix de groupe / Classe virtuelle / Forum </a:t>
            </a:r>
            <a:endParaRPr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 bwMode="auto">
          <a:xfrm>
            <a:off x="1168145" y="6464409"/>
            <a:ext cx="1680000" cy="257066"/>
          </a:xfr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9ABC7A-6EDF-4087-89A9-7C7C0654D85F}" type="datetime1">
              <a:rPr lang="fr-FR" sz="1200" b="0" i="0" u="none" strike="noStrike" cap="none" spc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latin typeface="Marianne"/>
                <a:cs typeface="Arial"/>
              </a:rPr>
              <a:t>09/11/2023</a:t>
            </a:fld>
            <a:endParaRPr lang="fr-FR" sz="1200" b="0" i="0" u="none" strike="noStrike" cap="none" spc="0">
              <a:ln>
                <a:noFill/>
              </a:ln>
              <a:solidFill>
                <a:srgbClr val="E7E6E6">
                  <a:lumMod val="90000"/>
                </a:srgbClr>
              </a:solidFill>
              <a:latin typeface="Marianne"/>
              <a:cs typeface="Arial"/>
            </a:endParaRPr>
          </a:p>
        </p:txBody>
      </p:sp>
      <p:sp>
        <p:nvSpPr>
          <p:cNvPr id="15" name="Content Placeholder 1"/>
          <p:cNvSpPr txBox="1"/>
          <p:nvPr/>
        </p:nvSpPr>
        <p:spPr bwMode="gray">
          <a:xfrm>
            <a:off x="2031297" y="1298756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1. Choix d’une mise en situation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  <a:p>
            <a:pPr marL="0" marR="0" lvl="2" indent="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Calibri"/>
              <a:buNone/>
              <a:defRPr/>
            </a:pPr>
            <a:endParaRPr lang="fr-FR" sz="16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16" name="Content Placeholder 1"/>
          <p:cNvSpPr txBox="1"/>
          <p:nvPr/>
        </p:nvSpPr>
        <p:spPr bwMode="gray">
          <a:xfrm>
            <a:off x="5377908" y="1275380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2. Résolution de la situation (en groupe)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17" name="Content Placeholder 1"/>
          <p:cNvSpPr txBox="1"/>
          <p:nvPr/>
        </p:nvSpPr>
        <p:spPr bwMode="gray">
          <a:xfrm>
            <a:off x="8710033" y="1268760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3. Synthèse et </a:t>
            </a:r>
            <a:endParaRPr/>
          </a:p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ré-explication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grpSp>
        <p:nvGrpSpPr>
          <p:cNvPr id="29" name="Groupe 28"/>
          <p:cNvGrpSpPr/>
          <p:nvPr/>
        </p:nvGrpSpPr>
        <p:grpSpPr bwMode="auto">
          <a:xfrm>
            <a:off x="2034817" y="2519941"/>
            <a:ext cx="2044959" cy="1800000"/>
            <a:chOff x="2034817" y="2519941"/>
            <a:chExt cx="2044959" cy="1800000"/>
          </a:xfrm>
        </p:grpSpPr>
        <p:sp>
          <p:nvSpPr>
            <p:cNvPr id="5" name="Oval 5"/>
            <p:cNvSpPr/>
            <p:nvPr/>
          </p:nvSpPr>
          <p:spPr bwMode="auto">
            <a:xfrm>
              <a:off x="2034817" y="2519941"/>
              <a:ext cx="1800000" cy="18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grpSp>
          <p:nvGrpSpPr>
            <p:cNvPr id="4" name="Groupe 3"/>
            <p:cNvGrpSpPr/>
            <p:nvPr/>
          </p:nvGrpSpPr>
          <p:grpSpPr bwMode="auto">
            <a:xfrm>
              <a:off x="2124817" y="2609941"/>
              <a:ext cx="1954959" cy="1620000"/>
              <a:chOff x="2124817" y="2609941"/>
              <a:chExt cx="1954959" cy="1620000"/>
            </a:xfrm>
          </p:grpSpPr>
          <p:sp>
            <p:nvSpPr>
              <p:cNvPr id="6" name="Isosceles Triangle 6"/>
              <p:cNvSpPr/>
              <p:nvPr/>
            </p:nvSpPr>
            <p:spPr bwMode="auto">
              <a:xfrm rot="5400000">
                <a:off x="3547513" y="3256168"/>
                <a:ext cx="736980" cy="327546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7" name="Oval 7"/>
              <p:cNvSpPr/>
              <p:nvPr/>
            </p:nvSpPr>
            <p:spPr bwMode="auto">
              <a:xfrm>
                <a:off x="2124817" y="2609941"/>
                <a:ext cx="1620000" cy="1620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4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18" name="TextBox 58"/>
              <p:cNvSpPr txBox="1"/>
              <p:nvPr/>
            </p:nvSpPr>
            <p:spPr bwMode="auto">
              <a:xfrm>
                <a:off x="2214534" y="2769531"/>
                <a:ext cx="1420071" cy="58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800" b="1" i="0" u="none" strike="noStrike" cap="none" spc="0" dirty="0">
                    <a:ln>
                      <a:noFill/>
                    </a:ln>
                    <a:solidFill>
                      <a:prstClr val="black"/>
                    </a:solidFill>
                    <a:latin typeface="Marianne"/>
                    <a:cs typeface="Raavi"/>
                  </a:rPr>
                  <a:t>Choix de groupe</a:t>
                </a:r>
                <a:endParaRPr sz="1800" b="1" i="0" u="none" strike="noStrike" cap="none" spc="0" dirty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pic>
            <p:nvPicPr>
              <p:cNvPr id="21" name="Graphique 276" descr="Crayon avec un remplissage uni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2684352" y="3401043"/>
                <a:ext cx="467368" cy="467368"/>
              </a:xfrm>
              <a:prstGeom prst="rect">
                <a:avLst/>
              </a:prstGeom>
            </p:spPr>
          </p:pic>
        </p:grpSp>
      </p:grpSp>
      <p:grpSp>
        <p:nvGrpSpPr>
          <p:cNvPr id="28" name="Groupe 27"/>
          <p:cNvGrpSpPr/>
          <p:nvPr/>
        </p:nvGrpSpPr>
        <p:grpSpPr bwMode="auto">
          <a:xfrm>
            <a:off x="5381429" y="2519941"/>
            <a:ext cx="2044959" cy="1800000"/>
            <a:chOff x="5667472" y="2519941"/>
            <a:chExt cx="2044959" cy="1800000"/>
          </a:xfrm>
        </p:grpSpPr>
        <p:sp>
          <p:nvSpPr>
            <p:cNvPr id="9" name="Oval 9"/>
            <p:cNvSpPr/>
            <p:nvPr/>
          </p:nvSpPr>
          <p:spPr bwMode="auto">
            <a:xfrm>
              <a:off x="5667472" y="2519941"/>
              <a:ext cx="1800000" cy="180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grpSp>
          <p:nvGrpSpPr>
            <p:cNvPr id="26" name="Groupe 25"/>
            <p:cNvGrpSpPr/>
            <p:nvPr/>
          </p:nvGrpSpPr>
          <p:grpSpPr bwMode="auto">
            <a:xfrm>
              <a:off x="5757472" y="2609941"/>
              <a:ext cx="1954959" cy="1620000"/>
              <a:chOff x="5757472" y="2609941"/>
              <a:chExt cx="1954959" cy="1620000"/>
            </a:xfrm>
          </p:grpSpPr>
          <p:sp>
            <p:nvSpPr>
              <p:cNvPr id="10" name="Isosceles Triangle 10"/>
              <p:cNvSpPr/>
              <p:nvPr/>
            </p:nvSpPr>
            <p:spPr bwMode="auto">
              <a:xfrm rot="5400000">
                <a:off x="7180168" y="3256168"/>
                <a:ext cx="736980" cy="32754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80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11" name="Oval 11"/>
              <p:cNvSpPr/>
              <p:nvPr/>
            </p:nvSpPr>
            <p:spPr bwMode="auto">
              <a:xfrm>
                <a:off x="5757472" y="2609941"/>
                <a:ext cx="1620000" cy="1620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4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19" name="TextBox 58"/>
              <p:cNvSpPr txBox="1"/>
              <p:nvPr/>
            </p:nvSpPr>
            <p:spPr bwMode="auto">
              <a:xfrm>
                <a:off x="5848570" y="2664830"/>
                <a:ext cx="1420071" cy="58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800" b="1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Marianne"/>
                    <a:cs typeface="Raavi"/>
                  </a:rPr>
                  <a:t>CV / Etherpad</a:t>
                </a:r>
                <a:endParaRPr sz="1800" b="1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pic>
            <p:nvPicPr>
              <p:cNvPr id="23" name="Graphique 22" descr="Réunion en ligne avec un remplissage uni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6283359" y="3342425"/>
                <a:ext cx="550495" cy="550495"/>
              </a:xfrm>
              <a:prstGeom prst="rect">
                <a:avLst/>
              </a:prstGeom>
            </p:spPr>
          </p:pic>
        </p:grpSp>
      </p:grpSp>
      <p:sp>
        <p:nvSpPr>
          <p:cNvPr id="24" name="Titre 1"/>
          <p:cNvSpPr txBox="1"/>
          <p:nvPr/>
        </p:nvSpPr>
        <p:spPr bwMode="auto">
          <a:xfrm>
            <a:off x="187359" y="620688"/>
            <a:ext cx="12192000" cy="731519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Orbitron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1" i="0" u="sng" strike="noStrike" cap="none" spc="0">
                <a:ln>
                  <a:noFill/>
                </a:ln>
                <a:solidFill>
                  <a:srgbClr val="124F6E"/>
                </a:solidFill>
                <a:latin typeface="Marianne"/>
                <a:cs typeface="Arial"/>
              </a:rPr>
              <a:t>Mise en activité en 3 temps</a:t>
            </a:r>
            <a:endParaRPr/>
          </a:p>
        </p:txBody>
      </p:sp>
      <p:sp>
        <p:nvSpPr>
          <p:cNvPr id="34" name="Google Shape;1619;p63"/>
          <p:cNvSpPr/>
          <p:nvPr/>
        </p:nvSpPr>
        <p:spPr bwMode="auto">
          <a:xfrm>
            <a:off x="1563217" y="5048139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L’apprenant choisit </a:t>
            </a:r>
            <a:r>
              <a:rPr lang="fr-FR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une situation qui se rapproche le plus de son contexte ou de ses objectifs</a:t>
            </a:r>
            <a:endParaRPr sz="1600" b="1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35" name="Google Shape;1619;p63"/>
          <p:cNvSpPr/>
          <p:nvPr/>
        </p:nvSpPr>
        <p:spPr bwMode="auto">
          <a:xfrm>
            <a:off x="5032308" y="5043482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Le groupe d’apprenants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résout la situation concrète </a:t>
            </a: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choisie </a:t>
            </a:r>
            <a:r>
              <a:rPr lang="fr-FR" sz="16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à partir des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connaissances en cours d’acquisition</a:t>
            </a:r>
          </a:p>
        </p:txBody>
      </p:sp>
      <p:sp>
        <p:nvSpPr>
          <p:cNvPr id="36" name="Google Shape;1619;p63"/>
          <p:cNvSpPr/>
          <p:nvPr/>
        </p:nvSpPr>
        <p:spPr bwMode="auto">
          <a:xfrm>
            <a:off x="8364434" y="5029463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Chaque groupe propose </a:t>
            </a:r>
            <a:r>
              <a:rPr lang="fr-FR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une restitution pour expliquer la résolution </a:t>
            </a: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aux autres groupes (apprentissage génératif)</a:t>
            </a:r>
            <a:endParaRPr sz="1600" b="1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63217" y="4437112"/>
            <a:ext cx="2743200" cy="604595"/>
          </a:xfrm>
          <a:prstGeom prst="rect">
            <a:avLst/>
          </a:prstGeom>
          <a:solidFill>
            <a:srgbClr val="7F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4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Métacognition et régulation autonome des apprentissages</a:t>
            </a:r>
            <a:endParaRPr sz="16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5032308" y="4437112"/>
            <a:ext cx="2743200" cy="604595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Application à chaud</a:t>
            </a:r>
            <a:endParaRPr/>
          </a:p>
        </p:txBody>
      </p:sp>
      <p:sp>
        <p:nvSpPr>
          <p:cNvPr id="39" name="Rectangle 38"/>
          <p:cNvSpPr/>
          <p:nvPr/>
        </p:nvSpPr>
        <p:spPr bwMode="auto">
          <a:xfrm>
            <a:off x="8364434" y="4437112"/>
            <a:ext cx="2743200" cy="604595"/>
          </a:xfrm>
          <a:prstGeom prst="rect">
            <a:avLst/>
          </a:prstGeom>
          <a:solidFill>
            <a:srgbClr val="484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Consolidation</a:t>
            </a:r>
            <a:endParaRPr/>
          </a:p>
        </p:txBody>
      </p:sp>
      <p:grpSp>
        <p:nvGrpSpPr>
          <p:cNvPr id="30" name="Groupe 29"/>
          <p:cNvGrpSpPr/>
          <p:nvPr/>
        </p:nvGrpSpPr>
        <p:grpSpPr bwMode="auto">
          <a:xfrm>
            <a:off x="8728040" y="2519940"/>
            <a:ext cx="2015984" cy="1800000"/>
            <a:chOff x="0" y="0"/>
            <a:chExt cx="2015984" cy="1800000"/>
          </a:xfrm>
        </p:grpSpPr>
        <p:sp>
          <p:nvSpPr>
            <p:cNvPr id="13" name="Oval 14"/>
            <p:cNvSpPr/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grpSp>
          <p:nvGrpSpPr>
            <p:cNvPr id="27" name="Groupe 26"/>
            <p:cNvGrpSpPr/>
            <p:nvPr/>
          </p:nvGrpSpPr>
          <p:grpSpPr bwMode="auto">
            <a:xfrm>
              <a:off x="90000" y="90000"/>
              <a:ext cx="1925984" cy="1620000"/>
              <a:chOff x="0" y="0"/>
              <a:chExt cx="1925984" cy="1620000"/>
            </a:xfrm>
          </p:grpSpPr>
          <p:sp>
            <p:nvSpPr>
              <p:cNvPr id="14" name="Oval 16"/>
              <p:cNvSpPr/>
              <p:nvPr/>
            </p:nvSpPr>
            <p:spPr bwMode="auto">
              <a:xfrm>
                <a:off x="0" y="0"/>
                <a:ext cx="1620000" cy="1620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4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20" name="TextBox 58"/>
              <p:cNvSpPr txBox="1"/>
              <p:nvPr/>
            </p:nvSpPr>
            <p:spPr bwMode="auto">
              <a:xfrm>
                <a:off x="42584" y="82735"/>
                <a:ext cx="1583621" cy="5874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800" b="1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Marianne"/>
                    <a:cs typeface="Raavi"/>
                  </a:rPr>
                  <a:t>Forum</a:t>
                </a:r>
                <a:endParaRPr/>
              </a:p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800" b="1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Marianne"/>
                    <a:cs typeface="Raavi"/>
                  </a:rPr>
                  <a:t>Vidéo/texte</a:t>
                </a:r>
                <a:endParaRPr sz="1800" b="1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pic>
            <p:nvPicPr>
              <p:cNvPr id="22" name="Graphique 270" descr="Marketing avec un remplissage uni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606159" y="746604"/>
                <a:ext cx="536374" cy="536374"/>
              </a:xfrm>
              <a:prstGeom prst="rect">
                <a:avLst/>
              </a:prstGeom>
            </p:spPr>
          </p:pic>
          <p:sp>
            <p:nvSpPr>
              <p:cNvPr id="25" name="Isosceles Triangle 10"/>
              <p:cNvSpPr/>
              <p:nvPr/>
            </p:nvSpPr>
            <p:spPr bwMode="auto">
              <a:xfrm rot="5400000">
                <a:off x="1393721" y="582831"/>
                <a:ext cx="736980" cy="327546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2. Résolution de la situation en groupe : Classe virtuelle + Etherpad 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3352" y="731530"/>
            <a:ext cx="8083838" cy="52177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42404" y="836712"/>
            <a:ext cx="3153215" cy="44773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4724399" y="6136773"/>
            <a:ext cx="2743200" cy="604595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Application à chaud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Activités en 3 temps : Choix de groupe / Classe virtuelle / Forum </a:t>
            </a:r>
            <a:endParaRPr>
              <a:latin typeface="+mn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 bwMode="auto">
          <a:xfrm>
            <a:off x="1168145" y="6464409"/>
            <a:ext cx="1680000" cy="257066"/>
          </a:xfrm>
        </p:spPr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9ABC7A-6EDF-4087-89A9-7C7C0654D85F}" type="datetime1">
              <a:rPr lang="fr-FR" sz="1200" b="0" i="0" u="none" strike="noStrike" cap="none" spc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latin typeface="Marianne"/>
                <a:cs typeface="Arial"/>
              </a:rPr>
              <a:t>09/11/2023</a:t>
            </a:fld>
            <a:endParaRPr lang="fr-FR" sz="1200" b="0" i="0" u="none" strike="noStrike" cap="none" spc="0">
              <a:ln>
                <a:noFill/>
              </a:ln>
              <a:solidFill>
                <a:srgbClr val="E7E6E6">
                  <a:lumMod val="90000"/>
                </a:srgbClr>
              </a:solidFill>
              <a:latin typeface="Marianne"/>
              <a:cs typeface="Arial"/>
            </a:endParaRPr>
          </a:p>
        </p:txBody>
      </p:sp>
      <p:sp>
        <p:nvSpPr>
          <p:cNvPr id="15" name="Content Placeholder 1"/>
          <p:cNvSpPr txBox="1"/>
          <p:nvPr/>
        </p:nvSpPr>
        <p:spPr bwMode="gray">
          <a:xfrm>
            <a:off x="2031297" y="1298756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1. Choix d’une mise en situation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  <a:p>
            <a:pPr marL="0" marR="0" lvl="2" indent="0" algn="l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Calibri"/>
              <a:buNone/>
              <a:defRPr/>
            </a:pPr>
            <a:endParaRPr lang="fr-FR" sz="16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16" name="Content Placeholder 1"/>
          <p:cNvSpPr txBox="1"/>
          <p:nvPr/>
        </p:nvSpPr>
        <p:spPr bwMode="gray">
          <a:xfrm>
            <a:off x="5377908" y="1275380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2. Résolution de la situation (en groupe)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sp>
        <p:nvSpPr>
          <p:cNvPr id="17" name="Content Placeholder 1"/>
          <p:cNvSpPr txBox="1"/>
          <p:nvPr/>
        </p:nvSpPr>
        <p:spPr bwMode="gray">
          <a:xfrm>
            <a:off x="8710033" y="1268760"/>
            <a:ext cx="2052000" cy="1485123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3. Synthèse et </a:t>
            </a:r>
            <a:endParaRPr/>
          </a:p>
          <a:p>
            <a:pPr marL="0" marR="0" lvl="1" indent="0" algn="ctr" defTabSz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ct val="105000"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srgbClr val="0D3A51"/>
                </a:solidFill>
                <a:latin typeface="Marianne"/>
                <a:cs typeface="Raavi"/>
              </a:rPr>
              <a:t>ré-explication</a:t>
            </a:r>
            <a:endParaRPr sz="2000" b="0" i="0" u="none" strike="noStrike" cap="none" spc="0">
              <a:ln>
                <a:noFill/>
              </a:ln>
              <a:solidFill>
                <a:srgbClr val="0D3A51"/>
              </a:solidFill>
              <a:latin typeface="Marianne"/>
              <a:cs typeface="Raavi"/>
            </a:endParaRPr>
          </a:p>
        </p:txBody>
      </p:sp>
      <p:grpSp>
        <p:nvGrpSpPr>
          <p:cNvPr id="29" name="Groupe 28"/>
          <p:cNvGrpSpPr/>
          <p:nvPr/>
        </p:nvGrpSpPr>
        <p:grpSpPr bwMode="auto">
          <a:xfrm>
            <a:off x="2034817" y="2519941"/>
            <a:ext cx="2044959" cy="1800000"/>
            <a:chOff x="2034817" y="2519941"/>
            <a:chExt cx="2044959" cy="1800000"/>
          </a:xfrm>
        </p:grpSpPr>
        <p:sp>
          <p:nvSpPr>
            <p:cNvPr id="5" name="Oval 5"/>
            <p:cNvSpPr/>
            <p:nvPr/>
          </p:nvSpPr>
          <p:spPr bwMode="auto">
            <a:xfrm>
              <a:off x="2034817" y="2519941"/>
              <a:ext cx="1800000" cy="180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grpSp>
          <p:nvGrpSpPr>
            <p:cNvPr id="4" name="Groupe 3"/>
            <p:cNvGrpSpPr/>
            <p:nvPr/>
          </p:nvGrpSpPr>
          <p:grpSpPr bwMode="auto">
            <a:xfrm>
              <a:off x="2124817" y="2609941"/>
              <a:ext cx="1954959" cy="1620000"/>
              <a:chOff x="2124817" y="2609941"/>
              <a:chExt cx="1954959" cy="1620000"/>
            </a:xfrm>
          </p:grpSpPr>
          <p:sp>
            <p:nvSpPr>
              <p:cNvPr id="6" name="Isosceles Triangle 6"/>
              <p:cNvSpPr/>
              <p:nvPr/>
            </p:nvSpPr>
            <p:spPr bwMode="auto">
              <a:xfrm rot="5400000">
                <a:off x="3547513" y="3256168"/>
                <a:ext cx="736980" cy="327546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7" name="Oval 7"/>
              <p:cNvSpPr/>
              <p:nvPr/>
            </p:nvSpPr>
            <p:spPr bwMode="auto">
              <a:xfrm>
                <a:off x="2124817" y="2609941"/>
                <a:ext cx="1620000" cy="1620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4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endParaRPr>
              </a:p>
            </p:txBody>
          </p:sp>
          <p:sp>
            <p:nvSpPr>
              <p:cNvPr id="18" name="TextBox 58"/>
              <p:cNvSpPr txBox="1"/>
              <p:nvPr/>
            </p:nvSpPr>
            <p:spPr bwMode="auto">
              <a:xfrm>
                <a:off x="2214534" y="2697523"/>
                <a:ext cx="1420071" cy="58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800" b="1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Marianne"/>
                    <a:cs typeface="Raavi"/>
                  </a:rPr>
                  <a:t>Choix de groupe</a:t>
                </a:r>
                <a:endParaRPr sz="1800" b="1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Marianne"/>
                  <a:cs typeface="Raavi"/>
                </a:endParaRPr>
              </a:p>
            </p:txBody>
          </p:sp>
          <p:pic>
            <p:nvPicPr>
              <p:cNvPr id="21" name="Graphique 276" descr="Crayon avec un remplissage uni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2684352" y="3401043"/>
                <a:ext cx="467368" cy="467368"/>
              </a:xfrm>
              <a:prstGeom prst="rect">
                <a:avLst/>
              </a:prstGeom>
            </p:spPr>
          </p:pic>
        </p:grpSp>
      </p:grpSp>
      <p:sp>
        <p:nvSpPr>
          <p:cNvPr id="9" name="Oval 9"/>
          <p:cNvSpPr/>
          <p:nvPr/>
        </p:nvSpPr>
        <p:spPr bwMode="auto">
          <a:xfrm>
            <a:off x="5381429" y="2519941"/>
            <a:ext cx="1800000" cy="180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Marianne"/>
              <a:cs typeface="Raavi"/>
            </a:endParaRPr>
          </a:p>
        </p:txBody>
      </p:sp>
      <p:grpSp>
        <p:nvGrpSpPr>
          <p:cNvPr id="26" name="Groupe 25"/>
          <p:cNvGrpSpPr/>
          <p:nvPr/>
        </p:nvGrpSpPr>
        <p:grpSpPr bwMode="auto">
          <a:xfrm>
            <a:off x="5471429" y="2609941"/>
            <a:ext cx="1954959" cy="1620000"/>
            <a:chOff x="5757472" y="2609941"/>
            <a:chExt cx="1954959" cy="1620000"/>
          </a:xfrm>
        </p:grpSpPr>
        <p:sp>
          <p:nvSpPr>
            <p:cNvPr id="10" name="Isosceles Triangle 10"/>
            <p:cNvSpPr/>
            <p:nvPr/>
          </p:nvSpPr>
          <p:spPr bwMode="auto">
            <a:xfrm rot="5400000">
              <a:off x="7180168" y="3256168"/>
              <a:ext cx="736980" cy="327546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sp>
          <p:nvSpPr>
            <p:cNvPr id="11" name="Oval 11"/>
            <p:cNvSpPr/>
            <p:nvPr/>
          </p:nvSpPr>
          <p:spPr bwMode="auto">
            <a:xfrm>
              <a:off x="5757472" y="2609941"/>
              <a:ext cx="1620000" cy="16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Raavi"/>
              </a:endParaRPr>
            </a:p>
          </p:txBody>
        </p:sp>
        <p:sp>
          <p:nvSpPr>
            <p:cNvPr id="19" name="TextBox 58"/>
            <p:cNvSpPr txBox="1"/>
            <p:nvPr/>
          </p:nvSpPr>
          <p:spPr bwMode="auto">
            <a:xfrm>
              <a:off x="5848570" y="2664830"/>
              <a:ext cx="1420071" cy="587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CV / Etherpad</a:t>
              </a:r>
              <a:endParaRPr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pic>
          <p:nvPicPr>
            <p:cNvPr id="23" name="Graphique 22" descr="Réunion en ligne avec un remplissage uni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283359" y="3342425"/>
              <a:ext cx="550495" cy="550495"/>
            </a:xfrm>
            <a:prstGeom prst="rect">
              <a:avLst/>
            </a:prstGeom>
          </p:spPr>
        </p:pic>
      </p:grpSp>
      <p:sp>
        <p:nvSpPr>
          <p:cNvPr id="24" name="Titre 1"/>
          <p:cNvSpPr txBox="1"/>
          <p:nvPr/>
        </p:nvSpPr>
        <p:spPr bwMode="auto">
          <a:xfrm>
            <a:off x="187359" y="620688"/>
            <a:ext cx="12192000" cy="731519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Orbitron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1" i="0" u="sng" strike="noStrike" cap="none" spc="0">
                <a:ln>
                  <a:noFill/>
                </a:ln>
                <a:solidFill>
                  <a:srgbClr val="124F6E"/>
                </a:solidFill>
                <a:latin typeface="Marianne"/>
                <a:cs typeface="Arial"/>
              </a:rPr>
              <a:t>Mise en activité en 3 temps</a:t>
            </a:r>
            <a:endParaRPr/>
          </a:p>
        </p:txBody>
      </p:sp>
      <p:sp>
        <p:nvSpPr>
          <p:cNvPr id="34" name="Google Shape;1619;p63"/>
          <p:cNvSpPr/>
          <p:nvPr/>
        </p:nvSpPr>
        <p:spPr bwMode="auto">
          <a:xfrm>
            <a:off x="1563217" y="5048139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L’apprenant choisit </a:t>
            </a:r>
            <a:r>
              <a:rPr lang="fr-FR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une situation qui se rapproche le plus de son contexte ou de ses objectifs</a:t>
            </a:r>
            <a:endParaRPr sz="1600" b="1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35" name="Google Shape;1619;p63"/>
          <p:cNvSpPr/>
          <p:nvPr/>
        </p:nvSpPr>
        <p:spPr bwMode="auto">
          <a:xfrm>
            <a:off x="5032308" y="5043482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Le groupe d’apprenants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résout la situation concrète </a:t>
            </a: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choisie </a:t>
            </a:r>
            <a:r>
              <a:rPr lang="fr-FR" sz="16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à partir des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connaissances en cours d’acquisition</a:t>
            </a:r>
            <a:endParaRPr sz="1600" b="1" i="0" u="none" strike="noStrike" cap="none" spc="0" dirty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36" name="Google Shape;1619;p63"/>
          <p:cNvSpPr/>
          <p:nvPr/>
        </p:nvSpPr>
        <p:spPr bwMode="auto">
          <a:xfrm>
            <a:off x="8364434" y="5029463"/>
            <a:ext cx="2743200" cy="156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Chaque groupe propose </a:t>
            </a:r>
            <a:r>
              <a:rPr lang="fr-FR" sz="16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une restitution pour expliquer la résolution </a:t>
            </a:r>
            <a:r>
              <a:rPr lang="fr-FR" sz="16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arianne"/>
                <a:cs typeface="Arial"/>
              </a:rPr>
              <a:t>aux autres groupes (apprentissage génératif)</a:t>
            </a:r>
            <a:endParaRPr sz="1600" b="1" i="0" u="none" strike="noStrike" cap="none" spc="0" dirty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63217" y="4437112"/>
            <a:ext cx="2743200" cy="604595"/>
          </a:xfrm>
          <a:prstGeom prst="rect">
            <a:avLst/>
          </a:prstGeom>
          <a:solidFill>
            <a:srgbClr val="7F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400" b="1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Métacognition et régulation autonome des apprentissages</a:t>
            </a:r>
            <a:endParaRPr sz="16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5032308" y="4437112"/>
            <a:ext cx="2743200" cy="604595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Application à chaud</a:t>
            </a:r>
            <a:endParaRPr/>
          </a:p>
        </p:txBody>
      </p:sp>
      <p:sp>
        <p:nvSpPr>
          <p:cNvPr id="39" name="Rectangle 38"/>
          <p:cNvSpPr/>
          <p:nvPr/>
        </p:nvSpPr>
        <p:spPr bwMode="auto">
          <a:xfrm>
            <a:off x="8364434" y="4437112"/>
            <a:ext cx="2743200" cy="604595"/>
          </a:xfrm>
          <a:prstGeom prst="rect">
            <a:avLst/>
          </a:prstGeom>
          <a:solidFill>
            <a:srgbClr val="484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Consolidation</a:t>
            </a:r>
            <a:endParaRPr/>
          </a:p>
        </p:txBody>
      </p:sp>
      <p:sp>
        <p:nvSpPr>
          <p:cNvPr id="13" name="Oval 14"/>
          <p:cNvSpPr/>
          <p:nvPr/>
        </p:nvSpPr>
        <p:spPr bwMode="auto">
          <a:xfrm>
            <a:off x="8728041" y="2519941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white"/>
              </a:solidFill>
              <a:latin typeface="Marianne"/>
              <a:cs typeface="Raavi"/>
            </a:endParaRPr>
          </a:p>
        </p:txBody>
      </p:sp>
      <p:grpSp>
        <p:nvGrpSpPr>
          <p:cNvPr id="27" name="Groupe 26"/>
          <p:cNvGrpSpPr/>
          <p:nvPr/>
        </p:nvGrpSpPr>
        <p:grpSpPr bwMode="auto">
          <a:xfrm>
            <a:off x="8818040" y="2609940"/>
            <a:ext cx="1925984" cy="1620000"/>
            <a:chOff x="0" y="0"/>
            <a:chExt cx="1925984" cy="1620000"/>
          </a:xfrm>
        </p:grpSpPr>
        <p:sp>
          <p:nvSpPr>
            <p:cNvPr id="14" name="Oval 16"/>
            <p:cNvSpPr/>
            <p:nvPr/>
          </p:nvSpPr>
          <p:spPr bwMode="auto">
            <a:xfrm>
              <a:off x="0" y="0"/>
              <a:ext cx="1620000" cy="16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Marianne"/>
                <a:cs typeface="Raavi"/>
              </a:endParaRPr>
            </a:p>
          </p:txBody>
        </p:sp>
        <p:sp>
          <p:nvSpPr>
            <p:cNvPr id="20" name="TextBox 58"/>
            <p:cNvSpPr txBox="1"/>
            <p:nvPr/>
          </p:nvSpPr>
          <p:spPr bwMode="auto">
            <a:xfrm>
              <a:off x="42584" y="82735"/>
              <a:ext cx="1610035" cy="587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4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Forum</a:t>
              </a:r>
              <a:endParaRPr/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8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Raavi"/>
                </a:rPr>
                <a:t>Vidéo/texte</a:t>
              </a:r>
              <a:endParaRPr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  <p:pic>
          <p:nvPicPr>
            <p:cNvPr id="22" name="Graphique 270" descr="Marketing avec un remplissage uni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06159" y="746604"/>
              <a:ext cx="536374" cy="536374"/>
            </a:xfrm>
            <a:prstGeom prst="rect">
              <a:avLst/>
            </a:prstGeom>
          </p:spPr>
        </p:pic>
        <p:sp>
          <p:nvSpPr>
            <p:cNvPr id="25" name="Isosceles Triangle 10"/>
            <p:cNvSpPr/>
            <p:nvPr/>
          </p:nvSpPr>
          <p:spPr bwMode="auto">
            <a:xfrm rot="5400000">
              <a:off x="1393721" y="582831"/>
              <a:ext cx="736980" cy="32754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Raav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3. Restitution de chaque situation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5400" y="985694"/>
            <a:ext cx="6993979" cy="52885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4192" y="985694"/>
            <a:ext cx="3888432" cy="43966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4724399" y="6381328"/>
            <a:ext cx="2743200" cy="449338"/>
          </a:xfrm>
          <a:prstGeom prst="rect">
            <a:avLst/>
          </a:prstGeom>
          <a:solidFill>
            <a:srgbClr val="484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Marianne"/>
                <a:cs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D39905-BB5B-971B-AAF5-F97284EB1FEC}"/>
              </a:ext>
            </a:extLst>
          </p:cNvPr>
          <p:cNvSpPr/>
          <p:nvPr/>
        </p:nvSpPr>
        <p:spPr bwMode="auto">
          <a:xfrm>
            <a:off x="-1" y="908721"/>
            <a:ext cx="7474091" cy="5760640"/>
          </a:xfrm>
          <a:prstGeom prst="rect">
            <a:avLst/>
          </a:prstGeom>
          <a:solidFill>
            <a:srgbClr val="BDD8F0"/>
          </a:solidFill>
          <a:ln>
            <a:solidFill>
              <a:srgbClr val="BD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dirty="0">
                <a:latin typeface="+mn-lt"/>
              </a:rPr>
              <a:t>Mentor, qu’est-ce que c’est ?</a:t>
            </a:r>
            <a:endParaRPr dirty="0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F05FC2-C854-4B88-BDA7-7F26AF1085B7}"/>
              </a:ext>
            </a:extLst>
          </p:cNvPr>
          <p:cNvCxnSpPr>
            <a:cxnSpLocks/>
          </p:cNvCxnSpPr>
          <p:nvPr/>
        </p:nvCxnSpPr>
        <p:spPr bwMode="auto">
          <a:xfrm>
            <a:off x="7474090" y="620688"/>
            <a:ext cx="1" cy="6237301"/>
          </a:xfrm>
          <a:prstGeom prst="line">
            <a:avLst/>
          </a:prstGeom>
          <a:ln w="76200">
            <a:solidFill>
              <a:srgbClr val="001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B2C4FA5-0607-15A2-3B56-E07C0034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3419" y="5444356"/>
            <a:ext cx="1481283" cy="14812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6D95B4-AABE-E70B-33E1-AC68D5079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984432" y="5756192"/>
            <a:ext cx="1471320" cy="81271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38C43DD-13AA-5258-070A-F883095C173D}"/>
              </a:ext>
            </a:extLst>
          </p:cNvPr>
          <p:cNvGrpSpPr/>
          <p:nvPr/>
        </p:nvGrpSpPr>
        <p:grpSpPr bwMode="auto">
          <a:xfrm>
            <a:off x="355233" y="1011344"/>
            <a:ext cx="7522601" cy="1002635"/>
            <a:chOff x="358442" y="5546687"/>
            <a:chExt cx="7389688" cy="9849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4E87E1-24C4-46DE-40E6-F00D26E1759F}"/>
                </a:ext>
              </a:extLst>
            </p:cNvPr>
            <p:cNvSpPr/>
            <p:nvPr/>
          </p:nvSpPr>
          <p:spPr bwMode="auto">
            <a:xfrm>
              <a:off x="358442" y="5546687"/>
              <a:ext cx="6450148" cy="984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fr-FR" sz="1600" b="1" dirty="0">
                  <a:solidFill>
                    <a:srgbClr val="001D72"/>
                  </a:solidFill>
                  <a:highlight>
                    <a:srgbClr val="E5ECF4"/>
                  </a:highlight>
                  <a:latin typeface="Marianne"/>
                </a:rPr>
                <a:t>PLATEFORME</a:t>
              </a:r>
              <a:r>
                <a:rPr lang="fr-FR" sz="1600" b="1" dirty="0">
                  <a:solidFill>
                    <a:srgbClr val="001D72"/>
                  </a:solidFill>
                  <a:latin typeface="Marianne"/>
                </a:rPr>
                <a:t> DE FORMATION EN LIBRE-SERVICE</a:t>
              </a:r>
              <a:endParaRPr sz="1600" dirty="0">
                <a:latin typeface="Marianne"/>
              </a:endParaRPr>
            </a:p>
            <a:p>
              <a:pPr algn="r">
                <a:defRPr/>
              </a:pPr>
              <a:r>
                <a:rPr lang="fr-FR" sz="1600" dirty="0">
                  <a:solidFill>
                    <a:schemeClr val="tx1"/>
                  </a:solidFill>
                  <a:latin typeface="Marianne"/>
                </a:rPr>
                <a:t>Une offre de formation en accès libre pour les agents de la fonction publique d’Etat</a:t>
              </a:r>
              <a:endParaRPr sz="1600" dirty="0">
                <a:latin typeface="Marianne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5B52157-95F1-1A36-1D70-A3E3B8D16466}"/>
                </a:ext>
              </a:extLst>
            </p:cNvPr>
            <p:cNvGrpSpPr/>
            <p:nvPr/>
          </p:nvGrpSpPr>
          <p:grpSpPr bwMode="auto">
            <a:xfrm>
              <a:off x="6949772" y="5629808"/>
              <a:ext cx="798358" cy="798358"/>
              <a:chOff x="6949772" y="5629808"/>
              <a:chExt cx="798358" cy="798358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C3F9FE76-DFE5-AAE0-A698-563F36BE04A7}"/>
                  </a:ext>
                </a:extLst>
              </p:cNvPr>
              <p:cNvSpPr/>
              <p:nvPr/>
            </p:nvSpPr>
            <p:spPr bwMode="auto">
              <a:xfrm>
                <a:off x="6949772" y="5629808"/>
                <a:ext cx="798358" cy="798358"/>
              </a:xfrm>
              <a:prstGeom prst="ellipse">
                <a:avLst/>
              </a:prstGeom>
              <a:solidFill>
                <a:srgbClr val="00115F"/>
              </a:solidFill>
              <a:ln>
                <a:solidFill>
                  <a:srgbClr val="0011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>
                  <a:latin typeface="Marianne"/>
                </a:endParaRPr>
              </a:p>
            </p:txBody>
          </p:sp>
          <p:pic>
            <p:nvPicPr>
              <p:cNvPr id="11" name="Graphique 10" descr="Écran tactile avec un remplissage uni">
                <a:extLst>
                  <a:ext uri="{FF2B5EF4-FFF2-40B4-BE49-F238E27FC236}">
                    <a16:creationId xmlns:a16="http://schemas.microsoft.com/office/drawing/2014/main" id="{71D20F35-F7BA-0582-38F5-3B86E840B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7037769" y="5696893"/>
                <a:ext cx="635749" cy="635749"/>
              </a:xfrm>
              <a:prstGeom prst="rect">
                <a:avLst/>
              </a:prstGeom>
            </p:spPr>
          </p:pic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5DA79DD-2FDD-4D5A-9E15-B89B654FB0AA}"/>
              </a:ext>
            </a:extLst>
          </p:cNvPr>
          <p:cNvGrpSpPr/>
          <p:nvPr/>
        </p:nvGrpSpPr>
        <p:grpSpPr>
          <a:xfrm>
            <a:off x="390933" y="2181769"/>
            <a:ext cx="7486901" cy="1165125"/>
            <a:chOff x="595446" y="7184644"/>
            <a:chExt cx="7486901" cy="11651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3267A9-B25A-10D4-0B4B-221CD5A1A40C}"/>
                </a:ext>
              </a:extLst>
            </p:cNvPr>
            <p:cNvSpPr/>
            <p:nvPr/>
          </p:nvSpPr>
          <p:spPr bwMode="auto">
            <a:xfrm>
              <a:off x="595446" y="7184644"/>
              <a:ext cx="6491909" cy="11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fr-FR" sz="1600" b="1" dirty="0">
                  <a:solidFill>
                    <a:srgbClr val="001D72"/>
                  </a:solidFill>
                  <a:latin typeface="Marianne"/>
                </a:rPr>
                <a:t>UN </a:t>
              </a:r>
              <a:r>
                <a:rPr lang="fr-FR" sz="1600" b="1" dirty="0">
                  <a:solidFill>
                    <a:srgbClr val="001D72"/>
                  </a:solidFill>
                  <a:highlight>
                    <a:srgbClr val="E5ECF4"/>
                  </a:highlight>
                  <a:latin typeface="Marianne"/>
                </a:rPr>
                <a:t>PROGRAMME</a:t>
              </a:r>
              <a:r>
                <a:rPr lang="fr-FR" sz="1600" b="1" dirty="0">
                  <a:solidFill>
                    <a:srgbClr val="001D72"/>
                  </a:solidFill>
                  <a:latin typeface="Marianne"/>
                </a:rPr>
                <a:t> INTERMINISTERIEL DE FORMATION</a:t>
              </a:r>
              <a:br>
                <a:rPr lang="fr-FR" sz="1600" b="1" dirty="0">
                  <a:solidFill>
                    <a:srgbClr val="001D72"/>
                  </a:solidFill>
                  <a:latin typeface="Marianne"/>
                </a:rPr>
              </a:br>
              <a:r>
                <a:rPr lang="fr-FR" sz="1600" b="1" dirty="0">
                  <a:solidFill>
                    <a:srgbClr val="001D72"/>
                  </a:solidFill>
                  <a:latin typeface="Marianne"/>
                </a:rPr>
                <a:t> </a:t>
              </a:r>
              <a:r>
                <a:rPr lang="fr-FR" sz="1600" dirty="0">
                  <a:solidFill>
                    <a:schemeClr val="tx1"/>
                  </a:solidFill>
                  <a:latin typeface="Marianne"/>
                </a:rPr>
                <a:t>pour les acteurs de la formation à l’appui de développement de leurs compétences et qui s’appuie sur </a:t>
              </a:r>
              <a:r>
                <a:rPr lang="fr-FR" sz="1600" b="1" dirty="0">
                  <a:solidFill>
                    <a:schemeClr val="tx1"/>
                  </a:solidFill>
                  <a:latin typeface="Marianne"/>
                </a:rPr>
                <a:t>le schéma directeur de la formation tout au long de la vie des agents de l’état</a:t>
              </a:r>
              <a:endParaRPr lang="fr-FR" sz="1600" b="1" dirty="0">
                <a:latin typeface="Marianne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48C7ED3-0127-9810-4E92-4762D8392BF9}"/>
                </a:ext>
              </a:extLst>
            </p:cNvPr>
            <p:cNvSpPr/>
            <p:nvPr/>
          </p:nvSpPr>
          <p:spPr bwMode="auto">
            <a:xfrm>
              <a:off x="7268747" y="7280996"/>
              <a:ext cx="813600" cy="813600"/>
            </a:xfrm>
            <a:prstGeom prst="ellipse">
              <a:avLst/>
            </a:prstGeom>
            <a:solidFill>
              <a:srgbClr val="00115F"/>
            </a:solidFill>
            <a:ln>
              <a:solidFill>
                <a:srgbClr val="0011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atin typeface="Marianne"/>
              </a:endParaRPr>
            </a:p>
          </p:txBody>
        </p:sp>
        <p:pic>
          <p:nvPicPr>
            <p:cNvPr id="15" name="Graphique 14" descr="En haut avec un remplissage uni">
              <a:extLst>
                <a:ext uri="{FF2B5EF4-FFF2-40B4-BE49-F238E27FC236}">
                  <a16:creationId xmlns:a16="http://schemas.microsoft.com/office/drawing/2014/main" id="{AE4E95F8-DBAC-B541-A5F3-846B2DE13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286853" y="7305095"/>
              <a:ext cx="767017" cy="767017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5F27119-FCBC-9458-D1B1-31174413725B}"/>
              </a:ext>
            </a:extLst>
          </p:cNvPr>
          <p:cNvGrpSpPr/>
          <p:nvPr/>
        </p:nvGrpSpPr>
        <p:grpSpPr>
          <a:xfrm>
            <a:off x="365442" y="3406064"/>
            <a:ext cx="7633929" cy="1175064"/>
            <a:chOff x="637952" y="11151150"/>
            <a:chExt cx="7633929" cy="11750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2DA687-3E4E-0843-E76E-DD858A36FBAC}"/>
                </a:ext>
              </a:extLst>
            </p:cNvPr>
            <p:cNvSpPr/>
            <p:nvPr/>
          </p:nvSpPr>
          <p:spPr bwMode="auto">
            <a:xfrm>
              <a:off x="637952" y="11161089"/>
              <a:ext cx="6450148" cy="11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fr-FR" sz="1600" b="1" dirty="0">
                  <a:solidFill>
                    <a:srgbClr val="001D72"/>
                  </a:solidFill>
                  <a:highlight>
                    <a:srgbClr val="E5ECF4"/>
                  </a:highlight>
                  <a:latin typeface="Marianne"/>
                </a:rPr>
                <a:t>OFFRE</a:t>
              </a:r>
              <a:r>
                <a:rPr lang="fr-FR" sz="1600" b="1" dirty="0">
                  <a:solidFill>
                    <a:srgbClr val="001D72"/>
                  </a:solidFill>
                  <a:latin typeface="Marianne"/>
                </a:rPr>
                <a:t> DE FORMATION INTERMINISTÉRIELLE</a:t>
              </a:r>
              <a:endParaRPr sz="1600" dirty="0">
                <a:latin typeface="Marianne"/>
              </a:endParaRPr>
            </a:p>
            <a:p>
              <a:pPr algn="r">
                <a:defRPr/>
              </a:pPr>
              <a:r>
                <a:rPr lang="fr-FR" sz="1600" dirty="0">
                  <a:solidFill>
                    <a:schemeClr val="tx1"/>
                  </a:solidFill>
                  <a:latin typeface="Marianne"/>
                </a:rPr>
                <a:t>Mutualisée et </a:t>
              </a:r>
              <a:r>
                <a:rPr lang="fr-FR" sz="1600" dirty="0" err="1">
                  <a:solidFill>
                    <a:schemeClr val="tx1"/>
                  </a:solidFill>
                  <a:latin typeface="Marianne"/>
                </a:rPr>
                <a:t>co-construite</a:t>
              </a:r>
              <a:r>
                <a:rPr lang="fr-FR" sz="1600" dirty="0">
                  <a:solidFill>
                    <a:schemeClr val="tx1"/>
                  </a:solidFill>
                  <a:latin typeface="Marianne"/>
                </a:rPr>
                <a:t> par l’ensemble des ministères et administrations partenaires</a:t>
              </a:r>
              <a:endParaRPr sz="1600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D4028A8-C768-2FEE-3590-4C785FC3DC21}"/>
                </a:ext>
              </a:extLst>
            </p:cNvPr>
            <p:cNvSpPr/>
            <p:nvPr/>
          </p:nvSpPr>
          <p:spPr bwMode="auto">
            <a:xfrm>
              <a:off x="7348259" y="11221320"/>
              <a:ext cx="806400" cy="806400"/>
            </a:xfrm>
            <a:prstGeom prst="ellipse">
              <a:avLst/>
            </a:prstGeom>
            <a:solidFill>
              <a:srgbClr val="00115F"/>
            </a:solidFill>
            <a:ln>
              <a:solidFill>
                <a:srgbClr val="0011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atin typeface="Marianne"/>
              </a:endParaRPr>
            </a:p>
          </p:txBody>
        </p:sp>
        <p:pic>
          <p:nvPicPr>
            <p:cNvPr id="24" name="Graphique 23" descr="Pièces de puzzle avec un remplissage uni">
              <a:extLst>
                <a:ext uri="{FF2B5EF4-FFF2-40B4-BE49-F238E27FC236}">
                  <a16:creationId xmlns:a16="http://schemas.microsoft.com/office/drawing/2014/main" id="{42AF8400-0043-888F-940D-B67EECAB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08653" y="11151150"/>
              <a:ext cx="863228" cy="863228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C8B5D-137F-3D81-7643-18A3CCE66475}"/>
              </a:ext>
            </a:extLst>
          </p:cNvPr>
          <p:cNvSpPr/>
          <p:nvPr/>
        </p:nvSpPr>
        <p:spPr bwMode="auto">
          <a:xfrm>
            <a:off x="8768488" y="1916832"/>
            <a:ext cx="3263686" cy="100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600" b="1" dirty="0">
                <a:solidFill>
                  <a:srgbClr val="001D72"/>
                </a:solidFill>
                <a:highlight>
                  <a:srgbClr val="E5ECF4"/>
                </a:highlight>
                <a:latin typeface="Marianne"/>
              </a:rPr>
              <a:t>Plus de 102 000 agents</a:t>
            </a:r>
            <a:r>
              <a:rPr lang="fr-FR" sz="1600" b="1" dirty="0">
                <a:solidFill>
                  <a:srgbClr val="001D72"/>
                </a:solidFill>
                <a:latin typeface="Marianne"/>
              </a:rPr>
              <a:t> </a:t>
            </a:r>
            <a:r>
              <a:rPr lang="fr-FR" sz="1600" dirty="0">
                <a:solidFill>
                  <a:srgbClr val="001D72"/>
                </a:solidFill>
                <a:latin typeface="Marianne"/>
              </a:rPr>
              <a:t>qui ont participé à une formation </a:t>
            </a:r>
            <a:endParaRPr sz="1600" dirty="0">
              <a:latin typeface="Marianne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2BECC9-A246-4B2F-6DE2-A82DEB90B80C}"/>
              </a:ext>
            </a:extLst>
          </p:cNvPr>
          <p:cNvSpPr/>
          <p:nvPr/>
        </p:nvSpPr>
        <p:spPr bwMode="auto">
          <a:xfrm>
            <a:off x="7793483" y="2987308"/>
            <a:ext cx="3263686" cy="100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600" b="1" dirty="0">
                <a:solidFill>
                  <a:srgbClr val="001D72"/>
                </a:solidFill>
                <a:highlight>
                  <a:srgbClr val="E5ECF4"/>
                </a:highlight>
                <a:latin typeface="Marianne"/>
              </a:rPr>
              <a:t>97 formations</a:t>
            </a:r>
            <a:r>
              <a:rPr lang="fr-FR" sz="1600" b="1" dirty="0">
                <a:solidFill>
                  <a:srgbClr val="001D72"/>
                </a:solidFill>
                <a:latin typeface="Marianne"/>
              </a:rPr>
              <a:t> </a:t>
            </a:r>
            <a:r>
              <a:rPr lang="fr-FR" sz="1600" dirty="0">
                <a:solidFill>
                  <a:srgbClr val="001D72"/>
                </a:solidFill>
                <a:latin typeface="Marianne"/>
              </a:rPr>
              <a:t>publiées et accessibles à tous les agents </a:t>
            </a:r>
            <a:endParaRPr sz="1600" dirty="0">
              <a:latin typeface="Mariann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02ADCA-089C-FF54-8A1F-27C90A51DB89}"/>
              </a:ext>
            </a:extLst>
          </p:cNvPr>
          <p:cNvSpPr/>
          <p:nvPr/>
        </p:nvSpPr>
        <p:spPr bwMode="auto">
          <a:xfrm>
            <a:off x="8690995" y="4296219"/>
            <a:ext cx="3263686" cy="100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600" b="1" dirty="0">
                <a:solidFill>
                  <a:srgbClr val="001D72"/>
                </a:solidFill>
                <a:highlight>
                  <a:srgbClr val="E5ECF4"/>
                </a:highlight>
                <a:latin typeface="Marianne"/>
              </a:rPr>
              <a:t>+1500 sessions de formation</a:t>
            </a:r>
            <a:r>
              <a:rPr lang="fr-FR" sz="1600" dirty="0">
                <a:solidFill>
                  <a:srgbClr val="001D72"/>
                </a:solidFill>
                <a:latin typeface="Marianne"/>
              </a:rPr>
              <a:t> organisées par les ministères et administrations pour leurs agents </a:t>
            </a:r>
            <a:endParaRPr sz="1600" dirty="0">
              <a:latin typeface="Marianne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7A74FA-5996-5DE6-4899-B5FF6B406D6E}"/>
              </a:ext>
            </a:extLst>
          </p:cNvPr>
          <p:cNvSpPr/>
          <p:nvPr/>
        </p:nvSpPr>
        <p:spPr bwMode="auto">
          <a:xfrm>
            <a:off x="7906860" y="789597"/>
            <a:ext cx="3373713" cy="100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fr-FR" sz="1600" b="1" dirty="0">
                <a:solidFill>
                  <a:srgbClr val="001D72"/>
                </a:solidFill>
                <a:highlight>
                  <a:srgbClr val="E5ECF4"/>
                </a:highlight>
                <a:latin typeface="Marianne"/>
              </a:rPr>
              <a:t>+700 000 agents</a:t>
            </a:r>
            <a:r>
              <a:rPr lang="fr-FR" sz="1600" b="1" dirty="0">
                <a:solidFill>
                  <a:srgbClr val="001D72"/>
                </a:solidFill>
                <a:latin typeface="Marianne"/>
              </a:rPr>
              <a:t> </a:t>
            </a:r>
            <a:r>
              <a:rPr lang="fr-FR" sz="1600" dirty="0">
                <a:solidFill>
                  <a:srgbClr val="001D72"/>
                </a:solidFill>
                <a:latin typeface="Marianne"/>
              </a:rPr>
              <a:t>concernés au sein des </a:t>
            </a:r>
            <a:r>
              <a:rPr lang="fr-FR" sz="1600" b="1" dirty="0">
                <a:solidFill>
                  <a:srgbClr val="001D72"/>
                </a:solidFill>
                <a:highlight>
                  <a:srgbClr val="E5ECF4"/>
                </a:highlight>
                <a:latin typeface="Marianne"/>
              </a:rPr>
              <a:t>18 ministères et administrations </a:t>
            </a:r>
            <a:r>
              <a:rPr lang="fr-FR" sz="1600" dirty="0">
                <a:solidFill>
                  <a:srgbClr val="001D72"/>
                </a:solidFill>
                <a:latin typeface="Marianne"/>
              </a:rPr>
              <a:t>partenaires</a:t>
            </a:r>
            <a:endParaRPr sz="1600" dirty="0">
              <a:latin typeface="Marianne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5476FEF-29E2-A5E7-38E4-63D11B80F593}"/>
              </a:ext>
            </a:extLst>
          </p:cNvPr>
          <p:cNvGrpSpPr/>
          <p:nvPr/>
        </p:nvGrpSpPr>
        <p:grpSpPr>
          <a:xfrm>
            <a:off x="355233" y="4702557"/>
            <a:ext cx="7540967" cy="1175064"/>
            <a:chOff x="637952" y="11151150"/>
            <a:chExt cx="7540967" cy="117506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828B5A-F119-C19D-BE99-A9EF738089CC}"/>
                </a:ext>
              </a:extLst>
            </p:cNvPr>
            <p:cNvSpPr/>
            <p:nvPr/>
          </p:nvSpPr>
          <p:spPr bwMode="auto">
            <a:xfrm>
              <a:off x="637952" y="11161089"/>
              <a:ext cx="6450148" cy="11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fr-FR" sz="1600" b="1" dirty="0">
                  <a:solidFill>
                    <a:srgbClr val="001D72"/>
                  </a:solidFill>
                  <a:latin typeface="Marianne"/>
                </a:rPr>
                <a:t>OFFRE DE FORMATION </a:t>
              </a:r>
              <a:r>
                <a:rPr lang="fr-FR" sz="1600" b="1" dirty="0">
                  <a:solidFill>
                    <a:srgbClr val="001D72"/>
                  </a:solidFill>
                  <a:highlight>
                    <a:srgbClr val="E5ECF4"/>
                  </a:highlight>
                  <a:latin typeface="Marianne"/>
                </a:rPr>
                <a:t>INTERNE</a:t>
              </a:r>
              <a:endParaRPr sz="1600" dirty="0">
                <a:highlight>
                  <a:srgbClr val="E5ECF4"/>
                </a:highlight>
                <a:latin typeface="Marianne"/>
              </a:endParaRPr>
            </a:p>
            <a:p>
              <a:pPr algn="r">
                <a:defRPr/>
              </a:pPr>
              <a:r>
                <a:rPr lang="fr-FR" sz="1600" dirty="0">
                  <a:solidFill>
                    <a:schemeClr val="tx1"/>
                  </a:solidFill>
                  <a:latin typeface="Marianne"/>
                </a:rPr>
                <a:t>Chaque ministère ou administration partenaire est opérateur de formation sur son espace dédié pour ses propres agents </a:t>
              </a:r>
              <a:br>
                <a:rPr lang="fr-FR" sz="1600" dirty="0">
                  <a:solidFill>
                    <a:schemeClr val="tx1"/>
                  </a:solidFill>
                  <a:latin typeface="Marianne"/>
                </a:rPr>
              </a:br>
              <a:r>
                <a:rPr lang="fr-FR" sz="1400" dirty="0">
                  <a:solidFill>
                    <a:schemeClr val="tx1"/>
                  </a:solidFill>
                  <a:latin typeface="Marianne"/>
                </a:rPr>
                <a:t>(et pour leurs services déconcentrés)</a:t>
              </a:r>
              <a:r>
                <a:rPr lang="fr-FR" sz="1600" dirty="0">
                  <a:solidFill>
                    <a:schemeClr val="tx1"/>
                  </a:solidFill>
                  <a:latin typeface="Marianne"/>
                </a:rPr>
                <a:t> </a:t>
              </a:r>
              <a:endParaRPr sz="1600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F4A21D5-D04C-E70A-E8C0-8CF4CB7F3793}"/>
                </a:ext>
              </a:extLst>
            </p:cNvPr>
            <p:cNvSpPr/>
            <p:nvPr/>
          </p:nvSpPr>
          <p:spPr bwMode="auto">
            <a:xfrm>
              <a:off x="7348259" y="11221320"/>
              <a:ext cx="806400" cy="806400"/>
            </a:xfrm>
            <a:prstGeom prst="ellipse">
              <a:avLst/>
            </a:prstGeom>
            <a:solidFill>
              <a:srgbClr val="00115F"/>
            </a:solidFill>
            <a:ln>
              <a:solidFill>
                <a:srgbClr val="0011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atin typeface="Marianne"/>
              </a:endParaRPr>
            </a:p>
          </p:txBody>
        </p:sp>
        <p:pic>
          <p:nvPicPr>
            <p:cNvPr id="34" name="Graphique 33" descr="Brainstorming de groupe avec un remplissage uni">
              <a:extLst>
                <a:ext uri="{FF2B5EF4-FFF2-40B4-BE49-F238E27FC236}">
                  <a16:creationId xmlns:a16="http://schemas.microsoft.com/office/drawing/2014/main" id="{FDB80FA1-A909-C075-B02E-7B6DF462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315691" y="11151150"/>
              <a:ext cx="863228" cy="8632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dirty="0"/>
              <a:t>Le suivi des activités : un outil pour le formateur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 b="14959"/>
          <a:stretch/>
        </p:blipFill>
        <p:spPr bwMode="auto">
          <a:xfrm>
            <a:off x="2639616" y="672340"/>
            <a:ext cx="6912767" cy="609237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7680176" y="4653136"/>
            <a:ext cx="1872207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E8805-FBB5-C731-08DD-5A1843F9699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sz="2000" dirty="0"/>
              <a:t>Le rapport d’activité : un autre outil pour le formateur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647501-95D2-235D-5EE2-B7A5F41CE86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E53AAA-A03D-77B0-A4F4-81F26997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41</a:t>
            </a:fld>
            <a:endParaRPr lang="fr-FR"/>
          </a:p>
        </p:txBody>
      </p:sp>
      <p:pic>
        <p:nvPicPr>
          <p:cNvPr id="11" name="Image 10" descr="Une image contenant texte, Police, reçu, capture d’écran&#10;&#10;Description générée automatiquement">
            <a:extLst>
              <a:ext uri="{FF2B5EF4-FFF2-40B4-BE49-F238E27FC236}">
                <a16:creationId xmlns:a16="http://schemas.microsoft.com/office/drawing/2014/main" id="{803D4AE6-D792-7B6C-3F4C-E19317A7F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767408" y="1556791"/>
            <a:ext cx="10153128" cy="450380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D47775-2CB6-6630-BF4D-47CD59B9BB5B}"/>
              </a:ext>
            </a:extLst>
          </p:cNvPr>
          <p:cNvSpPr/>
          <p:nvPr/>
        </p:nvSpPr>
        <p:spPr bwMode="auto">
          <a:xfrm>
            <a:off x="6456039" y="3459965"/>
            <a:ext cx="4608513" cy="25706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46938CB-02B5-5E43-5AE5-3EB0226B6E2A}"/>
              </a:ext>
            </a:extLst>
          </p:cNvPr>
          <p:cNvCxnSpPr>
            <a:cxnSpLocks/>
          </p:cNvCxnSpPr>
          <p:nvPr/>
        </p:nvCxnSpPr>
        <p:spPr bwMode="auto">
          <a:xfrm>
            <a:off x="6456039" y="1196752"/>
            <a:ext cx="0" cy="216024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>
            <a:extLst>
              <a:ext uri="{FF2B5EF4-FFF2-40B4-BE49-F238E27FC236}">
                <a16:creationId xmlns:a16="http://schemas.microsoft.com/office/drawing/2014/main" id="{675AC588-77B6-862C-0BED-D7D9EC9E82A2}"/>
              </a:ext>
            </a:extLst>
          </p:cNvPr>
          <p:cNvSpPr txBox="1"/>
          <p:nvPr/>
        </p:nvSpPr>
        <p:spPr bwMode="auto">
          <a:xfrm>
            <a:off x="6456040" y="1052736"/>
            <a:ext cx="3888426" cy="91669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chemeClr val="accent2"/>
                </a:solidFill>
                <a:cs typeface="Arial"/>
              </a:rPr>
              <a:t>Etat de réalisation de chaque activité par les apprenants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715102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E8805-FBB5-C731-08DD-5A1843F9699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sz="2000" dirty="0"/>
              <a:t>Le rapport d’achèvement : un autre outil pour le formateur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647501-95D2-235D-5EE2-B7A5F41CE86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E53AAA-A03D-77B0-A4F4-81F26997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42</a:t>
            </a:fld>
            <a:endParaRPr lang="fr-FR"/>
          </a:p>
        </p:txBody>
      </p:sp>
      <p:pic>
        <p:nvPicPr>
          <p:cNvPr id="6" name="Image 5" descr="Une image contenant texte, capture d’écran, nombre, Parallèle&#10;&#10;Description générée automatiquement">
            <a:extLst>
              <a:ext uri="{FF2B5EF4-FFF2-40B4-BE49-F238E27FC236}">
                <a16:creationId xmlns:a16="http://schemas.microsoft.com/office/drawing/2014/main" id="{C470C33C-61E5-F636-F934-B9FB3669A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2"/>
          <a:stretch/>
        </p:blipFill>
        <p:spPr>
          <a:xfrm>
            <a:off x="1847528" y="1454587"/>
            <a:ext cx="7234506" cy="52337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80294A-2A60-53F6-0F2C-45EF51E806EA}"/>
              </a:ext>
            </a:extLst>
          </p:cNvPr>
          <p:cNvSpPr/>
          <p:nvPr/>
        </p:nvSpPr>
        <p:spPr bwMode="auto">
          <a:xfrm>
            <a:off x="8112225" y="1556792"/>
            <a:ext cx="432048" cy="29523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5829739-9870-3E74-C846-D8E49C3E4217}"/>
              </a:ext>
            </a:extLst>
          </p:cNvPr>
          <p:cNvCxnSpPr>
            <a:cxnSpLocks/>
          </p:cNvCxnSpPr>
          <p:nvPr/>
        </p:nvCxnSpPr>
        <p:spPr bwMode="auto">
          <a:xfrm flipH="1">
            <a:off x="8544273" y="3035228"/>
            <a:ext cx="1231551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2">
            <a:extLst>
              <a:ext uri="{FF2B5EF4-FFF2-40B4-BE49-F238E27FC236}">
                <a16:creationId xmlns:a16="http://schemas.microsoft.com/office/drawing/2014/main" id="{11AB865E-0E0E-E184-BC21-7BCCB552BD95}"/>
              </a:ext>
            </a:extLst>
          </p:cNvPr>
          <p:cNvSpPr txBox="1"/>
          <p:nvPr/>
        </p:nvSpPr>
        <p:spPr bwMode="auto">
          <a:xfrm>
            <a:off x="9775824" y="2920360"/>
            <a:ext cx="2416176" cy="1584176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chemeClr val="accent2"/>
                </a:solidFill>
                <a:cs typeface="Arial"/>
              </a:rPr>
              <a:t>Possibilité de conditionner l’achèvement de la formation à une intervention humaine</a:t>
            </a:r>
            <a:endParaRPr sz="28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C58C402-4850-84E6-4373-84574334173E}"/>
              </a:ext>
            </a:extLst>
          </p:cNvPr>
          <p:cNvCxnSpPr>
            <a:cxnSpLocks/>
          </p:cNvCxnSpPr>
          <p:nvPr/>
        </p:nvCxnSpPr>
        <p:spPr bwMode="auto">
          <a:xfrm flipH="1">
            <a:off x="8976320" y="5733256"/>
            <a:ext cx="785097" cy="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>
            <a:extLst>
              <a:ext uri="{FF2B5EF4-FFF2-40B4-BE49-F238E27FC236}">
                <a16:creationId xmlns:a16="http://schemas.microsoft.com/office/drawing/2014/main" id="{F9A585AE-FA86-4083-BCD8-18FE3441FAA3}"/>
              </a:ext>
            </a:extLst>
          </p:cNvPr>
          <p:cNvSpPr txBox="1"/>
          <p:nvPr/>
        </p:nvSpPr>
        <p:spPr bwMode="auto">
          <a:xfrm>
            <a:off x="475928" y="817833"/>
            <a:ext cx="3747864" cy="522935"/>
          </a:xfrm>
          <a:prstGeom prst="rect">
            <a:avLst/>
          </a:prstGeom>
        </p:spPr>
        <p:txBody>
          <a:bodyPr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sz="1600" dirty="0">
                <a:solidFill>
                  <a:schemeClr val="accent2"/>
                </a:solidFill>
                <a:cs typeface="Arial"/>
              </a:rPr>
              <a:t>Suivi de la stratégie d’évaluation de la formation</a:t>
            </a:r>
            <a:endParaRPr sz="2800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7C79BE9-11CD-8B10-C948-6F9FCAAEA32B}"/>
              </a:ext>
            </a:extLst>
          </p:cNvPr>
          <p:cNvCxnSpPr>
            <a:cxnSpLocks/>
          </p:cNvCxnSpPr>
          <p:nvPr/>
        </p:nvCxnSpPr>
        <p:spPr bwMode="auto">
          <a:xfrm>
            <a:off x="3863752" y="1167895"/>
            <a:ext cx="0" cy="777793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78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9ABC7A-6EDF-4087-89A9-7C7C0654D85F}" type="datetime1">
              <a:rPr lang="fr-FR" sz="1200" b="0" i="0" u="none" strike="noStrike" cap="none" spc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latin typeface="Marianne"/>
                <a:cs typeface="Arial"/>
              </a:rPr>
              <a:t>09/11/2023</a:t>
            </a:fld>
            <a:endParaRPr lang="fr-FR" sz="1200" b="0" i="0" u="none" strike="noStrike" cap="none" spc="0">
              <a:ln>
                <a:noFill/>
              </a:ln>
              <a:solidFill>
                <a:srgbClr val="E7E6E6">
                  <a:lumMod val="90000"/>
                </a:srgbClr>
              </a:solidFill>
              <a:latin typeface="Marianne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DBB6A-C62F-4A9F-940A-3BAD4E91A6B2}" type="slidenum">
              <a:rPr lang="fr-FR" sz="1200" b="0" i="0" u="none" strike="noStrike" cap="none" spc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latin typeface="Marianne"/>
                <a:cs typeface="Arial"/>
              </a:rPr>
              <a:t>43</a:t>
            </a:fld>
            <a:endParaRPr lang="fr-FR" sz="1200" b="0" i="0" u="none" strike="noStrike" cap="none" spc="0">
              <a:ln>
                <a:noFill/>
              </a:ln>
              <a:solidFill>
                <a:srgbClr val="E7E6E6">
                  <a:lumMod val="90000"/>
                </a:srgbClr>
              </a:solidFill>
              <a:latin typeface="Marianne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6384032" y="1283517"/>
            <a:ext cx="5002896" cy="97357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3A57A3"/>
                </a:solidFill>
              </a:defRPr>
            </a:lvl1pPr>
          </a:lstStyle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32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ea typeface="Calibri"/>
                <a:cs typeface="Arial"/>
              </a:rPr>
              <a:t>Questions / Echanges ?</a:t>
            </a:r>
            <a:endParaRPr sz="2400" b="1" i="0" u="none" strike="noStrike" cap="none" spc="0" dirty="0">
              <a:ln>
                <a:noFill/>
              </a:ln>
              <a:solidFill>
                <a:srgbClr val="3A57A3"/>
              </a:solidFill>
              <a:latin typeface="Marianne"/>
              <a:cs typeface="Arial"/>
            </a:endParaRPr>
          </a:p>
        </p:txBody>
      </p:sp>
      <p:pic>
        <p:nvPicPr>
          <p:cNvPr id="6" name="Image 5" descr="Une image contenant texte, graphiques vectoriels&#10;&#10;Description générée automatiquemen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4072" y="1844824"/>
            <a:ext cx="4279900" cy="4279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1CEAAA3-7725-4655-B200-0C0D919EAE35}"/>
              </a:ext>
            </a:extLst>
          </p:cNvPr>
          <p:cNvSpPr txBox="1"/>
          <p:nvPr/>
        </p:nvSpPr>
        <p:spPr bwMode="auto">
          <a:xfrm>
            <a:off x="1168028" y="4321652"/>
            <a:ext cx="3810351" cy="97357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3A57A3"/>
                </a:solidFill>
              </a:defRPr>
            </a:lvl1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Marianne"/>
                <a:ea typeface="Calibri"/>
                <a:cs typeface="Arial"/>
              </a:rPr>
              <a:t>Rejoignez la </a:t>
            </a:r>
            <a:r>
              <a:rPr lang="fr-FR" sz="20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Marianne"/>
                <a:ea typeface="Calibri"/>
                <a:cs typeface="Arial"/>
              </a:rPr>
              <a:t>communauté interministérielle des acteurs de Mentor</a:t>
            </a:r>
            <a:endParaRPr sz="1600" b="1" i="0" u="none" strike="noStrike" cap="none" spc="0" dirty="0">
              <a:ln>
                <a:noFill/>
              </a:ln>
              <a:solidFill>
                <a:srgbClr val="3A57A3"/>
              </a:solidFill>
              <a:latin typeface="Marianne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F1B27B-9E95-4FCB-A33D-1E0D3FCDE5B5}"/>
              </a:ext>
            </a:extLst>
          </p:cNvPr>
          <p:cNvSpPr txBox="1"/>
          <p:nvPr/>
        </p:nvSpPr>
        <p:spPr bwMode="auto">
          <a:xfrm>
            <a:off x="1168028" y="5047714"/>
            <a:ext cx="4279900" cy="97357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3A57A3"/>
                </a:solidFill>
              </a:defRPr>
            </a:lvl1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Marianne"/>
                <a:ea typeface="Calibri"/>
                <a:cs typeface="Arial"/>
                <a:hlinkClick r:id="rId3"/>
              </a:rPr>
              <a:t>https://mentor.gouv.fr/catalog/1</a:t>
            </a:r>
            <a:r>
              <a:rPr lang="fr-FR" sz="20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Marianne"/>
                <a:ea typeface="Calibri"/>
                <a:cs typeface="Arial"/>
              </a:rPr>
              <a:t> </a:t>
            </a:r>
            <a:endParaRPr sz="1600" b="1" i="0" u="none" strike="noStrike" cap="none" spc="0" dirty="0">
              <a:ln>
                <a:noFill/>
              </a:ln>
              <a:solidFill>
                <a:srgbClr val="3A57A3"/>
              </a:solidFill>
              <a:latin typeface="Marianne"/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546104-43C0-4586-9037-B48FDD607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05" y="2257091"/>
            <a:ext cx="3104603" cy="206456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6"/>
          </p:nvPr>
        </p:nvSpPr>
        <p:spPr bwMode="auto">
          <a:xfrm>
            <a:off x="3359696" y="2457418"/>
            <a:ext cx="6837431" cy="1079613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04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8700" y="1964317"/>
            <a:ext cx="5507577" cy="2832809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Une petite évaluation ?</a:t>
            </a:r>
            <a:endParaRPr>
              <a:latin typeface="+mn-lt"/>
            </a:endParaRPr>
          </a:p>
        </p:txBody>
      </p:sp>
      <p:grpSp>
        <p:nvGrpSpPr>
          <p:cNvPr id="5" name="Group 30"/>
          <p:cNvGrpSpPr/>
          <p:nvPr/>
        </p:nvGrpSpPr>
        <p:grpSpPr bwMode="auto">
          <a:xfrm>
            <a:off x="1055440" y="1021157"/>
            <a:ext cx="7704856" cy="3072159"/>
            <a:chOff x="222249" y="2342573"/>
            <a:chExt cx="11260687" cy="2700772"/>
          </a:xfrm>
        </p:grpSpPr>
        <p:sp>
          <p:nvSpPr>
            <p:cNvPr id="38" name="Text Box 11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22249" y="2342573"/>
              <a:ext cx="11260687" cy="51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72000" anchor="b" anchorCtr="0">
              <a:noAutofit/>
            </a:bodyPr>
            <a:lstStyle/>
            <a:p>
              <a:pPr defTabSz="801688">
                <a:spcBef>
                  <a:spcPts val="0"/>
                </a:spcBef>
                <a:defRPr/>
              </a:pPr>
              <a:r>
                <a:rPr lang="en-GB" b="1">
                  <a:solidFill>
                    <a:srgbClr val="000000"/>
                  </a:solidFill>
                  <a:cs typeface="Arial"/>
                </a:rPr>
                <a:t>Question 1 :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Evaluer les apprentissages c'est : </a:t>
              </a:r>
              <a:endParaRPr/>
            </a:p>
          </p:txBody>
        </p:sp>
        <p:sp>
          <p:nvSpPr>
            <p:cNvPr id="39" name="Line 5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22249" y="2857297"/>
              <a:ext cx="11260687" cy="11"/>
            </a:xfrm>
            <a:prstGeom prst="line">
              <a:avLst/>
            </a:prstGeom>
            <a:noFill/>
            <a:ln w="9525">
              <a:solidFill>
                <a:srgbClr val="124F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Text Box 5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41300" y="3320535"/>
              <a:ext cx="7523539" cy="172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noAutofit/>
            </a:bodyPr>
            <a:lstStyle/>
            <a:p>
              <a:pPr marL="342900" indent="-396000">
                <a:lnSpc>
                  <a:spcPct val="200000"/>
                </a:lnSpc>
                <a:buFont typeface="+mj-lt"/>
                <a:buAutoNum type="alphaUcPeriod"/>
                <a:defRPr/>
              </a:pPr>
              <a:r>
                <a:rPr lang="fr-FR" b="1">
                  <a:solidFill>
                    <a:srgbClr val="000000"/>
                  </a:solidFill>
                  <a:cs typeface="Arial"/>
                </a:rPr>
                <a:t>Donner des notes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aux apprenants </a:t>
              </a:r>
              <a:endParaRPr/>
            </a:p>
            <a:p>
              <a:pPr marL="342900" indent="-396000">
                <a:lnSpc>
                  <a:spcPct val="200000"/>
                </a:lnSpc>
                <a:buFont typeface="+mj-lt"/>
                <a:buAutoNum type="alphaUcPeriod"/>
                <a:defRPr/>
              </a:pPr>
              <a:r>
                <a:rPr lang="fr-FR" b="1">
                  <a:solidFill>
                    <a:srgbClr val="000000"/>
                  </a:solidFill>
                  <a:cs typeface="Arial"/>
                </a:rPr>
                <a:t>Classer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les apprenants </a:t>
              </a:r>
              <a:endParaRPr/>
            </a:p>
            <a:p>
              <a:pPr marL="342900" indent="-396000">
                <a:lnSpc>
                  <a:spcPct val="200000"/>
                </a:lnSpc>
                <a:buFont typeface="+mj-lt"/>
                <a:buAutoNum type="alphaUcPeriod"/>
                <a:defRPr/>
              </a:pPr>
              <a:r>
                <a:rPr lang="fr-FR" b="1">
                  <a:solidFill>
                    <a:srgbClr val="000000"/>
                  </a:solidFill>
                  <a:cs typeface="Arial"/>
                </a:rPr>
                <a:t>Mesurer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ce que les apprenants ont appris </a:t>
              </a:r>
              <a:endParaRPr/>
            </a:p>
            <a:p>
              <a:pPr marL="342900" indent="-396000">
                <a:lnSpc>
                  <a:spcPct val="200000"/>
                </a:lnSpc>
                <a:buFont typeface="+mj-lt"/>
                <a:buAutoNum type="alphaUcPeriod"/>
                <a:defRPr/>
              </a:pPr>
              <a:r>
                <a:rPr lang="fr-FR" b="1">
                  <a:solidFill>
                    <a:srgbClr val="000000"/>
                  </a:solidFill>
                  <a:cs typeface="Arial"/>
                </a:rPr>
                <a:t>Formuler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des objectifs </a:t>
              </a:r>
              <a:endParaRPr/>
            </a:p>
          </p:txBody>
        </p:sp>
      </p:grpSp>
      <p:sp>
        <p:nvSpPr>
          <p:cNvPr id="17" name="Freeform 8"/>
          <p:cNvSpPr/>
          <p:nvPr/>
        </p:nvSpPr>
        <p:spPr bwMode="gray">
          <a:xfrm>
            <a:off x="7634013" y="1313348"/>
            <a:ext cx="1965703" cy="1926744"/>
          </a:xfrm>
          <a:custGeom>
            <a:avLst/>
            <a:gdLst>
              <a:gd name="T0" fmla="*/ 121 w 285"/>
              <a:gd name="T1" fmla="*/ 193 h 285"/>
              <a:gd name="T2" fmla="*/ 285 w 285"/>
              <a:gd name="T3" fmla="*/ 94 h 285"/>
              <a:gd name="T4" fmla="*/ 285 w 285"/>
              <a:gd name="T5" fmla="*/ 0 h 285"/>
              <a:gd name="T6" fmla="*/ 0 w 285"/>
              <a:gd name="T7" fmla="*/ 285 h 285"/>
              <a:gd name="T8" fmla="*/ 94 w 285"/>
              <a:gd name="T9" fmla="*/ 285 h 285"/>
              <a:gd name="T10" fmla="*/ 121 w 285"/>
              <a:gd name="T11" fmla="*/ 1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 extrusionOk="0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rgbClr val="958B62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8700" y="2180342"/>
            <a:ext cx="7475532" cy="3768937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Une petite évaluation ?</a:t>
            </a:r>
            <a:endParaRPr>
              <a:latin typeface="+mn-lt"/>
            </a:endParaRPr>
          </a:p>
        </p:txBody>
      </p:sp>
      <p:grpSp>
        <p:nvGrpSpPr>
          <p:cNvPr id="5" name="Group 30"/>
          <p:cNvGrpSpPr/>
          <p:nvPr/>
        </p:nvGrpSpPr>
        <p:grpSpPr bwMode="auto">
          <a:xfrm>
            <a:off x="1055440" y="1331328"/>
            <a:ext cx="7704856" cy="3033776"/>
            <a:chOff x="222249" y="2615248"/>
            <a:chExt cx="11260687" cy="2667029"/>
          </a:xfrm>
        </p:grpSpPr>
        <p:sp>
          <p:nvSpPr>
            <p:cNvPr id="38" name="Text Box 11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22249" y="2615248"/>
              <a:ext cx="10313526" cy="51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72000" anchor="b" anchorCtr="0">
              <a:noAutofit/>
            </a:bodyPr>
            <a:lstStyle/>
            <a:p>
              <a:pPr defTabSz="801688">
                <a:spcBef>
                  <a:spcPts val="0"/>
                </a:spcBef>
                <a:defRPr/>
              </a:pPr>
              <a:r>
                <a:rPr lang="en-GB" b="1">
                  <a:solidFill>
                    <a:srgbClr val="000000"/>
                  </a:solidFill>
                  <a:cs typeface="Arial"/>
                </a:rPr>
                <a:t>Question 2 :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Que désignent les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verbes d’action associés à chaque niveau d’apprentissage dans la taxonomie de Bloom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? </a:t>
              </a:r>
              <a:endParaRPr/>
            </a:p>
          </p:txBody>
        </p:sp>
        <p:sp>
          <p:nvSpPr>
            <p:cNvPr id="39" name="Line 5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22249" y="3129960"/>
              <a:ext cx="11260687" cy="11"/>
            </a:xfrm>
            <a:prstGeom prst="line">
              <a:avLst/>
            </a:prstGeom>
            <a:noFill/>
            <a:ln w="9525">
              <a:solidFill>
                <a:srgbClr val="124F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Text Box 5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41298" y="3559467"/>
              <a:ext cx="9136835" cy="172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noAutofit/>
            </a:bodyPr>
            <a:lstStyle/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Des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 exemples d’opérations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que les apprenants doivent être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capables de faire à l’issue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de leur séquence de formation.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Les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termes à employer obligatoirement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pour rédiger les objectifs de la formation.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Les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actions que doit réaliser le formateur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pour atteindre les objectifs du niveau considéré.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Des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termes à employer pour commenter les résultats des apprenants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lors des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évaluations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. </a:t>
              </a:r>
              <a:endParaRPr/>
            </a:p>
          </p:txBody>
        </p:sp>
      </p:grpSp>
      <p:sp>
        <p:nvSpPr>
          <p:cNvPr id="9" name="Freeform 9"/>
          <p:cNvSpPr/>
          <p:nvPr/>
        </p:nvSpPr>
        <p:spPr bwMode="gray">
          <a:xfrm>
            <a:off x="8328248" y="1469282"/>
            <a:ext cx="1972984" cy="1959718"/>
          </a:xfrm>
          <a:custGeom>
            <a:avLst/>
            <a:gdLst>
              <a:gd name="T0" fmla="*/ 92 w 285"/>
              <a:gd name="T1" fmla="*/ 120 h 285"/>
              <a:gd name="T2" fmla="*/ 191 w 285"/>
              <a:gd name="T3" fmla="*/ 285 h 285"/>
              <a:gd name="T4" fmla="*/ 285 w 285"/>
              <a:gd name="T5" fmla="*/ 285 h 285"/>
              <a:gd name="T6" fmla="*/ 0 w 285"/>
              <a:gd name="T7" fmla="*/ 0 h 285"/>
              <a:gd name="T8" fmla="*/ 0 w 285"/>
              <a:gd name="T9" fmla="*/ 94 h 285"/>
              <a:gd name="T10" fmla="*/ 92 w 285"/>
              <a:gd name="T11" fmla="*/ 12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 extrusionOk="0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rgbClr val="169B62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8700" y="2180342"/>
            <a:ext cx="7475532" cy="2904803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Une petite évaluation ?</a:t>
            </a:r>
            <a:endParaRPr>
              <a:latin typeface="+mn-lt"/>
            </a:endParaRPr>
          </a:p>
        </p:txBody>
      </p:sp>
      <p:grpSp>
        <p:nvGrpSpPr>
          <p:cNvPr id="5" name="Group 30"/>
          <p:cNvGrpSpPr/>
          <p:nvPr/>
        </p:nvGrpSpPr>
        <p:grpSpPr bwMode="auto">
          <a:xfrm>
            <a:off x="1055440" y="1331328"/>
            <a:ext cx="7704856" cy="3033776"/>
            <a:chOff x="222249" y="2615248"/>
            <a:chExt cx="11260687" cy="2667029"/>
          </a:xfrm>
        </p:grpSpPr>
        <p:sp>
          <p:nvSpPr>
            <p:cNvPr id="38" name="Text Box 11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22249" y="2615248"/>
              <a:ext cx="10524007" cy="51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72000" anchor="b" anchorCtr="0">
              <a:noAutofit/>
            </a:bodyPr>
            <a:lstStyle/>
            <a:p>
              <a:pPr defTabSz="801688">
                <a:spcBef>
                  <a:spcPts val="0"/>
                </a:spcBef>
                <a:defRPr/>
              </a:pPr>
              <a:r>
                <a:rPr lang="en-GB" b="1">
                  <a:solidFill>
                    <a:srgbClr val="000000"/>
                  </a:solidFill>
                  <a:cs typeface="Arial"/>
                </a:rPr>
                <a:t>Question 3 :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Chassez l'intrus !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Les propositions suivantes désignent toutes des types d'évaluation, sauf une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. </a:t>
              </a:r>
              <a:endParaRPr/>
            </a:p>
          </p:txBody>
        </p:sp>
        <p:sp>
          <p:nvSpPr>
            <p:cNvPr id="39" name="Line 5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22249" y="3129960"/>
              <a:ext cx="11260687" cy="11"/>
            </a:xfrm>
            <a:prstGeom prst="line">
              <a:avLst/>
            </a:prstGeom>
            <a:noFill/>
            <a:ln w="9525">
              <a:solidFill>
                <a:srgbClr val="124F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Text Box 5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41298" y="3559467"/>
              <a:ext cx="9136835" cy="172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noAutofit/>
            </a:bodyPr>
            <a:lstStyle/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L'évaluation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diagnostique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L'évaluation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formative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L'évaluation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prédictive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L'évaluation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sommative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L'évaluation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certificative</a:t>
              </a:r>
              <a:endParaRPr/>
            </a:p>
          </p:txBody>
        </p:sp>
      </p:grpSp>
      <p:sp>
        <p:nvSpPr>
          <p:cNvPr id="10" name="Freeform 7"/>
          <p:cNvSpPr/>
          <p:nvPr/>
        </p:nvSpPr>
        <p:spPr bwMode="gray">
          <a:xfrm>
            <a:off x="8400256" y="1308978"/>
            <a:ext cx="1965703" cy="1968815"/>
          </a:xfrm>
          <a:custGeom>
            <a:avLst/>
            <a:gdLst>
              <a:gd name="T0" fmla="*/ 193 w 285"/>
              <a:gd name="T1" fmla="*/ 165 h 286"/>
              <a:gd name="T2" fmla="*/ 94 w 285"/>
              <a:gd name="T3" fmla="*/ 0 h 286"/>
              <a:gd name="T4" fmla="*/ 0 w 285"/>
              <a:gd name="T5" fmla="*/ 0 h 286"/>
              <a:gd name="T6" fmla="*/ 285 w 285"/>
              <a:gd name="T7" fmla="*/ 286 h 286"/>
              <a:gd name="T8" fmla="*/ 285 w 285"/>
              <a:gd name="T9" fmla="*/ 192 h 286"/>
              <a:gd name="T10" fmla="*/ 193 w 285"/>
              <a:gd name="T11" fmla="*/ 16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 extrusionOk="0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rgbClr val="484D7A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8700" y="2180342"/>
            <a:ext cx="7475532" cy="3624922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latin typeface="+mn-lt"/>
              </a:rPr>
              <a:t>Une petite évaluation ?</a:t>
            </a:r>
            <a:endParaRPr>
              <a:latin typeface="+mn-lt"/>
            </a:endParaRPr>
          </a:p>
        </p:txBody>
      </p:sp>
      <p:grpSp>
        <p:nvGrpSpPr>
          <p:cNvPr id="5" name="Group 30"/>
          <p:cNvGrpSpPr/>
          <p:nvPr/>
        </p:nvGrpSpPr>
        <p:grpSpPr bwMode="auto">
          <a:xfrm>
            <a:off x="1055440" y="1196752"/>
            <a:ext cx="8568952" cy="3168353"/>
            <a:chOff x="222249" y="2496940"/>
            <a:chExt cx="12523568" cy="2785337"/>
          </a:xfrm>
        </p:grpSpPr>
        <p:sp>
          <p:nvSpPr>
            <p:cNvPr id="38" name="Text Box 11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22249" y="2496940"/>
              <a:ext cx="11260687" cy="51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72000" anchor="b" anchorCtr="0">
              <a:noAutofit/>
            </a:bodyPr>
            <a:lstStyle/>
            <a:p>
              <a:pPr defTabSz="801688">
                <a:spcBef>
                  <a:spcPts val="0"/>
                </a:spcBef>
                <a:defRPr/>
              </a:pPr>
              <a:r>
                <a:rPr lang="en-GB" b="1">
                  <a:solidFill>
                    <a:srgbClr val="000000"/>
                  </a:solidFill>
                  <a:cs typeface="Arial"/>
                </a:rPr>
                <a:t>Question 4 :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“Un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QCM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” est la réponse.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Mais quelle est la question </a:t>
              </a:r>
              <a:r>
                <a:rPr lang="fr-FR" sz="1800">
                  <a:latin typeface="Arial"/>
                  <a:ea typeface="Calibri"/>
                </a:rPr>
                <a:t>?</a:t>
              </a:r>
              <a:endParaRPr/>
            </a:p>
          </p:txBody>
        </p:sp>
        <p:sp>
          <p:nvSpPr>
            <p:cNvPr id="39" name="Line 5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22249" y="3003365"/>
              <a:ext cx="12523568" cy="0"/>
            </a:xfrm>
            <a:prstGeom prst="line">
              <a:avLst/>
            </a:prstGeom>
            <a:noFill/>
            <a:ln w="9525">
              <a:solidFill>
                <a:srgbClr val="124F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Text Box 5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41298" y="3559467"/>
              <a:ext cx="9557797" cy="172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noAutofit/>
            </a:bodyPr>
            <a:lstStyle/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Comment s’appelle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l’examen médical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que doit obligatoirement passer tout postulant à une formation professionnelle certifiante ?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Comment s’appelle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l’exercice autocorrectif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dans lequel, après une question, il faut choisir plusieurs réponses ?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Quel est l’autre nom de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l’évaluation par les pairs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? </a:t>
              </a:r>
              <a:endParaRPr/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Font typeface="+mj-lt"/>
                <a:buAutoNum type="alphaUcPeriod"/>
                <a:defRPr/>
              </a:pPr>
              <a:r>
                <a:rPr lang="fr-FR">
                  <a:solidFill>
                    <a:srgbClr val="000000"/>
                  </a:solidFill>
                  <a:cs typeface="Arial"/>
                </a:rPr>
                <a:t>Quel est le nom du </a:t>
              </a:r>
              <a:r>
                <a:rPr lang="fr-FR" b="1">
                  <a:solidFill>
                    <a:srgbClr val="000000"/>
                  </a:solidFill>
                  <a:cs typeface="Arial"/>
                </a:rPr>
                <a:t>composant électronique </a:t>
              </a:r>
              <a:r>
                <a:rPr lang="fr-FR">
                  <a:solidFill>
                    <a:srgbClr val="000000"/>
                  </a:solidFill>
                  <a:cs typeface="Arial"/>
                </a:rPr>
                <a:t>qui stocke des charges électriques sur ses armatures ? </a:t>
              </a:r>
              <a:endParaRPr/>
            </a:p>
          </p:txBody>
        </p:sp>
      </p:grpSp>
      <p:sp>
        <p:nvSpPr>
          <p:cNvPr id="9" name="Freeform 10"/>
          <p:cNvSpPr/>
          <p:nvPr/>
        </p:nvSpPr>
        <p:spPr bwMode="gray">
          <a:xfrm>
            <a:off x="8400256" y="1308977"/>
            <a:ext cx="1965704" cy="1968815"/>
          </a:xfrm>
          <a:custGeom>
            <a:avLst/>
            <a:gdLst>
              <a:gd name="T0" fmla="*/ 164 w 285"/>
              <a:gd name="T1" fmla="*/ 92 h 286"/>
              <a:gd name="T2" fmla="*/ 0 w 285"/>
              <a:gd name="T3" fmla="*/ 191 h 286"/>
              <a:gd name="T4" fmla="*/ 0 w 285"/>
              <a:gd name="T5" fmla="*/ 286 h 286"/>
              <a:gd name="T6" fmla="*/ 285 w 285"/>
              <a:gd name="T7" fmla="*/ 0 h 286"/>
              <a:gd name="T8" fmla="*/ 191 w 285"/>
              <a:gd name="T9" fmla="*/ 0 h 286"/>
              <a:gd name="T10" fmla="*/ 164 w 285"/>
              <a:gd name="T11" fmla="*/ 9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 extrusionOk="0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rgbClr val="5770BE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9120336" y="6309320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/>
              <a:t>Source : Grande école du numérique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latin typeface="+mn-lt"/>
              </a:rPr>
              <a:t>L’évaluation en eformation</a:t>
            </a:r>
            <a:endParaRPr>
              <a:latin typeface="+mn-lt"/>
            </a:endParaRPr>
          </a:p>
        </p:txBody>
      </p:sp>
      <p:grpSp>
        <p:nvGrpSpPr>
          <p:cNvPr id="4" name="Groupe 4"/>
          <p:cNvGrpSpPr/>
          <p:nvPr/>
        </p:nvGrpSpPr>
        <p:grpSpPr bwMode="auto">
          <a:xfrm>
            <a:off x="1055440" y="1418334"/>
            <a:ext cx="10513168" cy="4021332"/>
            <a:chOff x="222249" y="2065241"/>
            <a:chExt cx="9242250" cy="3535201"/>
          </a:xfrm>
        </p:grpSpPr>
        <p:grpSp>
          <p:nvGrpSpPr>
            <p:cNvPr id="5" name="Group 30"/>
            <p:cNvGrpSpPr/>
            <p:nvPr/>
          </p:nvGrpSpPr>
          <p:grpSpPr bwMode="auto">
            <a:xfrm>
              <a:off x="222249" y="2579312"/>
              <a:ext cx="3176559" cy="277996"/>
              <a:chOff x="222249" y="2579312"/>
              <a:chExt cx="3176559" cy="277996"/>
            </a:xfrm>
          </p:grpSpPr>
          <p:sp>
            <p:nvSpPr>
              <p:cNvPr id="38" name="Text Box 118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222249" y="2579312"/>
                <a:ext cx="27538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72000" anchor="b" anchorCtr="0">
                <a:noAutofit/>
              </a:bodyPr>
              <a:lstStyle/>
              <a:p>
                <a:pPr marL="0" marR="0" lvl="0" indent="0" algn="l" defTabSz="80168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800" b="1" i="0" u="none" strike="noStrike" cap="none" spc="0">
                    <a:ln>
                      <a:noFill/>
                    </a:ln>
                    <a:solidFill>
                      <a:srgbClr val="000000"/>
                    </a:solidFill>
                    <a:latin typeface="Marianne"/>
                    <a:cs typeface="Arial"/>
                  </a:rPr>
                  <a:t>Mesurer ce que les apprenants ont appris</a:t>
                </a:r>
                <a:endParaRPr/>
              </a:p>
            </p:txBody>
          </p:sp>
          <p:sp>
            <p:nvSpPr>
              <p:cNvPr id="39" name="Line 51" descr="© INSCALE GmbH, 26.05.2010&#10;http://www.presentationload.com/"/>
              <p:cNvSpPr>
                <a:spLocks noChangeShapeType="1"/>
              </p:cNvSpPr>
              <p:nvPr/>
            </p:nvSpPr>
            <p:spPr bwMode="gray">
              <a:xfrm flipV="1">
                <a:off x="222249" y="2857307"/>
                <a:ext cx="3176559" cy="0"/>
              </a:xfrm>
              <a:prstGeom prst="line">
                <a:avLst/>
              </a:prstGeom>
              <a:noFill/>
              <a:ln w="9525">
                <a:solidFill>
                  <a:srgbClr val="124F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 bwMode="auto">
            <a:xfrm>
              <a:off x="229510" y="4820897"/>
              <a:ext cx="3169298" cy="276999"/>
              <a:chOff x="229510" y="4820897"/>
              <a:chExt cx="3169298" cy="276999"/>
            </a:xfrm>
          </p:grpSpPr>
          <p:sp>
            <p:nvSpPr>
              <p:cNvPr id="36" name="Text Box 118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229510" y="4820897"/>
                <a:ext cx="22716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72000" anchor="b" anchorCtr="0">
                <a:noAutofit/>
              </a:bodyPr>
              <a:lstStyle/>
              <a:p>
                <a:pPr marL="0" marR="0" lvl="0" indent="0" algn="l" defTabSz="80168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800" b="1" i="0" u="none" strike="noStrike" cap="none" spc="0">
                    <a:ln>
                      <a:noFill/>
                    </a:ln>
                    <a:solidFill>
                      <a:srgbClr val="000000"/>
                    </a:solidFill>
                    <a:latin typeface="Marianne"/>
                    <a:cs typeface="Arial"/>
                  </a:rPr>
                  <a:t>Des outils pour évaluer en eformation</a:t>
                </a:r>
                <a:endParaRPr/>
              </a:p>
            </p:txBody>
          </p:sp>
          <p:cxnSp>
            <p:nvCxnSpPr>
              <p:cNvPr id="37" name="Gerade Verbindung 15"/>
              <p:cNvCxnSpPr>
                <a:cxnSpLocks/>
              </p:cNvCxnSpPr>
              <p:nvPr/>
            </p:nvCxnSpPr>
            <p:spPr bwMode="gray">
              <a:xfrm>
                <a:off x="229510" y="5096145"/>
                <a:ext cx="3169298" cy="0"/>
              </a:xfrm>
              <a:prstGeom prst="line">
                <a:avLst/>
              </a:prstGeom>
              <a:noFill/>
              <a:ln w="9525">
                <a:solidFill>
                  <a:srgbClr val="124F6E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7" name="Group 32"/>
            <p:cNvGrpSpPr/>
            <p:nvPr/>
          </p:nvGrpSpPr>
          <p:grpSpPr bwMode="auto">
            <a:xfrm>
              <a:off x="5658929" y="4719087"/>
              <a:ext cx="3805570" cy="394503"/>
              <a:chOff x="5658928" y="4719086"/>
              <a:chExt cx="3805569" cy="394503"/>
            </a:xfrm>
          </p:grpSpPr>
          <p:sp>
            <p:nvSpPr>
              <p:cNvPr id="33" name="Text Box 118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6432109" y="4719086"/>
                <a:ext cx="3032387" cy="394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72000" anchor="b" anchorCtr="0">
                <a:noAutofit/>
              </a:bodyPr>
              <a:lstStyle/>
              <a:p>
                <a:pPr marL="0" marR="0" lvl="0" indent="0" algn="r" defTabSz="80168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800" b="1" i="0" u="none" strike="noStrike" cap="none" spc="0">
                    <a:ln>
                      <a:noFill/>
                    </a:ln>
                    <a:solidFill>
                      <a:srgbClr val="000000"/>
                    </a:solidFill>
                    <a:latin typeface="Marianne"/>
                    <a:cs typeface="Arial"/>
                  </a:rPr>
                  <a:t>4 types d’évaluation</a:t>
                </a:r>
                <a:endParaRPr/>
              </a:p>
            </p:txBody>
          </p:sp>
          <p:cxnSp>
            <p:nvCxnSpPr>
              <p:cNvPr id="34" name="Gerade Verbindung 27"/>
              <p:cNvCxnSpPr>
                <a:cxnSpLocks/>
              </p:cNvCxnSpPr>
              <p:nvPr/>
            </p:nvCxnSpPr>
            <p:spPr bwMode="gray">
              <a:xfrm>
                <a:off x="5658928" y="5096145"/>
                <a:ext cx="3805569" cy="0"/>
              </a:xfrm>
              <a:prstGeom prst="line">
                <a:avLst/>
              </a:prstGeom>
              <a:noFill/>
              <a:ln w="9525">
                <a:solidFill>
                  <a:srgbClr val="124F6E"/>
                </a:solidFill>
                <a:prstDash val="solid"/>
                <a:round/>
                <a:headEnd/>
                <a:tailEnd/>
              </a:ln>
              <a:effectLst/>
            </p:spPr>
          </p:cxnSp>
        </p:grpSp>
        <p:grpSp>
          <p:nvGrpSpPr>
            <p:cNvPr id="8" name="Gruppieren 6"/>
            <p:cNvGrpSpPr/>
            <p:nvPr/>
          </p:nvGrpSpPr>
          <p:grpSpPr bwMode="gray">
            <a:xfrm>
              <a:off x="2796256" y="2065241"/>
              <a:ext cx="3546000" cy="3535201"/>
              <a:chOff x="9276938" y="1927225"/>
              <a:chExt cx="3508375" cy="3508375"/>
            </a:xfrm>
          </p:grpSpPr>
          <p:sp>
            <p:nvSpPr>
              <p:cNvPr id="14" name="Freeform 7"/>
              <p:cNvSpPr/>
              <p:nvPr/>
            </p:nvSpPr>
            <p:spPr bwMode="gray">
              <a:xfrm>
                <a:off x="9276938" y="3717925"/>
                <a:ext cx="1709737" cy="1717675"/>
              </a:xfrm>
              <a:custGeom>
                <a:avLst/>
                <a:gdLst>
                  <a:gd name="T0" fmla="*/ 193 w 285"/>
                  <a:gd name="T1" fmla="*/ 165 h 286"/>
                  <a:gd name="T2" fmla="*/ 94 w 285"/>
                  <a:gd name="T3" fmla="*/ 0 h 286"/>
                  <a:gd name="T4" fmla="*/ 0 w 285"/>
                  <a:gd name="T5" fmla="*/ 0 h 286"/>
                  <a:gd name="T6" fmla="*/ 285 w 285"/>
                  <a:gd name="T7" fmla="*/ 286 h 286"/>
                  <a:gd name="T8" fmla="*/ 285 w 285"/>
                  <a:gd name="T9" fmla="*/ 192 h 286"/>
                  <a:gd name="T10" fmla="*/ 193 w 285"/>
                  <a:gd name="T11" fmla="*/ 16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86" extrusionOk="0">
                    <a:moveTo>
                      <a:pt x="193" y="165"/>
                    </a:moveTo>
                    <a:cubicBezTo>
                      <a:pt x="132" y="130"/>
                      <a:pt x="97" y="66"/>
                      <a:pt x="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56"/>
                      <a:pt x="129" y="282"/>
                      <a:pt x="285" y="286"/>
                    </a:cubicBezTo>
                    <a:cubicBezTo>
                      <a:pt x="285" y="192"/>
                      <a:pt x="285" y="192"/>
                      <a:pt x="285" y="192"/>
                    </a:cubicBezTo>
                    <a:cubicBezTo>
                      <a:pt x="254" y="190"/>
                      <a:pt x="222" y="182"/>
                      <a:pt x="193" y="165"/>
                    </a:cubicBezTo>
                    <a:close/>
                  </a:path>
                </a:pathLst>
              </a:custGeom>
              <a:solidFill>
                <a:srgbClr val="484D7A"/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Arial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gray">
              <a:xfrm>
                <a:off x="9276938" y="1927225"/>
                <a:ext cx="1709737" cy="1709738"/>
              </a:xfrm>
              <a:custGeom>
                <a:avLst/>
                <a:gdLst>
                  <a:gd name="T0" fmla="*/ 121 w 285"/>
                  <a:gd name="T1" fmla="*/ 193 h 285"/>
                  <a:gd name="T2" fmla="*/ 285 w 285"/>
                  <a:gd name="T3" fmla="*/ 94 h 285"/>
                  <a:gd name="T4" fmla="*/ 285 w 285"/>
                  <a:gd name="T5" fmla="*/ 0 h 285"/>
                  <a:gd name="T6" fmla="*/ 0 w 285"/>
                  <a:gd name="T7" fmla="*/ 285 h 285"/>
                  <a:gd name="T8" fmla="*/ 94 w 285"/>
                  <a:gd name="T9" fmla="*/ 285 h 285"/>
                  <a:gd name="T10" fmla="*/ 121 w 285"/>
                  <a:gd name="T11" fmla="*/ 19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85" extrusionOk="0">
                    <a:moveTo>
                      <a:pt x="121" y="193"/>
                    </a:moveTo>
                    <a:cubicBezTo>
                      <a:pt x="156" y="132"/>
                      <a:pt x="219" y="96"/>
                      <a:pt x="285" y="94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9" y="3"/>
                      <a:pt x="4" y="129"/>
                      <a:pt x="0" y="285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5" y="253"/>
                      <a:pt x="104" y="222"/>
                      <a:pt x="121" y="193"/>
                    </a:cubicBezTo>
                    <a:close/>
                  </a:path>
                </a:pathLst>
              </a:custGeom>
              <a:solidFill>
                <a:srgbClr val="958B62"/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Arial"/>
                </a:endParaRPr>
              </a:p>
            </p:txBody>
          </p:sp>
          <p:sp>
            <p:nvSpPr>
              <p:cNvPr id="16" name="Freeform 9"/>
              <p:cNvSpPr/>
              <p:nvPr/>
            </p:nvSpPr>
            <p:spPr bwMode="gray">
              <a:xfrm>
                <a:off x="11075575" y="1927225"/>
                <a:ext cx="1709738" cy="1709738"/>
              </a:xfrm>
              <a:custGeom>
                <a:avLst/>
                <a:gdLst>
                  <a:gd name="T0" fmla="*/ 92 w 285"/>
                  <a:gd name="T1" fmla="*/ 120 h 285"/>
                  <a:gd name="T2" fmla="*/ 191 w 285"/>
                  <a:gd name="T3" fmla="*/ 285 h 285"/>
                  <a:gd name="T4" fmla="*/ 285 w 285"/>
                  <a:gd name="T5" fmla="*/ 285 h 285"/>
                  <a:gd name="T6" fmla="*/ 0 w 285"/>
                  <a:gd name="T7" fmla="*/ 0 h 285"/>
                  <a:gd name="T8" fmla="*/ 0 w 285"/>
                  <a:gd name="T9" fmla="*/ 94 h 285"/>
                  <a:gd name="T10" fmla="*/ 92 w 285"/>
                  <a:gd name="T11" fmla="*/ 12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85" extrusionOk="0">
                    <a:moveTo>
                      <a:pt x="92" y="120"/>
                    </a:moveTo>
                    <a:cubicBezTo>
                      <a:pt x="153" y="156"/>
                      <a:pt x="188" y="219"/>
                      <a:pt x="191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1" y="129"/>
                      <a:pt x="156" y="3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95"/>
                      <a:pt x="63" y="104"/>
                      <a:pt x="92" y="120"/>
                    </a:cubicBezTo>
                    <a:close/>
                  </a:path>
                </a:pathLst>
              </a:custGeom>
              <a:solidFill>
                <a:srgbClr val="169B62"/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Arial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gray">
              <a:xfrm>
                <a:off x="11075575" y="3717925"/>
                <a:ext cx="1709738" cy="1717675"/>
              </a:xfrm>
              <a:custGeom>
                <a:avLst/>
                <a:gdLst>
                  <a:gd name="T0" fmla="*/ 164 w 285"/>
                  <a:gd name="T1" fmla="*/ 92 h 286"/>
                  <a:gd name="T2" fmla="*/ 0 w 285"/>
                  <a:gd name="T3" fmla="*/ 191 h 286"/>
                  <a:gd name="T4" fmla="*/ 0 w 285"/>
                  <a:gd name="T5" fmla="*/ 286 h 286"/>
                  <a:gd name="T6" fmla="*/ 285 w 285"/>
                  <a:gd name="T7" fmla="*/ 0 h 286"/>
                  <a:gd name="T8" fmla="*/ 191 w 285"/>
                  <a:gd name="T9" fmla="*/ 0 h 286"/>
                  <a:gd name="T10" fmla="*/ 164 w 285"/>
                  <a:gd name="T11" fmla="*/ 92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86" extrusionOk="0">
                    <a:moveTo>
                      <a:pt x="164" y="92"/>
                    </a:moveTo>
                    <a:cubicBezTo>
                      <a:pt x="129" y="154"/>
                      <a:pt x="66" y="189"/>
                      <a:pt x="0" y="1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6" y="282"/>
                      <a:pt x="282" y="156"/>
                      <a:pt x="285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0" y="32"/>
                      <a:pt x="181" y="63"/>
                      <a:pt x="164" y="92"/>
                    </a:cubicBezTo>
                    <a:close/>
                  </a:path>
                </a:pathLst>
              </a:custGeom>
              <a:solidFill>
                <a:srgbClr val="5770BE"/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Arial"/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 bwMode="auto">
            <a:xfrm>
              <a:off x="5904311" y="2171882"/>
              <a:ext cx="3560187" cy="685426"/>
              <a:chOff x="5904311" y="2171882"/>
              <a:chExt cx="3560187" cy="685426"/>
            </a:xfrm>
          </p:grpSpPr>
          <p:sp>
            <p:nvSpPr>
              <p:cNvPr id="11" name="Text Box 91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5904311" y="2171882"/>
                <a:ext cx="3560187" cy="684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72000" anchor="b" anchorCtr="0">
                <a:noAutofit/>
              </a:bodyPr>
              <a:lstStyle/>
              <a:p>
                <a:pPr marL="0" marR="0" lvl="0" indent="0" algn="r" defTabSz="80168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GB" sz="1800" b="1" i="0" u="none" strike="noStrike" cap="none" spc="0">
                    <a:ln>
                      <a:noFill/>
                    </a:ln>
                    <a:solidFill>
                      <a:srgbClr val="000000"/>
                    </a:solidFill>
                    <a:latin typeface="Marianne"/>
                    <a:cs typeface="Arial"/>
                  </a:rPr>
                  <a:t>La taxonomie de Bloom et ses verbes d’action</a:t>
                </a:r>
                <a:endParaRPr/>
              </a:p>
            </p:txBody>
          </p:sp>
          <p:sp>
            <p:nvSpPr>
              <p:cNvPr id="12" name="Line 51" descr="© INSCALE GmbH, 26.05.2010&#10;http://www.presentationload.com/"/>
              <p:cNvSpPr>
                <a:spLocks noChangeShapeType="1"/>
              </p:cNvSpPr>
              <p:nvPr/>
            </p:nvSpPr>
            <p:spPr bwMode="gray">
              <a:xfrm flipV="1">
                <a:off x="6054724" y="2857307"/>
                <a:ext cx="3409773" cy="0"/>
              </a:xfrm>
              <a:prstGeom prst="line">
                <a:avLst/>
              </a:prstGeom>
              <a:noFill/>
              <a:ln w="9525">
                <a:solidFill>
                  <a:srgbClr val="124F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Marianne"/>
                  <a:cs typeface="Arial"/>
                </a:endParaRPr>
              </a:p>
            </p:txBody>
          </p:sp>
        </p:grpSp>
      </p:grpSp>
      <p:sp>
        <p:nvSpPr>
          <p:cNvPr id="3" name="Freeform 8"/>
          <p:cNvSpPr/>
          <p:nvPr/>
        </p:nvSpPr>
        <p:spPr bwMode="gray">
          <a:xfrm>
            <a:off x="4000064" y="1416249"/>
            <a:ext cx="1965703" cy="1926744"/>
          </a:xfrm>
          <a:custGeom>
            <a:avLst/>
            <a:gdLst>
              <a:gd name="T0" fmla="*/ 121 w 285"/>
              <a:gd name="T1" fmla="*/ 193 h 285"/>
              <a:gd name="T2" fmla="*/ 285 w 285"/>
              <a:gd name="T3" fmla="*/ 94 h 285"/>
              <a:gd name="T4" fmla="*/ 285 w 285"/>
              <a:gd name="T5" fmla="*/ 0 h 285"/>
              <a:gd name="T6" fmla="*/ 0 w 285"/>
              <a:gd name="T7" fmla="*/ 285 h 285"/>
              <a:gd name="T8" fmla="*/ 94 w 285"/>
              <a:gd name="T9" fmla="*/ 285 h 285"/>
              <a:gd name="T10" fmla="*/ 121 w 285"/>
              <a:gd name="T11" fmla="*/ 19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 extrusionOk="0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rgbClr val="958B62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17" name="Freeform 9"/>
          <p:cNvSpPr/>
          <p:nvPr/>
        </p:nvSpPr>
        <p:spPr bwMode="gray">
          <a:xfrm>
            <a:off x="6096000" y="1427242"/>
            <a:ext cx="1915493" cy="1959718"/>
          </a:xfrm>
          <a:custGeom>
            <a:avLst/>
            <a:gdLst>
              <a:gd name="T0" fmla="*/ 92 w 285"/>
              <a:gd name="T1" fmla="*/ 120 h 285"/>
              <a:gd name="T2" fmla="*/ 191 w 285"/>
              <a:gd name="T3" fmla="*/ 285 h 285"/>
              <a:gd name="T4" fmla="*/ 285 w 285"/>
              <a:gd name="T5" fmla="*/ 285 h 285"/>
              <a:gd name="T6" fmla="*/ 0 w 285"/>
              <a:gd name="T7" fmla="*/ 0 h 285"/>
              <a:gd name="T8" fmla="*/ 0 w 285"/>
              <a:gd name="T9" fmla="*/ 94 h 285"/>
              <a:gd name="T10" fmla="*/ 92 w 285"/>
              <a:gd name="T11" fmla="*/ 12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5" extrusionOk="0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rgbClr val="169B62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10" name="Freeform 7"/>
          <p:cNvSpPr/>
          <p:nvPr/>
        </p:nvSpPr>
        <p:spPr bwMode="gray">
          <a:xfrm>
            <a:off x="3988928" y="3485292"/>
            <a:ext cx="1965703" cy="1968815"/>
          </a:xfrm>
          <a:custGeom>
            <a:avLst/>
            <a:gdLst>
              <a:gd name="T0" fmla="*/ 193 w 285"/>
              <a:gd name="T1" fmla="*/ 165 h 286"/>
              <a:gd name="T2" fmla="*/ 94 w 285"/>
              <a:gd name="T3" fmla="*/ 0 h 286"/>
              <a:gd name="T4" fmla="*/ 0 w 285"/>
              <a:gd name="T5" fmla="*/ 0 h 286"/>
              <a:gd name="T6" fmla="*/ 285 w 285"/>
              <a:gd name="T7" fmla="*/ 286 h 286"/>
              <a:gd name="T8" fmla="*/ 285 w 285"/>
              <a:gd name="T9" fmla="*/ 192 h 286"/>
              <a:gd name="T10" fmla="*/ 193 w 285"/>
              <a:gd name="T11" fmla="*/ 16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 extrusionOk="0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rgbClr val="484D7A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  <p:sp>
        <p:nvSpPr>
          <p:cNvPr id="13" name="Freeform 10"/>
          <p:cNvSpPr/>
          <p:nvPr/>
        </p:nvSpPr>
        <p:spPr bwMode="gray">
          <a:xfrm>
            <a:off x="6051316" y="3476543"/>
            <a:ext cx="1965704" cy="1968815"/>
          </a:xfrm>
          <a:custGeom>
            <a:avLst/>
            <a:gdLst>
              <a:gd name="T0" fmla="*/ 164 w 285"/>
              <a:gd name="T1" fmla="*/ 92 h 286"/>
              <a:gd name="T2" fmla="*/ 0 w 285"/>
              <a:gd name="T3" fmla="*/ 191 h 286"/>
              <a:gd name="T4" fmla="*/ 0 w 285"/>
              <a:gd name="T5" fmla="*/ 286 h 286"/>
              <a:gd name="T6" fmla="*/ 285 w 285"/>
              <a:gd name="T7" fmla="*/ 0 h 286"/>
              <a:gd name="T8" fmla="*/ 191 w 285"/>
              <a:gd name="T9" fmla="*/ 0 h 286"/>
              <a:gd name="T10" fmla="*/ 164 w 285"/>
              <a:gd name="T11" fmla="*/ 9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86" extrusionOk="0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rgbClr val="5770BE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black"/>
              </a:solidFill>
              <a:latin typeface="Marianne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3A3BC-05B8-674E-4B69-460DDEE34EC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dirty="0"/>
              <a:t>Structure de l’offre de formation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D2815E-86CF-AEAB-3D9F-234AB41632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9DA2DC-3FC8-8CAF-9ADE-7CA72FCE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BD911-7F9E-B90B-80F2-7D4795A2FF33}"/>
              </a:ext>
            </a:extLst>
          </p:cNvPr>
          <p:cNvSpPr/>
          <p:nvPr/>
        </p:nvSpPr>
        <p:spPr bwMode="auto">
          <a:xfrm>
            <a:off x="8644255" y="548691"/>
            <a:ext cx="3547746" cy="6309309"/>
          </a:xfrm>
          <a:prstGeom prst="rect">
            <a:avLst/>
          </a:prstGeom>
          <a:solidFill>
            <a:srgbClr val="BDD8F0"/>
          </a:solidFill>
          <a:ln>
            <a:solidFill>
              <a:srgbClr val="BDD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EB804E2-DC0C-4E7D-72C4-011C12D9AB51}"/>
              </a:ext>
            </a:extLst>
          </p:cNvPr>
          <p:cNvCxnSpPr>
            <a:cxnSpLocks/>
          </p:cNvCxnSpPr>
          <p:nvPr/>
        </p:nvCxnSpPr>
        <p:spPr bwMode="auto">
          <a:xfrm>
            <a:off x="8616280" y="476672"/>
            <a:ext cx="0" cy="6453325"/>
          </a:xfrm>
          <a:prstGeom prst="line">
            <a:avLst/>
          </a:prstGeom>
          <a:ln w="76200">
            <a:solidFill>
              <a:srgbClr val="001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ED5A440-698D-6F99-005C-CB8D3E44590B}"/>
              </a:ext>
            </a:extLst>
          </p:cNvPr>
          <p:cNvSpPr txBox="1"/>
          <p:nvPr/>
        </p:nvSpPr>
        <p:spPr bwMode="gray">
          <a:xfrm>
            <a:off x="927484" y="960937"/>
            <a:ext cx="6111597" cy="546479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defRPr/>
            </a:pPr>
            <a:r>
              <a:rPr lang="en-GB" sz="2800" b="1">
                <a:solidFill>
                  <a:srgbClr val="00115F"/>
                </a:solidFill>
                <a:latin typeface="Marianne"/>
              </a:rPr>
              <a:t>14 </a:t>
            </a:r>
            <a:r>
              <a:rPr lang="en-GB" b="1">
                <a:solidFill>
                  <a:srgbClr val="00115F"/>
                </a:solidFill>
                <a:latin typeface="Marianne"/>
              </a:rPr>
              <a:t>COLLECTIONS THÉMATIQUES</a:t>
            </a:r>
            <a:endParaRPr/>
          </a:p>
        </p:txBody>
      </p:sp>
      <p:pic>
        <p:nvPicPr>
          <p:cNvPr id="8" name="Graphique 100" descr="Point d’insertion vers la droite avec un remplissage uni">
            <a:extLst>
              <a:ext uri="{FF2B5EF4-FFF2-40B4-BE49-F238E27FC236}">
                <a16:creationId xmlns:a16="http://schemas.microsoft.com/office/drawing/2014/main" id="{D6D0FBC1-7204-21C5-FA9D-150F4EB9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805" y="1761871"/>
            <a:ext cx="374092" cy="374092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AF6355C-DDD7-EA45-E643-E3BEA319F5D4}"/>
              </a:ext>
            </a:extLst>
          </p:cNvPr>
          <p:cNvSpPr txBox="1"/>
          <p:nvPr/>
        </p:nvSpPr>
        <p:spPr bwMode="gray">
          <a:xfrm>
            <a:off x="924121" y="165664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 dirty="0">
                <a:solidFill>
                  <a:schemeClr val="tx1"/>
                </a:solidFill>
                <a:latin typeface="Marianne"/>
              </a:rPr>
              <a:t>Achats publics</a:t>
            </a:r>
            <a:endParaRPr lang="en-GB" sz="1400" dirty="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10" name="Graphique 102" descr="Point d’insertion vers la droite avec un remplissage uni">
            <a:extLst>
              <a:ext uri="{FF2B5EF4-FFF2-40B4-BE49-F238E27FC236}">
                <a16:creationId xmlns:a16="http://schemas.microsoft.com/office/drawing/2014/main" id="{C6C937CD-E242-593A-9634-185D4B167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806" y="2427891"/>
            <a:ext cx="374092" cy="374092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99CE4E-2E1D-5F7C-5285-5D40D486F7FE}"/>
              </a:ext>
            </a:extLst>
          </p:cNvPr>
          <p:cNvSpPr txBox="1"/>
          <p:nvPr/>
        </p:nvSpPr>
        <p:spPr bwMode="gray">
          <a:xfrm>
            <a:off x="951170" y="232266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Communication et services aux usagers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12" name="Graphique 104" descr="Point d’insertion vers la droite avec un remplissage uni">
            <a:extLst>
              <a:ext uri="{FF2B5EF4-FFF2-40B4-BE49-F238E27FC236}">
                <a16:creationId xmlns:a16="http://schemas.microsoft.com/office/drawing/2014/main" id="{B60CE1E3-4726-AB29-49E8-8DE43183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3392" y="3093911"/>
            <a:ext cx="374092" cy="374092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281F58C-4034-3752-CA5F-5119A86F1F39}"/>
              </a:ext>
            </a:extLst>
          </p:cNvPr>
          <p:cNvSpPr txBox="1"/>
          <p:nvPr/>
        </p:nvSpPr>
        <p:spPr bwMode="gray">
          <a:xfrm>
            <a:off x="920709" y="298868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Finances publiques, gestion budgétaire et financière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14" name="Graphique 110" descr="Point d’insertion vers la droite avec un remplissage uni">
            <a:extLst>
              <a:ext uri="{FF2B5EF4-FFF2-40B4-BE49-F238E27FC236}">
                <a16:creationId xmlns:a16="http://schemas.microsoft.com/office/drawing/2014/main" id="{CDE4AAB5-32AD-5E4E-3084-965ED115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805" y="3759931"/>
            <a:ext cx="374092" cy="374092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40AEDD9-70ED-5C24-595E-051B7D91C942}"/>
              </a:ext>
            </a:extLst>
          </p:cNvPr>
          <p:cNvSpPr txBox="1"/>
          <p:nvPr/>
        </p:nvSpPr>
        <p:spPr bwMode="gray">
          <a:xfrm>
            <a:off x="924121" y="365470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Immobilier de l’État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16" name="Graphique 113" descr="Point d’insertion vers la droite avec un remplissage uni">
            <a:extLst>
              <a:ext uri="{FF2B5EF4-FFF2-40B4-BE49-F238E27FC236}">
                <a16:creationId xmlns:a16="http://schemas.microsoft.com/office/drawing/2014/main" id="{53D61D83-5F24-0E5F-8269-8865B4EB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805" y="4425951"/>
            <a:ext cx="374092" cy="374092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B54CF39-3E83-7D77-2713-1DE6A6EFBA96}"/>
              </a:ext>
            </a:extLst>
          </p:cNvPr>
          <p:cNvSpPr txBox="1"/>
          <p:nvPr/>
        </p:nvSpPr>
        <p:spPr bwMode="gray">
          <a:xfrm>
            <a:off x="924121" y="432072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 dirty="0">
                <a:solidFill>
                  <a:schemeClr val="tx1"/>
                </a:solidFill>
                <a:latin typeface="Marianne"/>
              </a:rPr>
              <a:t>Langues</a:t>
            </a:r>
            <a:endParaRPr lang="en-GB" sz="1400" dirty="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18" name="Graphique 116" descr="Point d’insertion vers la droite avec un remplissage uni">
            <a:extLst>
              <a:ext uri="{FF2B5EF4-FFF2-40B4-BE49-F238E27FC236}">
                <a16:creationId xmlns:a16="http://schemas.microsoft.com/office/drawing/2014/main" id="{75A3B669-DB88-31D0-166B-220B578D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805" y="5091971"/>
            <a:ext cx="374092" cy="374092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11B79D40-2E26-6FB9-1553-9B4B01D55365}"/>
              </a:ext>
            </a:extLst>
          </p:cNvPr>
          <p:cNvSpPr txBox="1"/>
          <p:nvPr/>
        </p:nvSpPr>
        <p:spPr bwMode="gray">
          <a:xfrm>
            <a:off x="924121" y="498674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Management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20" name="Graphique 119" descr="Point d’insertion vers la droite avec un remplissage uni">
            <a:extLst>
              <a:ext uri="{FF2B5EF4-FFF2-40B4-BE49-F238E27FC236}">
                <a16:creationId xmlns:a16="http://schemas.microsoft.com/office/drawing/2014/main" id="{ED8FE57C-0722-438C-6276-F6D57E87F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805" y="5757991"/>
            <a:ext cx="374092" cy="374092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5B14A02-FBC1-F48B-D263-5D485CBB013F}"/>
              </a:ext>
            </a:extLst>
          </p:cNvPr>
          <p:cNvSpPr txBox="1"/>
          <p:nvPr/>
        </p:nvSpPr>
        <p:spPr bwMode="gray">
          <a:xfrm>
            <a:off x="923096" y="565276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Numérique et systèmes d’informations et de communication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22" name="Graphique 122" descr="Point d’insertion vers la droite avec un remplissage uni">
            <a:extLst>
              <a:ext uri="{FF2B5EF4-FFF2-40B4-BE49-F238E27FC236}">
                <a16:creationId xmlns:a16="http://schemas.microsoft.com/office/drawing/2014/main" id="{F794E6F1-50AE-D75A-0286-01A7D400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1761871"/>
            <a:ext cx="374092" cy="374092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A6A1E215-9F63-FAA8-C7A4-0A67D9EFB4D5}"/>
              </a:ext>
            </a:extLst>
          </p:cNvPr>
          <p:cNvSpPr txBox="1"/>
          <p:nvPr/>
        </p:nvSpPr>
        <p:spPr bwMode="gray">
          <a:xfrm>
            <a:off x="4758111" y="165664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 dirty="0">
                <a:solidFill>
                  <a:schemeClr val="tx1"/>
                </a:solidFill>
                <a:latin typeface="Marianne"/>
              </a:rPr>
              <a:t>Organisation et missions des ministères, de l’État et de l’Europe</a:t>
            </a:r>
            <a:endParaRPr lang="en-GB" sz="1400" dirty="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24" name="Graphique 125" descr="Point d’insertion vers la droite avec un remplissage uni">
            <a:extLst>
              <a:ext uri="{FF2B5EF4-FFF2-40B4-BE49-F238E27FC236}">
                <a16:creationId xmlns:a16="http://schemas.microsoft.com/office/drawing/2014/main" id="{3497AAB1-1131-60F4-C147-6D8B61E9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2427891"/>
            <a:ext cx="374092" cy="374092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BEDA646B-7BAB-4C6A-74EE-36A7ABD26FFA}"/>
              </a:ext>
            </a:extLst>
          </p:cNvPr>
          <p:cNvSpPr txBox="1"/>
          <p:nvPr/>
        </p:nvSpPr>
        <p:spPr bwMode="gray">
          <a:xfrm>
            <a:off x="4758111" y="232266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Préparation aux épreuves de concours et des examens professionnels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26" name="Graphique 128" descr="Point d’insertion vers la droite avec un remplissage uni">
            <a:extLst>
              <a:ext uri="{FF2B5EF4-FFF2-40B4-BE49-F238E27FC236}">
                <a16:creationId xmlns:a16="http://schemas.microsoft.com/office/drawing/2014/main" id="{0A783148-12D6-CE2B-B5BD-AB882ACD7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3093911"/>
            <a:ext cx="374092" cy="374092"/>
          </a:xfrm>
          <a:prstGeom prst="rect">
            <a:avLst/>
          </a:prstGeom>
        </p:spPr>
      </p:pic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3E6E5C6-CE58-798A-F394-6DE61A2F31E9}"/>
              </a:ext>
            </a:extLst>
          </p:cNvPr>
          <p:cNvSpPr txBox="1"/>
          <p:nvPr/>
        </p:nvSpPr>
        <p:spPr bwMode="gray">
          <a:xfrm>
            <a:off x="4758111" y="298868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Ressources Humaines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28" name="Graphique 131" descr="Point d’insertion vers la droite avec un remplissage uni">
            <a:extLst>
              <a:ext uri="{FF2B5EF4-FFF2-40B4-BE49-F238E27FC236}">
                <a16:creationId xmlns:a16="http://schemas.microsoft.com/office/drawing/2014/main" id="{41CD7C97-7342-4980-A104-C675F286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3759931"/>
            <a:ext cx="374092" cy="374092"/>
          </a:xfrm>
          <a:prstGeom prst="rect">
            <a:avLst/>
          </a:prstGeom>
        </p:spPr>
      </p:pic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1C13B5B0-7825-31A8-CF94-67C07443E0E5}"/>
              </a:ext>
            </a:extLst>
          </p:cNvPr>
          <p:cNvSpPr txBox="1"/>
          <p:nvPr/>
        </p:nvSpPr>
        <p:spPr bwMode="gray">
          <a:xfrm>
            <a:off x="4758111" y="365470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Techniques et affaires juridiques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30" name="Graphique 134" descr="Point d’insertion vers la droite avec un remplissage uni">
            <a:extLst>
              <a:ext uri="{FF2B5EF4-FFF2-40B4-BE49-F238E27FC236}">
                <a16:creationId xmlns:a16="http://schemas.microsoft.com/office/drawing/2014/main" id="{8A3B644B-FED7-EE2E-C543-957CC0F7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4425951"/>
            <a:ext cx="374092" cy="374092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BFB5D719-C530-0350-4836-9C0248680FD4}"/>
              </a:ext>
            </a:extLst>
          </p:cNvPr>
          <p:cNvSpPr txBox="1"/>
          <p:nvPr/>
        </p:nvSpPr>
        <p:spPr bwMode="gray">
          <a:xfrm>
            <a:off x="4758111" y="432072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Transformation de l’action publique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32" name="Graphique 137" descr="Point d’insertion vers la droite avec un remplissage uni">
            <a:extLst>
              <a:ext uri="{FF2B5EF4-FFF2-40B4-BE49-F238E27FC236}">
                <a16:creationId xmlns:a16="http://schemas.microsoft.com/office/drawing/2014/main" id="{E16806C1-0669-44A7-2EFF-6E7415AD2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5091971"/>
            <a:ext cx="374092" cy="374092"/>
          </a:xfrm>
          <a:prstGeom prst="rect">
            <a:avLst/>
          </a:prstGeom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E719C632-AF4E-8DA5-6134-676EBBDB5ECA}"/>
              </a:ext>
            </a:extLst>
          </p:cNvPr>
          <p:cNvSpPr txBox="1"/>
          <p:nvPr/>
        </p:nvSpPr>
        <p:spPr bwMode="gray">
          <a:xfrm>
            <a:off x="4758111" y="498674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Transition écologique et développement durable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pic>
        <p:nvPicPr>
          <p:cNvPr id="34" name="Graphique 172" descr="Point d’insertion vers la droite avec un remplissage uni">
            <a:extLst>
              <a:ext uri="{FF2B5EF4-FFF2-40B4-BE49-F238E27FC236}">
                <a16:creationId xmlns:a16="http://schemas.microsoft.com/office/drawing/2014/main" id="{6285B4A2-7975-E5DC-3AE6-F736E2EFD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0796" y="5757991"/>
            <a:ext cx="374092" cy="374092"/>
          </a:xfrm>
          <a:prstGeom prst="rect">
            <a:avLst/>
          </a:prstGeom>
        </p:spPr>
      </p:pic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17D1FD1F-479B-C86C-A3BC-2B6975BE78DF}"/>
              </a:ext>
            </a:extLst>
          </p:cNvPr>
          <p:cNvSpPr txBox="1"/>
          <p:nvPr/>
        </p:nvSpPr>
        <p:spPr bwMode="gray">
          <a:xfrm>
            <a:off x="4758111" y="5652762"/>
            <a:ext cx="3518710" cy="584550"/>
          </a:xfrm>
          <a:prstGeom prst="rect">
            <a:avLst/>
          </a:prstGeom>
          <a:solidFill>
            <a:srgbClr val="BDD8F0">
              <a:alpha val="50196"/>
            </a:srgbClr>
          </a:solidFill>
        </p:spPr>
        <p:txBody>
          <a:bodyPr wrap="square" lIns="108000" tIns="108000" rIns="108000" bIns="108000" anchor="ctr">
            <a:noAutofit/>
          </a:bodyPr>
          <a:lstStyle>
            <a:lvl1pPr marL="0" indent="0" algn="l" defTabSz="914400">
              <a:spcBef>
                <a:spcPts val="0"/>
              </a:spcBef>
              <a:spcAft>
                <a:spcPts val="500"/>
              </a:spcAft>
              <a:buFont typeface="Arial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›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>
              <a:spcBef>
                <a:spcPts val="500"/>
              </a:spcBef>
              <a:buFont typeface="Symbol"/>
              <a:buChar char="-"/>
              <a:defRPr sz="16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>
              <a:spcBef>
                <a:spcPts val="500"/>
              </a:spcBef>
              <a:buClr>
                <a:schemeClr val="tx1"/>
              </a:buClr>
              <a:buFont typeface="Symbol"/>
              <a:buChar char="-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>
              <a:spcBef>
                <a:spcPts val="500"/>
              </a:spcBef>
              <a:buClr>
                <a:schemeClr val="tx2"/>
              </a:buClr>
              <a:buFont typeface="Calibri"/>
              <a:buChar char="»"/>
              <a:defRPr sz="14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  <a:defRPr/>
            </a:pPr>
            <a:r>
              <a:rPr lang="fr-FR" sz="1400">
                <a:solidFill>
                  <a:schemeClr val="tx1"/>
                </a:solidFill>
                <a:latin typeface="Marianne"/>
              </a:rPr>
              <a:t>Valeurs de la République</a:t>
            </a:r>
            <a:endParaRPr lang="en-GB" sz="1400">
              <a:solidFill>
                <a:schemeClr val="tx1"/>
              </a:solidFill>
              <a:latin typeface="Marianne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0DB8A21-9A0C-EF12-592F-A9C1E1EC7057}"/>
              </a:ext>
            </a:extLst>
          </p:cNvPr>
          <p:cNvSpPr/>
          <p:nvPr/>
        </p:nvSpPr>
        <p:spPr bwMode="auto">
          <a:xfrm>
            <a:off x="-96688" y="784176"/>
            <a:ext cx="900000" cy="900000"/>
          </a:xfrm>
          <a:prstGeom prst="ellipse">
            <a:avLst/>
          </a:prstGeom>
          <a:solidFill>
            <a:srgbClr val="00115F"/>
          </a:solidFill>
          <a:ln>
            <a:solidFill>
              <a:srgbClr val="001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atin typeface="Marianne"/>
            </a:endParaRPr>
          </a:p>
        </p:txBody>
      </p:sp>
      <p:pic>
        <p:nvPicPr>
          <p:cNvPr id="37" name="Graphique 37" descr="Liste contour">
            <a:extLst>
              <a:ext uri="{FF2B5EF4-FFF2-40B4-BE49-F238E27FC236}">
                <a16:creationId xmlns:a16="http://schemas.microsoft.com/office/drawing/2014/main" id="{6DCBC920-ECD7-1DA2-043C-B52FD1991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312" y="940106"/>
            <a:ext cx="612000" cy="612000"/>
          </a:xfrm>
          <a:prstGeom prst="rect">
            <a:avLst/>
          </a:prstGeom>
        </p:spPr>
      </p:pic>
      <p:pic>
        <p:nvPicPr>
          <p:cNvPr id="38" name="Graphique 37" descr="Bloc-notes avec crayon et papier graphique">
            <a:extLst>
              <a:ext uri="{FF2B5EF4-FFF2-40B4-BE49-F238E27FC236}">
                <a16:creationId xmlns:a16="http://schemas.microsoft.com/office/drawing/2014/main" id="{23236862-6075-E266-664C-5E79A4C50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92856">
            <a:off x="10668238" y="941923"/>
            <a:ext cx="2247527" cy="2247527"/>
          </a:xfrm>
          <a:prstGeom prst="rect">
            <a:avLst/>
          </a:prstGeom>
        </p:spPr>
      </p:pic>
      <p:pic>
        <p:nvPicPr>
          <p:cNvPr id="39" name="Graphique 38" descr="Ordinateur portable avec téléphone et calculatrice">
            <a:extLst>
              <a:ext uri="{FF2B5EF4-FFF2-40B4-BE49-F238E27FC236}">
                <a16:creationId xmlns:a16="http://schemas.microsoft.com/office/drawing/2014/main" id="{51F6E481-9019-6AC0-14A6-B571F9A06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6110" y="2029225"/>
            <a:ext cx="3436838" cy="34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F8F5C-FA93-73D8-DC7B-6523099B87E0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sz="2000" dirty="0"/>
              <a:t>Quelques exemples de formations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5C91D9-B2D2-829A-9EE6-D4161969D9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838ECB-24EE-45F2-5A7D-3A5E5339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34B262A-3FAB-8DD3-C181-1C18E8FC6932}"/>
              </a:ext>
            </a:extLst>
          </p:cNvPr>
          <p:cNvSpPr txBox="1">
            <a:spLocks/>
          </p:cNvSpPr>
          <p:nvPr/>
        </p:nvSpPr>
        <p:spPr bwMode="auto">
          <a:xfrm>
            <a:off x="8307" y="-15453"/>
            <a:ext cx="12192000" cy="564133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arianne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ED581A-6AD1-7FFD-44C1-B2374FF15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79"/>
          <a:stretch/>
        </p:blipFill>
        <p:spPr bwMode="auto">
          <a:xfrm>
            <a:off x="53988" y="1333997"/>
            <a:ext cx="5832648" cy="12315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B8CFC9-18E0-12F2-39B4-24F8EBF79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29"/>
          <a:stretch/>
        </p:blipFill>
        <p:spPr bwMode="auto">
          <a:xfrm>
            <a:off x="47328" y="2586659"/>
            <a:ext cx="6192688" cy="1216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AD51E2-4769-1AF8-2543-CDC73EEF6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89"/>
          <a:stretch/>
        </p:blipFill>
        <p:spPr bwMode="auto">
          <a:xfrm>
            <a:off x="53988" y="3861048"/>
            <a:ext cx="6202762" cy="119828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89BE757-8BB5-E8B9-A42F-419A8182CCFA}"/>
              </a:ext>
            </a:extLst>
          </p:cNvPr>
          <p:cNvSpPr/>
          <p:nvPr/>
        </p:nvSpPr>
        <p:spPr bwMode="auto">
          <a:xfrm>
            <a:off x="1986556" y="4861908"/>
            <a:ext cx="941141" cy="175678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Management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A928BE7-5A70-E06B-C2F9-646B45866098}"/>
              </a:ext>
            </a:extLst>
          </p:cNvPr>
          <p:cNvSpPr/>
          <p:nvPr/>
        </p:nvSpPr>
        <p:spPr bwMode="auto">
          <a:xfrm>
            <a:off x="1991544" y="3563819"/>
            <a:ext cx="2242322" cy="204200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Transformation de la fonction publique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445157-65CA-A199-845C-149A891F6A82}"/>
              </a:ext>
            </a:extLst>
          </p:cNvPr>
          <p:cNvSpPr/>
          <p:nvPr/>
        </p:nvSpPr>
        <p:spPr bwMode="auto">
          <a:xfrm>
            <a:off x="1991544" y="2300951"/>
            <a:ext cx="2628292" cy="190141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Accompagner le développement professionnel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B736496-C43E-6A3E-CACE-F18B9CE6BE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787"/>
          <a:stretch/>
        </p:blipFill>
        <p:spPr bwMode="auto">
          <a:xfrm>
            <a:off x="47329" y="5100581"/>
            <a:ext cx="6209422" cy="1198285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0091A04-0D93-0E2E-174C-0415737CAF86}"/>
              </a:ext>
            </a:extLst>
          </p:cNvPr>
          <p:cNvSpPr/>
          <p:nvPr/>
        </p:nvSpPr>
        <p:spPr bwMode="auto">
          <a:xfrm>
            <a:off x="1986555" y="6070354"/>
            <a:ext cx="941141" cy="175678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Numérique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2639B22-772D-ABF3-A16B-4B0EC9EB21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692"/>
          <a:stretch/>
        </p:blipFill>
        <p:spPr bwMode="auto">
          <a:xfrm>
            <a:off x="6070595" y="1351593"/>
            <a:ext cx="6048672" cy="1204009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411212C-65A4-B766-292C-F82A1FBE14DC}"/>
              </a:ext>
            </a:extLst>
          </p:cNvPr>
          <p:cNvSpPr/>
          <p:nvPr/>
        </p:nvSpPr>
        <p:spPr bwMode="auto">
          <a:xfrm>
            <a:off x="7994987" y="2310025"/>
            <a:ext cx="1557397" cy="181067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Valeurs de la République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0634A64-1FD3-6E76-2340-DE4D21986B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453"/>
          <a:stretch/>
        </p:blipFill>
        <p:spPr bwMode="auto">
          <a:xfrm>
            <a:off x="6083744" y="2588133"/>
            <a:ext cx="6105300" cy="1179885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89BC23C-3001-BB55-406D-75CB17D6A978}"/>
              </a:ext>
            </a:extLst>
          </p:cNvPr>
          <p:cNvSpPr/>
          <p:nvPr/>
        </p:nvSpPr>
        <p:spPr bwMode="auto">
          <a:xfrm>
            <a:off x="8004512" y="3510533"/>
            <a:ext cx="1125350" cy="194674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Achats publics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8C9CFB-6005-548A-F216-E362B823C94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05"/>
          <a:stretch/>
        </p:blipFill>
        <p:spPr bwMode="auto">
          <a:xfrm>
            <a:off x="6096000" y="3857128"/>
            <a:ext cx="6023267" cy="1199889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DAA4140-E941-D918-3773-7BF1CC81409E}"/>
              </a:ext>
            </a:extLst>
          </p:cNvPr>
          <p:cNvSpPr/>
          <p:nvPr/>
        </p:nvSpPr>
        <p:spPr bwMode="auto">
          <a:xfrm>
            <a:off x="7969580" y="4823834"/>
            <a:ext cx="1942843" cy="204607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Techniques et affaires juridiques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E21F141-C934-18FD-A129-D20A8FF41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068"/>
          <a:stretch/>
        </p:blipFill>
        <p:spPr bwMode="auto">
          <a:xfrm>
            <a:off x="6104308" y="5100582"/>
            <a:ext cx="6014960" cy="1196460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0683549-37F1-9C24-BC4B-EC399F363485}"/>
              </a:ext>
            </a:extLst>
          </p:cNvPr>
          <p:cNvSpPr/>
          <p:nvPr/>
        </p:nvSpPr>
        <p:spPr bwMode="auto">
          <a:xfrm>
            <a:off x="7983933" y="6041425"/>
            <a:ext cx="1280419" cy="204607"/>
          </a:xfrm>
          <a:prstGeom prst="roundRect">
            <a:avLst>
              <a:gd name="adj" fmla="val 34314"/>
            </a:avLst>
          </a:prstGeom>
          <a:solidFill>
            <a:srgbClr val="E3E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rgbClr val="002060"/>
                </a:solidFill>
                <a:latin typeface="+mj-lt"/>
              </a:rPr>
              <a:t>Immobilier de l’Etat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EF04907-36E8-8F7C-D994-C9ED33A955F6}"/>
              </a:ext>
            </a:extLst>
          </p:cNvPr>
          <p:cNvSpPr/>
          <p:nvPr/>
        </p:nvSpPr>
        <p:spPr bwMode="auto">
          <a:xfrm>
            <a:off x="-12450" y="737607"/>
            <a:ext cx="7772425" cy="421853"/>
          </a:xfrm>
          <a:prstGeom prst="roundRect">
            <a:avLst>
              <a:gd name="adj" fmla="val 0"/>
            </a:avLst>
          </a:prstGeom>
          <a:solidFill>
            <a:srgbClr val="F6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2060"/>
                </a:solidFill>
                <a:latin typeface="+mj-lt"/>
              </a:rPr>
              <a:t>96 f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ormations trouvées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D8D45F8-2B1C-6321-E420-B35C7D02B7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799"/>
          <a:stretch/>
        </p:blipFill>
        <p:spPr bwMode="auto">
          <a:xfrm>
            <a:off x="7684772" y="704918"/>
            <a:ext cx="4519677" cy="400106"/>
          </a:xfrm>
          <a:prstGeom prst="rect">
            <a:avLst/>
          </a:prstGeom>
        </p:spPr>
      </p:pic>
      <p:sp>
        <p:nvSpPr>
          <p:cNvPr id="24" name="Bulle narrative : rectangle 11">
            <a:extLst>
              <a:ext uri="{FF2B5EF4-FFF2-40B4-BE49-F238E27FC236}">
                <a16:creationId xmlns:a16="http://schemas.microsoft.com/office/drawing/2014/main" id="{3E9558BE-3238-88E1-C6A0-74A50717FC7A}"/>
              </a:ext>
            </a:extLst>
          </p:cNvPr>
          <p:cNvSpPr/>
          <p:nvPr/>
        </p:nvSpPr>
        <p:spPr bwMode="auto">
          <a:xfrm>
            <a:off x="10165301" y="260648"/>
            <a:ext cx="2018392" cy="297936"/>
          </a:xfrm>
          <a:prstGeom prst="wedgeRectCallout">
            <a:avLst>
              <a:gd name="adj1" fmla="val -19773"/>
              <a:gd name="adj2" fmla="val 112242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Recherche par mot-clé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46940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551DA-DC2E-A809-6857-3DC7FB556522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dirty="0"/>
              <a:t>une formation sur Mentor…ça ressemble à quoi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1D06B4-8729-5942-E428-B22FB11389A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ABD84D-0A0A-B213-5337-655F9749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27C2744-9A7E-A7A0-19E0-95C5C068A133}"/>
              </a:ext>
            </a:extLst>
          </p:cNvPr>
          <p:cNvSpPr txBox="1">
            <a:spLocks/>
          </p:cNvSpPr>
          <p:nvPr/>
        </p:nvSpPr>
        <p:spPr bwMode="auto">
          <a:xfrm>
            <a:off x="0" y="136525"/>
            <a:ext cx="12192000" cy="432037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arianne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ECC0135-28CD-0F7C-809B-0AD0DB12454B}"/>
              </a:ext>
            </a:extLst>
          </p:cNvPr>
          <p:cNvSpPr txBox="1">
            <a:spLocks/>
          </p:cNvSpPr>
          <p:nvPr/>
        </p:nvSpPr>
        <p:spPr bwMode="auto">
          <a:xfrm>
            <a:off x="1168145" y="6556299"/>
            <a:ext cx="1680000" cy="25706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>
              <a:defRPr sz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59ABC7A-6EDF-4087-89A9-7C7C0654D85F}" type="datetime1">
              <a:rPr lang="fr-FR" smtClean="0"/>
              <a:pPr>
                <a:defRPr/>
              </a:pPr>
              <a:t>09/11/2023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829C253-493B-676D-FE7A-EB34D372799D}"/>
              </a:ext>
            </a:extLst>
          </p:cNvPr>
          <p:cNvSpPr txBox="1">
            <a:spLocks/>
          </p:cNvSpPr>
          <p:nvPr/>
        </p:nvSpPr>
        <p:spPr bwMode="auto">
          <a:xfrm>
            <a:off x="8642404" y="6556299"/>
            <a:ext cx="2743200" cy="25706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7CDBB6A-C62F-4A9F-940A-3BAD4E91A6B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BF2DCA-C243-71CB-6B75-8A7F46114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9" t="26984" r="5906"/>
          <a:stretch/>
        </p:blipFill>
        <p:spPr>
          <a:xfrm>
            <a:off x="407368" y="1000610"/>
            <a:ext cx="5544616" cy="33123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8FEAFF-FDDC-9396-91E3-846804F37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239147"/>
            <a:ext cx="5204158" cy="50338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402D0E-1D4A-A6C4-6563-42313714A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3795941"/>
            <a:ext cx="3984895" cy="2750588"/>
          </a:xfrm>
          <a:prstGeom prst="rect">
            <a:avLst/>
          </a:prstGeom>
        </p:spPr>
      </p:pic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DB306045-46B7-1AAE-E9F2-DCAD658512DF}"/>
              </a:ext>
            </a:extLst>
          </p:cNvPr>
          <p:cNvSpPr/>
          <p:nvPr/>
        </p:nvSpPr>
        <p:spPr bwMode="auto">
          <a:xfrm>
            <a:off x="2567608" y="4062764"/>
            <a:ext cx="1396382" cy="297936"/>
          </a:xfrm>
          <a:prstGeom prst="wedgeRectCallout">
            <a:avLst>
              <a:gd name="adj1" fmla="val -19773"/>
              <a:gd name="adj2" fmla="val -9893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Une vidéo</a:t>
            </a:r>
            <a:endParaRPr sz="1400" dirty="0"/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E452E0B2-EAD9-2C6F-9DAF-994B1F7DA6E7}"/>
              </a:ext>
            </a:extLst>
          </p:cNvPr>
          <p:cNvSpPr/>
          <p:nvPr/>
        </p:nvSpPr>
        <p:spPr bwMode="auto">
          <a:xfrm>
            <a:off x="9250914" y="6248593"/>
            <a:ext cx="2265268" cy="297936"/>
          </a:xfrm>
          <a:prstGeom prst="wedgeRectCallout">
            <a:avLst>
              <a:gd name="adj1" fmla="val -19773"/>
              <a:gd name="adj2" fmla="val -9893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Une activité interactive</a:t>
            </a:r>
            <a:endParaRPr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CB4204E-CCE1-3F58-0A20-EEC10AA66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56" y="4906668"/>
            <a:ext cx="5948356" cy="1906697"/>
          </a:xfrm>
          <a:prstGeom prst="rect">
            <a:avLst/>
          </a:prstGeom>
        </p:spPr>
      </p:pic>
      <p:sp>
        <p:nvSpPr>
          <p:cNvPr id="14" name="Bulle narrative : rectangle 14">
            <a:extLst>
              <a:ext uri="{FF2B5EF4-FFF2-40B4-BE49-F238E27FC236}">
                <a16:creationId xmlns:a16="http://schemas.microsoft.com/office/drawing/2014/main" id="{0A251469-21F1-54FD-C8A6-792DBECC4C13}"/>
              </a:ext>
            </a:extLst>
          </p:cNvPr>
          <p:cNvSpPr/>
          <p:nvPr/>
        </p:nvSpPr>
        <p:spPr bwMode="auto">
          <a:xfrm>
            <a:off x="3884738" y="4608732"/>
            <a:ext cx="2265268" cy="297936"/>
          </a:xfrm>
          <a:prstGeom prst="wedgeRectCallout">
            <a:avLst>
              <a:gd name="adj1" fmla="val -23106"/>
              <a:gd name="adj2" fmla="val 100979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Un quiz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19959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79B09-ECD1-CAAA-5448-FD6932D061D5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fr-FR" dirty="0"/>
              <a:t>Mais cela peut aussi ressembler à ça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DAD9C2-AD48-AFC0-F4B3-F5B1F5AFB1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9ABC7A-6EDF-4087-89A9-7C7C0654D85F}" type="datetime1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149E70-9688-4A53-8612-3FADA9DD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BB6A-C62F-4A9F-940A-3BAD4E91A6B2}" type="slidenum">
              <a:rPr lang="fr-FR" smtClean="0"/>
              <a:t>8</a:t>
            </a:fld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544B133-368E-D640-0F1D-FF51B8288273}"/>
              </a:ext>
            </a:extLst>
          </p:cNvPr>
          <p:cNvSpPr txBox="1">
            <a:spLocks/>
          </p:cNvSpPr>
          <p:nvPr/>
        </p:nvSpPr>
        <p:spPr bwMode="auto">
          <a:xfrm>
            <a:off x="0" y="44635"/>
            <a:ext cx="12192000" cy="432037"/>
          </a:xfrm>
          <a:prstGeom prst="rect">
            <a:avLst/>
          </a:prstGeom>
        </p:spPr>
        <p:txBody>
          <a:bodyPr anchor="ctr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Marianne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E016A9AA-6694-3938-A02A-0379CCFF4615}"/>
              </a:ext>
            </a:extLst>
          </p:cNvPr>
          <p:cNvSpPr txBox="1">
            <a:spLocks/>
          </p:cNvSpPr>
          <p:nvPr/>
        </p:nvSpPr>
        <p:spPr bwMode="auto">
          <a:xfrm>
            <a:off x="1168145" y="6464409"/>
            <a:ext cx="1680000" cy="25706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>
              <a:defRPr sz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59ABC7A-6EDF-4087-89A9-7C7C0654D85F}" type="datetime1">
              <a:rPr lang="fr-FR" smtClean="0"/>
              <a:pPr>
                <a:defRPr/>
              </a:pPr>
              <a:t>09/11/2023</a:t>
            </a:fld>
            <a:endParaRPr lang="fr-FR"/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9AA23D03-0916-547A-1001-F61D059FF312}"/>
              </a:ext>
            </a:extLst>
          </p:cNvPr>
          <p:cNvSpPr txBox="1">
            <a:spLocks/>
          </p:cNvSpPr>
          <p:nvPr/>
        </p:nvSpPr>
        <p:spPr bwMode="auto">
          <a:xfrm>
            <a:off x="8642404" y="6464409"/>
            <a:ext cx="2743200" cy="25706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>
              <a:defRPr sz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7CDBB6A-C62F-4A9F-940A-3BAD4E91A6B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31A9001-B50C-D862-A327-FF8ABB8A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73586"/>
            <a:ext cx="5544616" cy="418360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Bulle narrative : rectangle 16">
            <a:extLst>
              <a:ext uri="{FF2B5EF4-FFF2-40B4-BE49-F238E27FC236}">
                <a16:creationId xmlns:a16="http://schemas.microsoft.com/office/drawing/2014/main" id="{E4C3B11B-5C1D-414B-6393-0F9A4890F3E3}"/>
              </a:ext>
            </a:extLst>
          </p:cNvPr>
          <p:cNvSpPr/>
          <p:nvPr/>
        </p:nvSpPr>
        <p:spPr bwMode="auto">
          <a:xfrm>
            <a:off x="1775520" y="5223956"/>
            <a:ext cx="2520280" cy="297936"/>
          </a:xfrm>
          <a:prstGeom prst="wedgeRectCallout">
            <a:avLst>
              <a:gd name="adj1" fmla="val -19773"/>
              <a:gd name="adj2" fmla="val -9893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Des échanges entre pairs</a:t>
            </a:r>
            <a:endParaRPr sz="14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12A32C8-3654-F6AC-0737-1BB878C2B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840627"/>
            <a:ext cx="3816424" cy="2862318"/>
          </a:xfrm>
          <a:prstGeom prst="rect">
            <a:avLst/>
          </a:prstGeom>
        </p:spPr>
      </p:pic>
      <p:sp>
        <p:nvSpPr>
          <p:cNvPr id="23" name="Bulle narrative : rectangle 19">
            <a:extLst>
              <a:ext uri="{FF2B5EF4-FFF2-40B4-BE49-F238E27FC236}">
                <a16:creationId xmlns:a16="http://schemas.microsoft.com/office/drawing/2014/main" id="{F979F230-C3C8-4F91-21E9-65E92F9471C3}"/>
              </a:ext>
            </a:extLst>
          </p:cNvPr>
          <p:cNvSpPr/>
          <p:nvPr/>
        </p:nvSpPr>
        <p:spPr bwMode="auto">
          <a:xfrm>
            <a:off x="6312026" y="973586"/>
            <a:ext cx="2520280" cy="297936"/>
          </a:xfrm>
          <a:prstGeom prst="wedgeRectCallout">
            <a:avLst>
              <a:gd name="adj1" fmla="val -15375"/>
              <a:gd name="adj2" fmla="val 80870"/>
            </a:avLst>
          </a:prstGeom>
          <a:solidFill>
            <a:schemeClr val="tx2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Des classes virtuelles</a:t>
            </a:r>
            <a:endParaRPr sz="14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96BA10A-67ED-F96B-2E72-ACC432F5F1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5" t="11145" r="29470" b="11280"/>
          <a:stretch/>
        </p:blipFill>
        <p:spPr>
          <a:xfrm>
            <a:off x="6093583" y="2967358"/>
            <a:ext cx="5544616" cy="3343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Bulle narrative : rectangle 21">
            <a:extLst>
              <a:ext uri="{FF2B5EF4-FFF2-40B4-BE49-F238E27FC236}">
                <a16:creationId xmlns:a16="http://schemas.microsoft.com/office/drawing/2014/main" id="{94594549-80EA-3AA3-8B01-661483A1E177}"/>
              </a:ext>
            </a:extLst>
          </p:cNvPr>
          <p:cNvSpPr/>
          <p:nvPr/>
        </p:nvSpPr>
        <p:spPr bwMode="auto">
          <a:xfrm>
            <a:off x="8400256" y="6462826"/>
            <a:ext cx="3461608" cy="297936"/>
          </a:xfrm>
          <a:prstGeom prst="wedgeRectCallout">
            <a:avLst>
              <a:gd name="adj1" fmla="val -20139"/>
              <a:gd name="adj2" fmla="val -1578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</a:rPr>
              <a:t>Du présentiel si la formation est hybride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8972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6"/>
          </p:nvPr>
        </p:nvSpPr>
        <p:spPr bwMode="auto">
          <a:xfrm>
            <a:off x="4101544" y="2457418"/>
            <a:ext cx="6095583" cy="1079613"/>
          </a:xfrm>
        </p:spPr>
        <p:txBody>
          <a:bodyPr anchor="ctr"/>
          <a:lstStyle/>
          <a:p>
            <a:pPr defTabSz="7000700">
              <a:lnSpc>
                <a:spcPct val="100000"/>
              </a:lnSpc>
              <a:spcBef>
                <a:spcPts val="0"/>
              </a:spcBef>
              <a:buFontTx/>
              <a:tabLst>
                <a:tab pos="7134047" algn="l"/>
              </a:tabLst>
            </a:pPr>
            <a:r>
              <a:rPr lang="fr-FR" dirty="0">
                <a:solidFill>
                  <a:srgbClr val="002060"/>
                </a:solidFill>
                <a:cs typeface="Arial"/>
              </a:rPr>
              <a:t>Petite mise en bouche autour de l’évaluation</a:t>
            </a:r>
            <a:endParaRPr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31657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2389</Words>
  <Application>Microsoft Office PowerPoint</Application>
  <DocSecurity>0</DocSecurity>
  <PresentationFormat>Grand écran</PresentationFormat>
  <Paragraphs>394</Paragraphs>
  <Slides>49</Slides>
  <Notes>35</Notes>
  <HiddenSlides>6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Calibri</vt:lpstr>
      <vt:lpstr>Marianne</vt:lpstr>
      <vt:lpstr>Marianne ExtraBold</vt:lpstr>
      <vt:lpstr>Orbitron</vt:lpstr>
      <vt:lpstr>Times New Roman</vt:lpstr>
      <vt:lpstr>1_Thème Office</vt:lpstr>
      <vt:lpstr>Présentation PowerPoint</vt:lpstr>
      <vt:lpstr>Agenda</vt:lpstr>
      <vt:lpstr>Présentation PowerPoint</vt:lpstr>
      <vt:lpstr>Mentor, qu’est-ce que c’est ?</vt:lpstr>
      <vt:lpstr>Structure de l’offre de formation</vt:lpstr>
      <vt:lpstr>Quelques exemples de formations</vt:lpstr>
      <vt:lpstr>une formation sur Mentor…ça ressemble à quoi ?</vt:lpstr>
      <vt:lpstr>Mais cela peut aussi ressembler à ça !</vt:lpstr>
      <vt:lpstr>Présentation PowerPoint</vt:lpstr>
      <vt:lpstr>Une petite évaluation ?</vt:lpstr>
      <vt:lpstr>L’évaluation : un processus continu</vt:lpstr>
      <vt:lpstr>Présentation PowerPoint</vt:lpstr>
      <vt:lpstr>Cartographie des activités proposées dans Mentor</vt:lpstr>
      <vt:lpstr>Le test (quiz), un grand classique mais pour faire quoi ?</vt:lpstr>
      <vt:lpstr>Test (Quiz) : Un grand classique !</vt:lpstr>
      <vt:lpstr>Contribution (Devoir) : un outil taillé pour l’évaluation</vt:lpstr>
      <vt:lpstr>Un autre exemple</vt:lpstr>
      <vt:lpstr>Atelier : Une activité pour l’évaluation entre pairs</vt:lpstr>
      <vt:lpstr>Atelier : Une activité en 4 phases</vt:lpstr>
      <vt:lpstr>Parcours (Leçon) : Une activité pour construire une séquence d’apprentissage</vt:lpstr>
      <vt:lpstr>Parcours (Leçon) : Interface du concepteur</vt:lpstr>
      <vt:lpstr>H5P : Un ensemble d’outils interactifs</vt:lpstr>
      <vt:lpstr>H5P : Du simple QCM à la vidéo interactive</vt:lpstr>
      <vt:lpstr>Présentation PowerPoint</vt:lpstr>
      <vt:lpstr>Cas d’usage intégrés à un scénario de formation</vt:lpstr>
      <vt:lpstr>Cas d’usage 1 : Evaluation diagnostique avec un quiz</vt:lpstr>
      <vt:lpstr>Cas d’usage 1 : Evaluation diagnostique avec un quiz</vt:lpstr>
      <vt:lpstr>Cas d’usage 2 : Poster du groupe avec Etherpad</vt:lpstr>
      <vt:lpstr>Cas d’usage 2 : Poster du groupe avec Etherpad</vt:lpstr>
      <vt:lpstr>3. Activités en 3 temps : Choix de groupe / Classe virtuelle / Forum </vt:lpstr>
      <vt:lpstr>1. Choix de groupe : point de vue du formateur</vt:lpstr>
      <vt:lpstr>1. Choix de groupe : point de vue de l’apprenant</vt:lpstr>
      <vt:lpstr>1. Choix de groupe : point de vue de l’apprenant</vt:lpstr>
      <vt:lpstr>1. Choix de groupe : point de vue de l’apprenant</vt:lpstr>
      <vt:lpstr>1. Choix de groupe : point de vue de l’apprenant</vt:lpstr>
      <vt:lpstr>Activités en 3 temps : Choix de groupe / Classe virtuelle / Forum </vt:lpstr>
      <vt:lpstr>2. Résolution de la situation en groupe : Classe virtuelle + Etherpad </vt:lpstr>
      <vt:lpstr>Activités en 3 temps : Choix de groupe / Classe virtuelle / Forum </vt:lpstr>
      <vt:lpstr>3. Restitution de chaque situation</vt:lpstr>
      <vt:lpstr>Le suivi des activités : un outil pour le formateur</vt:lpstr>
      <vt:lpstr>Le rapport d’activité : un autre outil pour le formateur</vt:lpstr>
      <vt:lpstr>Le rapport d’achèvement : un autre outil pour le formateur</vt:lpstr>
      <vt:lpstr>Présentation PowerPoint</vt:lpstr>
      <vt:lpstr>Présentation PowerPoint</vt:lpstr>
      <vt:lpstr>Une petite évaluation ?</vt:lpstr>
      <vt:lpstr>Une petite évaluation ?</vt:lpstr>
      <vt:lpstr>Une petite évaluation ?</vt:lpstr>
      <vt:lpstr>Une petite évaluation ?</vt:lpstr>
      <vt:lpstr>L’évaluation en eformation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 5</dc:title>
  <dc:subject/>
  <dc:creator>Alban PETIT</dc:creator>
  <cp:keywords/>
  <dc:description/>
  <cp:lastModifiedBy>VALET Genael</cp:lastModifiedBy>
  <cp:revision>441</cp:revision>
  <dcterms:created xsi:type="dcterms:W3CDTF">2022-07-28T08:45:16Z</dcterms:created>
  <dcterms:modified xsi:type="dcterms:W3CDTF">2023-11-09T07:08:51Z</dcterms:modified>
  <cp:category/>
  <dc:identifier/>
  <cp:contentStatus/>
  <dc:language/>
  <cp:version/>
</cp:coreProperties>
</file>